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gif" ContentType="image/gif"/>
  <Default Extension="vml" ContentType="application/vnd.openxmlformats-officedocument.vmlDrawing"/>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notesSlides/notesSlide1.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38"/>
  </p:notesMasterIdLst>
  <p:handoutMasterIdLst>
    <p:handoutMasterId r:id="rId139"/>
  </p:handoutMasterIdLst>
  <p:sldIdLst>
    <p:sldId id="256" r:id="rId2"/>
    <p:sldId id="407" r:id="rId3"/>
    <p:sldId id="427" r:id="rId4"/>
    <p:sldId id="538" r:id="rId5"/>
    <p:sldId id="539" r:id="rId6"/>
    <p:sldId id="540" r:id="rId7"/>
    <p:sldId id="546" r:id="rId8"/>
    <p:sldId id="569" r:id="rId9"/>
    <p:sldId id="570" r:id="rId10"/>
    <p:sldId id="571" r:id="rId11"/>
    <p:sldId id="572" r:id="rId12"/>
    <p:sldId id="573" r:id="rId13"/>
    <p:sldId id="574" r:id="rId14"/>
    <p:sldId id="578" r:id="rId15"/>
    <p:sldId id="579" r:id="rId16"/>
    <p:sldId id="584" r:id="rId17"/>
    <p:sldId id="585" r:id="rId18"/>
    <p:sldId id="580" r:id="rId19"/>
    <p:sldId id="586" r:id="rId20"/>
    <p:sldId id="581" r:id="rId21"/>
    <p:sldId id="582" r:id="rId22"/>
    <p:sldId id="587" r:id="rId23"/>
    <p:sldId id="583" r:id="rId24"/>
    <p:sldId id="588" r:id="rId25"/>
    <p:sldId id="589" r:id="rId26"/>
    <p:sldId id="590" r:id="rId27"/>
    <p:sldId id="591" r:id="rId28"/>
    <p:sldId id="595" r:id="rId29"/>
    <p:sldId id="575" r:id="rId30"/>
    <p:sldId id="576" r:id="rId31"/>
    <p:sldId id="566" r:id="rId32"/>
    <p:sldId id="567" r:id="rId33"/>
    <p:sldId id="596" r:id="rId34"/>
    <p:sldId id="597" r:id="rId35"/>
    <p:sldId id="599" r:id="rId36"/>
    <p:sldId id="598" r:id="rId37"/>
    <p:sldId id="600" r:id="rId38"/>
    <p:sldId id="601" r:id="rId39"/>
    <p:sldId id="602" r:id="rId40"/>
    <p:sldId id="603" r:id="rId41"/>
    <p:sldId id="604" r:id="rId42"/>
    <p:sldId id="605" r:id="rId43"/>
    <p:sldId id="606" r:id="rId44"/>
    <p:sldId id="607" r:id="rId45"/>
    <p:sldId id="608" r:id="rId46"/>
    <p:sldId id="609" r:id="rId47"/>
    <p:sldId id="610" r:id="rId48"/>
    <p:sldId id="611" r:id="rId49"/>
    <p:sldId id="612" r:id="rId50"/>
    <p:sldId id="613" r:id="rId51"/>
    <p:sldId id="614" r:id="rId52"/>
    <p:sldId id="615" r:id="rId53"/>
    <p:sldId id="616" r:id="rId54"/>
    <p:sldId id="617" r:id="rId55"/>
    <p:sldId id="618" r:id="rId56"/>
    <p:sldId id="619" r:id="rId57"/>
    <p:sldId id="620" r:id="rId58"/>
    <p:sldId id="621" r:id="rId59"/>
    <p:sldId id="622" r:id="rId60"/>
    <p:sldId id="623" r:id="rId61"/>
    <p:sldId id="624" r:id="rId62"/>
    <p:sldId id="625" r:id="rId63"/>
    <p:sldId id="626" r:id="rId64"/>
    <p:sldId id="627" r:id="rId65"/>
    <p:sldId id="628" r:id="rId66"/>
    <p:sldId id="629" r:id="rId67"/>
    <p:sldId id="630" r:id="rId68"/>
    <p:sldId id="631" r:id="rId69"/>
    <p:sldId id="632" r:id="rId70"/>
    <p:sldId id="633" r:id="rId71"/>
    <p:sldId id="634" r:id="rId72"/>
    <p:sldId id="635" r:id="rId73"/>
    <p:sldId id="641" r:id="rId74"/>
    <p:sldId id="636" r:id="rId75"/>
    <p:sldId id="637" r:id="rId76"/>
    <p:sldId id="638" r:id="rId77"/>
    <p:sldId id="639" r:id="rId78"/>
    <p:sldId id="640" r:id="rId79"/>
    <p:sldId id="642" r:id="rId80"/>
    <p:sldId id="643" r:id="rId81"/>
    <p:sldId id="644" r:id="rId82"/>
    <p:sldId id="645" r:id="rId83"/>
    <p:sldId id="646" r:id="rId84"/>
    <p:sldId id="647" r:id="rId85"/>
    <p:sldId id="648" r:id="rId86"/>
    <p:sldId id="650" r:id="rId87"/>
    <p:sldId id="651" r:id="rId88"/>
    <p:sldId id="652" r:id="rId89"/>
    <p:sldId id="653" r:id="rId90"/>
    <p:sldId id="654" r:id="rId91"/>
    <p:sldId id="655" r:id="rId92"/>
    <p:sldId id="656" r:id="rId93"/>
    <p:sldId id="657" r:id="rId94"/>
    <p:sldId id="658" r:id="rId95"/>
    <p:sldId id="659" r:id="rId96"/>
    <p:sldId id="660" r:id="rId97"/>
    <p:sldId id="661" r:id="rId98"/>
    <p:sldId id="662" r:id="rId99"/>
    <p:sldId id="663" r:id="rId100"/>
    <p:sldId id="664" r:id="rId101"/>
    <p:sldId id="665" r:id="rId102"/>
    <p:sldId id="666" r:id="rId103"/>
    <p:sldId id="667" r:id="rId104"/>
    <p:sldId id="668" r:id="rId105"/>
    <p:sldId id="669" r:id="rId106"/>
    <p:sldId id="670" r:id="rId107"/>
    <p:sldId id="671" r:id="rId108"/>
    <p:sldId id="672" r:id="rId109"/>
    <p:sldId id="673" r:id="rId110"/>
    <p:sldId id="577" r:id="rId111"/>
    <p:sldId id="565" r:id="rId112"/>
    <p:sldId id="547" r:id="rId113"/>
    <p:sldId id="548" r:id="rId114"/>
    <p:sldId id="549" r:id="rId115"/>
    <p:sldId id="550" r:id="rId116"/>
    <p:sldId id="551" r:id="rId117"/>
    <p:sldId id="552" r:id="rId118"/>
    <p:sldId id="553" r:id="rId119"/>
    <p:sldId id="554" r:id="rId120"/>
    <p:sldId id="555" r:id="rId121"/>
    <p:sldId id="556" r:id="rId122"/>
    <p:sldId id="557" r:id="rId123"/>
    <p:sldId id="558" r:id="rId124"/>
    <p:sldId id="559" r:id="rId125"/>
    <p:sldId id="560" r:id="rId126"/>
    <p:sldId id="561" r:id="rId127"/>
    <p:sldId id="562" r:id="rId128"/>
    <p:sldId id="498" r:id="rId129"/>
    <p:sldId id="522" r:id="rId130"/>
    <p:sldId id="523" r:id="rId131"/>
    <p:sldId id="507" r:id="rId132"/>
    <p:sldId id="499" r:id="rId133"/>
    <p:sldId id="503" r:id="rId134"/>
    <p:sldId id="504" r:id="rId135"/>
    <p:sldId id="505" r:id="rId136"/>
    <p:sldId id="411" r:id="rId13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C99"/>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928" autoAdjust="0"/>
    <p:restoredTop sz="94660"/>
  </p:normalViewPr>
  <p:slideViewPr>
    <p:cSldViewPr snapToGrid="0">
      <p:cViewPr varScale="1">
        <p:scale>
          <a:sx n="71" d="100"/>
          <a:sy n="71" d="100"/>
        </p:scale>
        <p:origin x="1584" y="60"/>
      </p:cViewPr>
      <p:guideLst>
        <p:guide orient="horz" pos="2160"/>
        <p:guide pos="2880"/>
      </p:guideLst>
    </p:cSldViewPr>
  </p:slideViewPr>
  <p:notesTextViewPr>
    <p:cViewPr>
      <p:scale>
        <a:sx n="1" d="1"/>
        <a:sy n="1" d="1"/>
      </p:scale>
      <p:origin x="0" y="0"/>
    </p:cViewPr>
  </p:notesTextViewPr>
  <p:notesViewPr>
    <p:cSldViewPr snapToGrid="0">
      <p:cViewPr varScale="1">
        <p:scale>
          <a:sx n="59" d="100"/>
          <a:sy n="59" d="100"/>
        </p:scale>
        <p:origin x="2532" y="66"/>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notesMaster" Target="notesMasters/notesMaster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4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2200" b="1" i="0" u="none" strike="noStrike" kern="1200" baseline="0">
              <a:solidFill>
                <a:sysClr val="windowText" lastClr="000000"/>
              </a:solidFill>
              <a:latin typeface="+mn-lt"/>
              <a:ea typeface="+mn-ea"/>
              <a:cs typeface="+mn-cs"/>
            </a:defRPr>
          </a:pPr>
          <a:endParaRPr lang="id-ID"/>
        </a:p>
      </c:txPr>
    </c:title>
    <c:autoTitleDeleted val="0"/>
    <c:plotArea>
      <c:layout/>
      <c:doughnutChart>
        <c:varyColors val="1"/>
        <c:ser>
          <c:idx val="0"/>
          <c:order val="0"/>
          <c:tx>
            <c:strRef>
              <c:f>Sheet1!$B$1</c:f>
              <c:strCache>
                <c:ptCount val="1"/>
                <c:pt idx="0">
                  <c:v>Distribusi Cost Pengembangan Software</c:v>
                </c:pt>
              </c:strCache>
            </c:strRef>
          </c:tx>
          <c:dPt>
            <c:idx val="0"/>
            <c:bubble3D val="0"/>
            <c:spPr>
              <a:solidFill>
                <a:schemeClr val="accent1"/>
              </a:solidFill>
              <a:ln>
                <a:noFill/>
              </a:ln>
              <a:effectLst>
                <a:outerShdw blurRad="317500" algn="ctr" rotWithShape="0">
                  <a:prstClr val="black">
                    <a:alpha val="25000"/>
                  </a:prstClr>
                </a:outerShdw>
              </a:effectLst>
            </c:spPr>
          </c:dPt>
          <c:dPt>
            <c:idx val="1"/>
            <c:bubble3D val="0"/>
            <c:spPr>
              <a:solidFill>
                <a:schemeClr val="accent2"/>
              </a:solidFill>
              <a:ln>
                <a:noFill/>
              </a:ln>
              <a:effectLst>
                <a:outerShdw blurRad="317500" algn="ctr" rotWithShape="0">
                  <a:prstClr val="black">
                    <a:alpha val="25000"/>
                  </a:prstClr>
                </a:outerShdw>
              </a:effectLst>
            </c:spPr>
          </c:dPt>
          <c:dPt>
            <c:idx val="2"/>
            <c:bubble3D val="0"/>
            <c:spPr>
              <a:solidFill>
                <a:schemeClr val="accent3"/>
              </a:solidFill>
              <a:ln>
                <a:noFill/>
              </a:ln>
              <a:effectLst>
                <a:outerShdw blurRad="317500" algn="ctr" rotWithShape="0">
                  <a:prstClr val="black">
                    <a:alpha val="25000"/>
                  </a:prstClr>
                </a:outerShdw>
              </a:effectLst>
            </c:spPr>
          </c:dPt>
          <c:dPt>
            <c:idx val="3"/>
            <c:bubble3D val="0"/>
            <c:spPr>
              <a:solidFill>
                <a:schemeClr val="accent4"/>
              </a:solidFill>
              <a:ln>
                <a:noFill/>
              </a:ln>
              <a:effectLst>
                <a:outerShdw blurRad="317500" algn="ctr" rotWithShape="0">
                  <a:prstClr val="black">
                    <a:alpha val="25000"/>
                  </a:prstClr>
                </a:outerShdw>
              </a:effectLst>
            </c:spPr>
          </c:dPt>
          <c:dLbls>
            <c:spPr>
              <a:noFill/>
              <a:ln>
                <a:noFill/>
              </a:ln>
              <a:effectLst/>
            </c:spPr>
            <c:txPr>
              <a:bodyPr rot="0" spcFirstLastPara="1" vertOverflow="ellipsis" vert="horz" wrap="square" anchor="ctr" anchorCtr="1"/>
              <a:lstStyle/>
              <a:p>
                <a:pPr>
                  <a:defRPr sz="1197" b="1" i="0" u="none" strike="noStrike" kern="1200" baseline="0">
                    <a:solidFill>
                      <a:sysClr val="windowText" lastClr="000000"/>
                    </a:solidFill>
                    <a:latin typeface="+mn-lt"/>
                    <a:ea typeface="+mn-ea"/>
                    <a:cs typeface="+mn-cs"/>
                  </a:defRPr>
                </a:pPr>
                <a:endParaRPr lang="id-ID"/>
              </a:p>
            </c:txPr>
            <c:showLegendKey val="0"/>
            <c:showVal val="0"/>
            <c:showCatName val="1"/>
            <c:showSerName val="0"/>
            <c:showPercent val="1"/>
            <c:showBubbleSize val="0"/>
            <c:showLeaderLines val="1"/>
            <c:leaderLines>
              <c:spPr>
                <a:ln w="9525" cap="flat" cmpd="sng" algn="ctr">
                  <a:solidFill>
                    <a:schemeClr val="dk1">
                      <a:lumMod val="35000"/>
                      <a:lumOff val="65000"/>
                    </a:schemeClr>
                  </a:solidFill>
                  <a:round/>
                </a:ln>
                <a:effectLst/>
              </c:spPr>
            </c:leaderLines>
            <c:extLst>
              <c:ext xmlns:c15="http://schemas.microsoft.com/office/drawing/2012/chart" uri="{CE6537A1-D6FC-4f65-9D91-7224C49458BB}"/>
            </c:extLst>
          </c:dLbls>
          <c:cat>
            <c:strRef>
              <c:f>Sheet1!$A$2:$A$5</c:f>
              <c:strCache>
                <c:ptCount val="4"/>
                <c:pt idx="0">
                  <c:v>Planning</c:v>
                </c:pt>
                <c:pt idx="1">
                  <c:v>Analysis</c:v>
                </c:pt>
                <c:pt idx="2">
                  <c:v>Design</c:v>
                </c:pt>
                <c:pt idx="3">
                  <c:v>Implementation</c:v>
                </c:pt>
              </c:strCache>
            </c:strRef>
          </c:cat>
          <c:val>
            <c:numRef>
              <c:f>Sheet1!$B$2:$B$5</c:f>
              <c:numCache>
                <c:formatCode>General</c:formatCode>
                <c:ptCount val="4"/>
                <c:pt idx="0">
                  <c:v>15</c:v>
                </c:pt>
                <c:pt idx="1">
                  <c:v>20</c:v>
                </c:pt>
                <c:pt idx="2">
                  <c:v>35</c:v>
                </c:pt>
                <c:pt idx="3">
                  <c:v>30</c:v>
                </c:pt>
              </c:numCache>
            </c:numRef>
          </c:val>
        </c:ser>
        <c:dLbls>
          <c:showLegendKey val="0"/>
          <c:showVal val="0"/>
          <c:showCatName val="0"/>
          <c:showSerName val="0"/>
          <c:showPercent val="1"/>
          <c:showBubbleSize val="0"/>
          <c:showLeaderLines val="1"/>
        </c:dLbls>
        <c:firstSliceAng val="0"/>
        <c:holeSize val="70"/>
      </c:doughnutChart>
      <c:spPr>
        <a:noFill/>
        <a:ln>
          <a:noFill/>
        </a:ln>
        <a:effectLst/>
      </c:spPr>
    </c:plotArea>
    <c:legend>
      <c:legendPos val="b"/>
      <c:overlay val="0"/>
      <c:spPr>
        <a:solidFill>
          <a:schemeClr val="lt1">
            <a:alpha val="78000"/>
          </a:schemeClr>
        </a:solidFill>
        <a:ln>
          <a:noFill/>
        </a:ln>
        <a:effectLst/>
      </c:spPr>
      <c:txPr>
        <a:bodyPr rot="0" spcFirstLastPara="1" vertOverflow="ellipsis" vert="horz" wrap="square" anchor="ctr" anchorCtr="1"/>
        <a:lstStyle/>
        <a:p>
          <a:pPr>
            <a:defRPr sz="1197" b="0" i="0" u="none" strike="noStrike" kern="1200" baseline="0">
              <a:solidFill>
                <a:sysClr val="windowText" lastClr="000000"/>
              </a:solidFill>
              <a:latin typeface="+mn-lt"/>
              <a:ea typeface="+mn-ea"/>
              <a:cs typeface="+mn-cs"/>
            </a:defRPr>
          </a:pPr>
          <a:endParaRPr lang="id-ID"/>
        </a:p>
      </c:txPr>
    </c:legend>
    <c:plotVisOnly val="1"/>
    <c:dispBlanksAs val="gap"/>
    <c:showDLblsOverMax val="0"/>
  </c:chart>
  <c:spPr>
    <a:solidFill>
      <a:schemeClr val="bg1"/>
    </a:solidFill>
    <a:ln w="9525" cap="flat" cmpd="sng" algn="ctr">
      <a:solidFill>
        <a:schemeClr val="dk1">
          <a:lumMod val="15000"/>
          <a:lumOff val="85000"/>
        </a:schemeClr>
      </a:solidFill>
      <a:round/>
    </a:ln>
    <a:effectLst/>
  </c:spPr>
  <c:txPr>
    <a:bodyPr/>
    <a:lstStyle/>
    <a:p>
      <a:pPr>
        <a:defRPr>
          <a:solidFill>
            <a:sysClr val="windowText" lastClr="000000"/>
          </a:solidFill>
        </a:defRPr>
      </a:pPr>
      <a:endParaRPr lang="id-ID"/>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2200" b="1" i="0" u="none" strike="noStrike" kern="1200" baseline="0">
              <a:solidFill>
                <a:schemeClr val="dk1">
                  <a:lumMod val="75000"/>
                  <a:lumOff val="25000"/>
                </a:schemeClr>
              </a:solidFill>
              <a:latin typeface="+mn-lt"/>
              <a:ea typeface="+mn-ea"/>
              <a:cs typeface="+mn-cs"/>
            </a:defRPr>
          </a:pPr>
          <a:endParaRPr lang="id-ID"/>
        </a:p>
      </c:txPr>
    </c:title>
    <c:autoTitleDeleted val="0"/>
    <c:plotArea>
      <c:layout/>
      <c:pieChart>
        <c:varyColors val="1"/>
        <c:ser>
          <c:idx val="0"/>
          <c:order val="0"/>
          <c:tx>
            <c:strRef>
              <c:f>Sheet1!$B$1</c:f>
              <c:strCache>
                <c:ptCount val="1"/>
                <c:pt idx="0">
                  <c:v>Bobot</c:v>
                </c:pt>
              </c:strCache>
            </c:strRef>
          </c:tx>
          <c:dPt>
            <c:idx val="0"/>
            <c:bubble3D val="0"/>
            <c:spPr>
              <a:solidFill>
                <a:schemeClr val="accent1"/>
              </a:solidFill>
              <a:ln>
                <a:noFill/>
              </a:ln>
              <a:effectLst>
                <a:outerShdw blurRad="254000" sx="102000" sy="102000" algn="ctr" rotWithShape="0">
                  <a:prstClr val="black">
                    <a:alpha val="20000"/>
                  </a:prstClr>
                </a:outerShdw>
              </a:effectLst>
            </c:spPr>
          </c:dPt>
          <c:dPt>
            <c:idx val="1"/>
            <c:bubble3D val="0"/>
            <c:spPr>
              <a:solidFill>
                <a:schemeClr val="accent2"/>
              </a:solidFill>
              <a:ln>
                <a:noFill/>
              </a:ln>
              <a:effectLst>
                <a:outerShdw blurRad="254000" sx="102000" sy="102000" algn="ctr" rotWithShape="0">
                  <a:prstClr val="black">
                    <a:alpha val="20000"/>
                  </a:prstClr>
                </a:outerShdw>
              </a:effectLst>
            </c:spPr>
          </c:dPt>
          <c:dPt>
            <c:idx val="2"/>
            <c:bubble3D val="0"/>
            <c:spPr>
              <a:solidFill>
                <a:schemeClr val="accent3"/>
              </a:solidFill>
              <a:ln>
                <a:noFill/>
              </a:ln>
              <a:effectLst>
                <a:outerShdw blurRad="254000" sx="102000" sy="102000" algn="ctr" rotWithShape="0">
                  <a:prstClr val="black">
                    <a:alpha val="20000"/>
                  </a:prstClr>
                </a:outerShdw>
              </a:effectLst>
            </c:spPr>
          </c:dPt>
          <c:dPt>
            <c:idx val="3"/>
            <c:bubble3D val="0"/>
            <c:spPr>
              <a:solidFill>
                <a:schemeClr val="accent4"/>
              </a:solidFill>
              <a:ln>
                <a:noFill/>
              </a:ln>
              <a:effectLst>
                <a:outerShdw blurRad="254000" sx="102000" sy="102000" algn="ctr" rotWithShape="0">
                  <a:prstClr val="black">
                    <a:alpha val="20000"/>
                  </a:prstClr>
                </a:outerShdw>
              </a:effectLst>
            </c:spPr>
          </c:dPt>
          <c:dLbls>
            <c:spPr>
              <a:pattFill prst="pct75">
                <a:fgClr>
                  <a:schemeClr val="dk1">
                    <a:lumMod val="75000"/>
                    <a:lumOff val="25000"/>
                  </a:schemeClr>
                </a:fgClr>
                <a:bgClr>
                  <a:schemeClr val="dk1">
                    <a:lumMod val="65000"/>
                    <a:lumOff val="35000"/>
                  </a:scheme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330" b="1" i="0" u="none" strike="noStrike" kern="1200" baseline="0">
                    <a:solidFill>
                      <a:schemeClr val="lt1"/>
                    </a:solidFill>
                    <a:latin typeface="+mn-lt"/>
                    <a:ea typeface="+mn-ea"/>
                    <a:cs typeface="+mn-cs"/>
                  </a:defRPr>
                </a:pPr>
                <a:endParaRPr lang="id-ID"/>
              </a:p>
            </c:txPr>
            <c:dLblPos val="ctr"/>
            <c:showLegendKey val="0"/>
            <c:showVal val="0"/>
            <c:showCatName val="0"/>
            <c:showSerName val="0"/>
            <c:showPercent val="1"/>
            <c:showBubbleSize val="0"/>
            <c:showLeaderLines val="1"/>
            <c:leaderLines>
              <c:spPr>
                <a:ln w="9525">
                  <a:solidFill>
                    <a:schemeClr val="dk1">
                      <a:lumMod val="50000"/>
                      <a:lumOff val="50000"/>
                    </a:schemeClr>
                  </a:solidFill>
                </a:ln>
                <a:effectLst/>
              </c:spPr>
            </c:leaderLines>
            <c:extLst>
              <c:ext xmlns:c15="http://schemas.microsoft.com/office/drawing/2012/chart" uri="{CE6537A1-D6FC-4f65-9D91-7224C49458BB}"/>
            </c:extLst>
          </c:dLbls>
          <c:cat>
            <c:strRef>
              <c:f>Sheet1!$A$2:$A$5</c:f>
              <c:strCache>
                <c:ptCount val="4"/>
                <c:pt idx="0">
                  <c:v>Tugas/Proyek</c:v>
                </c:pt>
                <c:pt idx="1">
                  <c:v>UTS</c:v>
                </c:pt>
                <c:pt idx="2">
                  <c:v>UAS</c:v>
                </c:pt>
                <c:pt idx="3">
                  <c:v>Kuis</c:v>
                </c:pt>
              </c:strCache>
            </c:strRef>
          </c:cat>
          <c:val>
            <c:numRef>
              <c:f>Sheet1!$B$2:$B$5</c:f>
              <c:numCache>
                <c:formatCode>0%</c:formatCode>
                <c:ptCount val="4"/>
                <c:pt idx="0">
                  <c:v>0.3</c:v>
                </c:pt>
                <c:pt idx="1">
                  <c:v>0.3</c:v>
                </c:pt>
                <c:pt idx="2">
                  <c:v>0.3</c:v>
                </c:pt>
                <c:pt idx="3">
                  <c:v>0.1</c:v>
                </c:pt>
              </c:numCache>
            </c:numRef>
          </c:val>
        </c:ser>
        <c:dLbls>
          <c:dLblPos val="ctr"/>
          <c:showLegendKey val="0"/>
          <c:showVal val="0"/>
          <c:showCatName val="0"/>
          <c:showSerName val="0"/>
          <c:showPercent val="1"/>
          <c:showBubbleSize val="0"/>
          <c:showLeaderLines val="1"/>
        </c:dLbls>
        <c:firstSliceAng val="0"/>
      </c:pieChart>
      <c:spPr>
        <a:noFill/>
        <a:ln>
          <a:noFill/>
        </a:ln>
        <a:effectLst/>
      </c:spPr>
    </c:plotArea>
    <c:legend>
      <c:legendPos val="r"/>
      <c:overlay val="0"/>
      <c:spPr>
        <a:solidFill>
          <a:schemeClr val="lt1">
            <a:lumMod val="95000"/>
            <a:alpha val="39000"/>
          </a:schemeClr>
        </a:solidFill>
        <a:ln>
          <a:noFill/>
        </a:ln>
        <a:effectLst/>
      </c:spPr>
      <c:txPr>
        <a:bodyPr rot="0" spcFirstLastPara="1" vertOverflow="ellipsis" vert="horz" wrap="square" anchor="ctr" anchorCtr="1"/>
        <a:lstStyle/>
        <a:p>
          <a:pPr>
            <a:defRPr sz="1197" b="0" i="0" u="none" strike="noStrike" kern="1200" baseline="0">
              <a:solidFill>
                <a:schemeClr val="dk1">
                  <a:lumMod val="75000"/>
                  <a:lumOff val="25000"/>
                </a:schemeClr>
              </a:solidFill>
              <a:latin typeface="+mn-lt"/>
              <a:ea typeface="+mn-ea"/>
              <a:cs typeface="+mn-cs"/>
            </a:defRPr>
          </a:pPr>
          <a:endParaRPr lang="id-ID"/>
        </a:p>
      </c:txPr>
    </c:legend>
    <c:plotVisOnly val="1"/>
    <c:dispBlanksAs val="gap"/>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id-ID"/>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61">
  <cs:axisTitle>
    <cs:lnRef idx="0"/>
    <cs:fillRef idx="0"/>
    <cs:effectRef idx="0"/>
    <cs:fontRef idx="minor">
      <a:schemeClr val="dk1">
        <a:lumMod val="65000"/>
        <a:lumOff val="35000"/>
      </a:schemeClr>
    </cs:fontRef>
    <cs:defRPr sz="1197" kern="1200"/>
  </cs:axisTitle>
  <cs:categoryAxis>
    <cs:lnRef idx="0"/>
    <cs:fillRef idx="0"/>
    <cs:effectRef idx="0"/>
    <cs:fontRef idx="minor">
      <a:schemeClr val="dk1">
        <a:lumMod val="65000"/>
        <a:lumOff val="35000"/>
      </a:schemeClr>
    </cs:fontRef>
    <cs:defRPr sz="1197" kern="1200"/>
  </cs:categoryAxis>
  <cs:chartArea>
    <cs:lnRef idx="0"/>
    <cs:fillRef idx="0"/>
    <cs:effectRef idx="0"/>
    <cs:fontRef idx="minor">
      <a:schemeClr val="dk1"/>
    </cs:fontRef>
    <cs:spPr>
      <a:pattFill prst="dkDnDiag">
        <a:fgClr>
          <a:schemeClr val="lt1">
            <a:lumMod val="95000"/>
          </a:schemeClr>
        </a:fgClr>
        <a:bgClr>
          <a:schemeClr val="lt1"/>
        </a:bgClr>
      </a:pattFill>
      <a:ln w="9525" cap="flat" cmpd="sng" algn="ctr">
        <a:solidFill>
          <a:schemeClr val="dk1">
            <a:lumMod val="15000"/>
            <a:lumOff val="85000"/>
          </a:schemeClr>
        </a:solidFill>
        <a:round/>
      </a:ln>
    </cs:spPr>
    <cs:defRPr sz="1197" kern="1200"/>
  </cs:chartArea>
  <cs:dataLabel>
    <cs:lnRef idx="0"/>
    <cs:fillRef idx="0"/>
    <cs:effectRef idx="0"/>
    <cs:fontRef idx="minor">
      <a:schemeClr val="lt1"/>
    </cs:fontRef>
    <cs:defRPr sz="1197" b="1" i="0" u="none" strike="noStrike" kern="1200" baseline="0"/>
  </cs:dataLabel>
  <cs:dataLabelCallout>
    <cs:lnRef idx="0"/>
    <cs:fillRef idx="0"/>
    <cs:effectRef idx="0"/>
    <cs:fontRef idx="minor">
      <a:schemeClr val="dk1">
        <a:lumMod val="65000"/>
        <a:lumOff val="35000"/>
      </a:schemeClr>
    </cs:fontRef>
    <cs:spPr>
      <a:solidFill>
        <a:schemeClr val="lt1">
          <a:alpha val="75000"/>
        </a:schemeClr>
      </a:solidFill>
      <a:ln w="9525">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317500" algn="ctr" rotWithShape="0">
          <a:prstClr val="black">
            <a:alpha val="25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20000"/>
          </a:prstClr>
        </a:outerShdw>
      </a:effectLst>
      <a:scene3d>
        <a:camera prst="orthographicFront"/>
        <a:lightRig rig="threePt" dir="t"/>
      </a:scene3d>
      <a:sp3d prstMaterial="matte"/>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noFill/>
      <a:ln w="9525" cap="flat" cmpd="sng" algn="ctr">
        <a:solidFill>
          <a:schemeClr val="dk1">
            <a:lumMod val="15000"/>
            <a:lumOff val="85000"/>
          </a:schemeClr>
        </a:solidFill>
        <a:round/>
      </a:ln>
    </cs:spPr>
    <cs:defRPr sz="1197"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65000"/>
            <a:lumOff val="35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65000"/>
            <a:lumOff val="35000"/>
          </a:schemeClr>
        </a:solidFill>
        <a:round/>
      </a:ln>
    </cs:spPr>
  </cs:errorBar>
  <cs:floor>
    <cs:lnRef idx="0"/>
    <cs:fillRef idx="0"/>
    <cs:effectRef idx="0"/>
    <cs:fontRef idx="minor">
      <a:schemeClr val="dk1"/>
    </cs:fontRef>
    <cs:spPr>
      <a:noFill/>
      <a:ln>
        <a:noFill/>
      </a:ln>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50000"/>
            <a:lumOff val="50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spPr>
      <a:solidFill>
        <a:schemeClr val="lt1">
          <a:alpha val="78000"/>
        </a:schemeClr>
      </a:solidFill>
    </cs:spPr>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dk1">
        <a:lumMod val="65000"/>
        <a:lumOff val="35000"/>
      </a:schemeClr>
    </cs:fontRef>
    <cs:defRPr sz="1197"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inor">
      <a:schemeClr val="dk1">
        <a:lumMod val="65000"/>
        <a:lumOff val="35000"/>
      </a:schemeClr>
    </cs:fontRef>
    <cs:defRPr sz="2200" b="1" kern="120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cap="flat" cmpd="sng" algn="ctr">
        <a:solidFill>
          <a:schemeClr val="dk1">
            <a:lumMod val="65000"/>
            <a:lumOff val="35000"/>
          </a:schemeClr>
        </a:solidFill>
        <a:round/>
      </a:ln>
    </cs:spPr>
  </cs:upBar>
  <cs:valueAxis>
    <cs:lnRef idx="0"/>
    <cs:fillRef idx="0"/>
    <cs:effectRef idx="0"/>
    <cs:fontRef idx="minor">
      <a:schemeClr val="dk1">
        <a:lumMod val="65000"/>
        <a:lumOff val="35000"/>
      </a:schemeClr>
    </cs:fontRef>
    <cs:defRPr sz="1197"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53">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dataLabel>
  <cs:dataLabelCallout>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diagrams/colors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358F112-1D6F-44C5-AF73-A5EEB7AA45FA}" type="doc">
      <dgm:prSet loTypeId="urn:microsoft.com/office/officeart/2005/8/layout/vList2" loCatId="list" qsTypeId="urn:microsoft.com/office/officeart/2005/8/quickstyle/simple1" qsCatId="simple" csTypeId="urn:microsoft.com/office/officeart/2005/8/colors/accent1_1" csCatId="accent1" phldr="1"/>
      <dgm:spPr/>
      <dgm:t>
        <a:bodyPr/>
        <a:lstStyle/>
        <a:p>
          <a:endParaRPr lang="en-US"/>
        </a:p>
      </dgm:t>
    </dgm:pt>
    <dgm:pt modelId="{3E0CF4D4-198B-4AFE-88D2-8E46B21E88EE}">
      <dgm:prSet phldrT="[Text]" custT="1"/>
      <dgm:spPr>
        <a:noFill/>
      </dgm:spPr>
      <dgm:t>
        <a:bodyPr/>
        <a:lstStyle/>
        <a:p>
          <a:r>
            <a:rPr lang="en-US" sz="2400" b="1" dirty="0">
              <a:latin typeface="Agency FB" panose="020B0503020202020204" pitchFamily="34" charset="0"/>
            </a:rPr>
            <a:t>01. </a:t>
          </a:r>
          <a:r>
            <a:rPr lang="id-ID" sz="2400" b="0" dirty="0" smtClean="0">
              <a:latin typeface="Agency FB" panose="020B0503020202020204" pitchFamily="34" charset="0"/>
            </a:rPr>
            <a:t>Pengenalan ADSI</a:t>
          </a:r>
          <a:endParaRPr lang="en-US" sz="2400" b="0" dirty="0">
            <a:latin typeface="Agency FB" panose="020B0503020202020204" pitchFamily="34" charset="0"/>
          </a:endParaRPr>
        </a:p>
      </dgm:t>
    </dgm:pt>
    <dgm:pt modelId="{05810277-582E-4DDD-94AC-FECF5A93EDB5}" type="parTrans" cxnId="{1D2DC411-ECA7-4663-9E60-7319B60B72BC}">
      <dgm:prSet/>
      <dgm:spPr/>
      <dgm:t>
        <a:bodyPr/>
        <a:lstStyle/>
        <a:p>
          <a:endParaRPr lang="en-US" sz="2400"/>
        </a:p>
      </dgm:t>
    </dgm:pt>
    <dgm:pt modelId="{8CA7FDF3-C092-44B1-B986-2EF0BE92CBAB}" type="sibTrans" cxnId="{1D2DC411-ECA7-4663-9E60-7319B60B72BC}">
      <dgm:prSet/>
      <dgm:spPr/>
      <dgm:t>
        <a:bodyPr/>
        <a:lstStyle/>
        <a:p>
          <a:endParaRPr lang="en-US" sz="2400"/>
        </a:p>
      </dgm:t>
    </dgm:pt>
    <dgm:pt modelId="{AF33AACA-520F-4C78-A492-459906460AB8}">
      <dgm:prSet phldrT="[Text]" custT="1"/>
      <dgm:spPr>
        <a:noFill/>
      </dgm:spPr>
      <dgm:t>
        <a:bodyPr/>
        <a:lstStyle/>
        <a:p>
          <a:r>
            <a:rPr lang="id-ID" sz="2400" b="1" dirty="0">
              <a:latin typeface="Agency FB" panose="020B0503020202020204" pitchFamily="34" charset="0"/>
            </a:rPr>
            <a:t>0</a:t>
          </a:r>
          <a:r>
            <a:rPr lang="en-US" sz="2400" b="1" dirty="0">
              <a:latin typeface="Agency FB" panose="020B0503020202020204" pitchFamily="34" charset="0"/>
            </a:rPr>
            <a:t>2</a:t>
          </a:r>
          <a:r>
            <a:rPr lang="id-ID" sz="2400" b="1" dirty="0" smtClean="0">
              <a:latin typeface="Agency FB" panose="020B0503020202020204" pitchFamily="34" charset="0"/>
            </a:rPr>
            <a:t>. </a:t>
          </a:r>
          <a:r>
            <a:rPr lang="id-ID" sz="2400" b="0" dirty="0" smtClean="0">
              <a:latin typeface="Agency FB" panose="020B0503020202020204" pitchFamily="34" charset="0"/>
            </a:rPr>
            <a:t>Perencanaan Sistem </a:t>
          </a:r>
          <a:endParaRPr lang="en-US" sz="2400" b="0" dirty="0">
            <a:latin typeface="Agency FB" panose="020B0503020202020204" pitchFamily="34" charset="0"/>
          </a:endParaRPr>
        </a:p>
      </dgm:t>
    </dgm:pt>
    <dgm:pt modelId="{CB0669E8-D15A-4CA7-B25B-559EABAF1916}" type="parTrans" cxnId="{8B213670-E152-4553-A9B4-0FD9705C894B}">
      <dgm:prSet/>
      <dgm:spPr/>
      <dgm:t>
        <a:bodyPr/>
        <a:lstStyle/>
        <a:p>
          <a:endParaRPr lang="en-US" sz="2400"/>
        </a:p>
      </dgm:t>
    </dgm:pt>
    <dgm:pt modelId="{869CDED2-2803-423D-A3AB-51B1970638B5}" type="sibTrans" cxnId="{8B213670-E152-4553-A9B4-0FD9705C894B}">
      <dgm:prSet/>
      <dgm:spPr/>
      <dgm:t>
        <a:bodyPr/>
        <a:lstStyle/>
        <a:p>
          <a:endParaRPr lang="en-US" sz="2400"/>
        </a:p>
      </dgm:t>
    </dgm:pt>
    <dgm:pt modelId="{CB240EB0-B7E3-4313-8BE6-86A373066FC0}">
      <dgm:prSet custT="1"/>
      <dgm:spPr>
        <a:noFill/>
      </dgm:spPr>
      <dgm:t>
        <a:bodyPr/>
        <a:lstStyle/>
        <a:p>
          <a:r>
            <a:rPr lang="id-ID" sz="2400" b="1" dirty="0" smtClean="0">
              <a:latin typeface="Agency FB" panose="020B0503020202020204" pitchFamily="34" charset="0"/>
            </a:rPr>
            <a:t>05. </a:t>
          </a:r>
          <a:r>
            <a:rPr lang="id-ID" sz="2400" b="0" dirty="0" smtClean="0">
              <a:latin typeface="Agency FB" panose="020B0503020202020204" pitchFamily="34" charset="0"/>
            </a:rPr>
            <a:t>Analisa dan Perancangan Proses Bisnis</a:t>
          </a:r>
          <a:endParaRPr lang="id-ID" sz="2400" b="0" dirty="0">
            <a:latin typeface="Agency FB" panose="020B0503020202020204" pitchFamily="34" charset="0"/>
          </a:endParaRPr>
        </a:p>
      </dgm:t>
    </dgm:pt>
    <dgm:pt modelId="{45D2F17A-5A34-4858-AB73-0B514DBF108F}" type="parTrans" cxnId="{27607829-2BEA-4479-BA11-DA1E46672A0F}">
      <dgm:prSet/>
      <dgm:spPr/>
      <dgm:t>
        <a:bodyPr/>
        <a:lstStyle/>
        <a:p>
          <a:endParaRPr lang="en-US" sz="2400"/>
        </a:p>
      </dgm:t>
    </dgm:pt>
    <dgm:pt modelId="{D5CBEA7A-8159-4F0B-9E46-848769A3E3FD}" type="sibTrans" cxnId="{27607829-2BEA-4479-BA11-DA1E46672A0F}">
      <dgm:prSet/>
      <dgm:spPr/>
      <dgm:t>
        <a:bodyPr/>
        <a:lstStyle/>
        <a:p>
          <a:endParaRPr lang="en-US" sz="2400"/>
        </a:p>
      </dgm:t>
    </dgm:pt>
    <dgm:pt modelId="{20C80331-3DF2-434B-B8AC-7634E5807512}">
      <dgm:prSet custT="1"/>
      <dgm:spPr>
        <a:noFill/>
      </dgm:spPr>
      <dgm:t>
        <a:bodyPr/>
        <a:lstStyle/>
        <a:p>
          <a:r>
            <a:rPr lang="id-ID" sz="2400" b="1" dirty="0" smtClean="0">
              <a:latin typeface="Agency FB" panose="020B0503020202020204" pitchFamily="34" charset="0"/>
            </a:rPr>
            <a:t>06. </a:t>
          </a:r>
          <a:r>
            <a:rPr lang="id-ID" sz="2400" b="0" dirty="0" smtClean="0">
              <a:latin typeface="Agency FB" panose="020B0503020202020204" pitchFamily="34" charset="0"/>
            </a:rPr>
            <a:t>Desain &amp; Rekayasa Ulang Proses Bisnis</a:t>
          </a:r>
          <a:endParaRPr lang="id-ID" sz="2400" b="0" dirty="0">
            <a:latin typeface="Agency FB" panose="020B0503020202020204" pitchFamily="34" charset="0"/>
          </a:endParaRPr>
        </a:p>
      </dgm:t>
    </dgm:pt>
    <dgm:pt modelId="{2140B65D-0D78-4CD9-AB98-107EF3E82F92}" type="parTrans" cxnId="{AA55B694-F293-4A6C-9BC9-51B2DBF37CA6}">
      <dgm:prSet/>
      <dgm:spPr/>
      <dgm:t>
        <a:bodyPr/>
        <a:lstStyle/>
        <a:p>
          <a:endParaRPr lang="en-US" sz="2400"/>
        </a:p>
      </dgm:t>
    </dgm:pt>
    <dgm:pt modelId="{B2C2B9A3-D102-43C5-90AF-B27BB147D0E4}" type="sibTrans" cxnId="{AA55B694-F293-4A6C-9BC9-51B2DBF37CA6}">
      <dgm:prSet/>
      <dgm:spPr/>
      <dgm:t>
        <a:bodyPr/>
        <a:lstStyle/>
        <a:p>
          <a:endParaRPr lang="en-US" sz="2400"/>
        </a:p>
      </dgm:t>
    </dgm:pt>
    <dgm:pt modelId="{3687D782-6124-45EA-9A91-EB21C2D52BF0}">
      <dgm:prSet phldrT="[Text]" custT="1"/>
      <dgm:spPr>
        <a:noFill/>
      </dgm:spPr>
      <dgm:t>
        <a:bodyPr/>
        <a:lstStyle/>
        <a:p>
          <a:r>
            <a:rPr lang="id-ID" sz="2400" b="1" dirty="0" smtClean="0">
              <a:latin typeface="Agency FB" panose="020B0503020202020204" pitchFamily="34" charset="0"/>
            </a:rPr>
            <a:t>04.</a:t>
          </a:r>
          <a:r>
            <a:rPr lang="en-US" sz="2400" b="1" dirty="0" smtClean="0">
              <a:latin typeface="Agency FB" panose="020B0503020202020204" pitchFamily="34" charset="0"/>
            </a:rPr>
            <a:t> </a:t>
          </a:r>
          <a:r>
            <a:rPr lang="id-ID" sz="2400" b="0" dirty="0" smtClean="0">
              <a:latin typeface="Agency FB" panose="020B0503020202020204" pitchFamily="34" charset="0"/>
            </a:rPr>
            <a:t>Analisa Kebutuhan Informasi</a:t>
          </a:r>
          <a:endParaRPr lang="en-US" sz="2400" b="0" dirty="0">
            <a:latin typeface="Agency FB" panose="020B0503020202020204" pitchFamily="34" charset="0"/>
          </a:endParaRPr>
        </a:p>
      </dgm:t>
    </dgm:pt>
    <dgm:pt modelId="{C8B551E5-829B-4576-B9BA-E0CAED4F8BE7}" type="parTrans" cxnId="{368C8CDB-8E4E-4207-BCA2-0A3676298BAB}">
      <dgm:prSet/>
      <dgm:spPr/>
      <dgm:t>
        <a:bodyPr/>
        <a:lstStyle/>
        <a:p>
          <a:endParaRPr lang="en-ID" sz="1600"/>
        </a:p>
      </dgm:t>
    </dgm:pt>
    <dgm:pt modelId="{5D9D8EC7-7331-4612-A9A4-59FA9BEA93A2}" type="sibTrans" cxnId="{368C8CDB-8E4E-4207-BCA2-0A3676298BAB}">
      <dgm:prSet/>
      <dgm:spPr/>
      <dgm:t>
        <a:bodyPr/>
        <a:lstStyle/>
        <a:p>
          <a:endParaRPr lang="en-ID" sz="1600"/>
        </a:p>
      </dgm:t>
    </dgm:pt>
    <dgm:pt modelId="{88AED1D3-3D1E-45AE-88E7-C32E5BB7C192}">
      <dgm:prSet custT="1"/>
      <dgm:spPr>
        <a:noFill/>
      </dgm:spPr>
      <dgm:t>
        <a:bodyPr/>
        <a:lstStyle/>
        <a:p>
          <a:r>
            <a:rPr lang="en-US" sz="2400" b="1" dirty="0" smtClean="0">
              <a:latin typeface="Agency FB" panose="020B0503020202020204" pitchFamily="34" charset="0"/>
            </a:rPr>
            <a:t>0</a:t>
          </a:r>
          <a:r>
            <a:rPr lang="id-ID" sz="2400" b="1" dirty="0" smtClean="0">
              <a:latin typeface="Agency FB" panose="020B0503020202020204" pitchFamily="34" charset="0"/>
            </a:rPr>
            <a:t>8</a:t>
          </a:r>
          <a:r>
            <a:rPr lang="en-US" sz="2400" b="1" dirty="0" smtClean="0">
              <a:latin typeface="Agency FB" panose="020B0503020202020204" pitchFamily="34" charset="0"/>
            </a:rPr>
            <a:t>.</a:t>
          </a:r>
          <a:r>
            <a:rPr lang="id-ID" sz="2400" b="1" dirty="0" smtClean="0">
              <a:latin typeface="Agency FB" panose="020B0503020202020204" pitchFamily="34" charset="0"/>
            </a:rPr>
            <a:t> </a:t>
          </a:r>
          <a:r>
            <a:rPr lang="id-ID" sz="2400" b="0" dirty="0" smtClean="0">
              <a:latin typeface="Agency FB" panose="020B0503020202020204" pitchFamily="34" charset="0"/>
            </a:rPr>
            <a:t>Perancangan Berorientasi Objek</a:t>
          </a:r>
          <a:endParaRPr lang="id-ID" sz="2000" b="0" dirty="0">
            <a:latin typeface="Agency FB" panose="020B0503020202020204" pitchFamily="34" charset="0"/>
          </a:endParaRPr>
        </a:p>
      </dgm:t>
    </dgm:pt>
    <dgm:pt modelId="{98361960-E45C-4393-BA68-C3A827C9DB2F}" type="parTrans" cxnId="{732ED7B6-7726-4C39-ACFA-91F3B34D5893}">
      <dgm:prSet/>
      <dgm:spPr/>
      <dgm:t>
        <a:bodyPr/>
        <a:lstStyle/>
        <a:p>
          <a:endParaRPr lang="id-ID"/>
        </a:p>
      </dgm:t>
    </dgm:pt>
    <dgm:pt modelId="{6C7C8E6B-F34C-42A3-94BA-32243A74B104}" type="sibTrans" cxnId="{732ED7B6-7726-4C39-ACFA-91F3B34D5893}">
      <dgm:prSet/>
      <dgm:spPr/>
      <dgm:t>
        <a:bodyPr/>
        <a:lstStyle/>
        <a:p>
          <a:endParaRPr lang="id-ID"/>
        </a:p>
      </dgm:t>
    </dgm:pt>
    <dgm:pt modelId="{B25A0330-CFB6-49EA-BDC4-F8BB8BC10869}">
      <dgm:prSet custT="1"/>
      <dgm:spPr>
        <a:noFill/>
      </dgm:spPr>
      <dgm:t>
        <a:bodyPr/>
        <a:lstStyle/>
        <a:p>
          <a:r>
            <a:rPr lang="en-US" sz="2400" b="1" dirty="0" smtClean="0">
              <a:latin typeface="Agency FB" panose="020B0503020202020204" pitchFamily="34" charset="0"/>
            </a:rPr>
            <a:t>0</a:t>
          </a:r>
          <a:r>
            <a:rPr lang="id-ID" sz="2400" b="1" dirty="0" smtClean="0">
              <a:latin typeface="Agency FB" panose="020B0503020202020204" pitchFamily="34" charset="0"/>
            </a:rPr>
            <a:t>7</a:t>
          </a:r>
          <a:r>
            <a:rPr lang="en-US" sz="2400" b="1" dirty="0" smtClean="0">
              <a:latin typeface="Agency FB" panose="020B0503020202020204" pitchFamily="34" charset="0"/>
            </a:rPr>
            <a:t>. </a:t>
          </a:r>
          <a:r>
            <a:rPr lang="id-ID" sz="2400" b="0" i="0" dirty="0" smtClean="0">
              <a:latin typeface="Agency FB" panose="020B0503020202020204" pitchFamily="34" charset="0"/>
            </a:rPr>
            <a:t>Perancangan Model Data</a:t>
          </a:r>
          <a:endParaRPr lang="id-ID" sz="2000" b="0" dirty="0">
            <a:latin typeface="Agency FB" panose="020B0503020202020204" pitchFamily="34" charset="0"/>
          </a:endParaRPr>
        </a:p>
      </dgm:t>
    </dgm:pt>
    <dgm:pt modelId="{A4BCEEEF-8D5C-433A-9DB0-A7AB65294D7D}" type="parTrans" cxnId="{8C511542-7C32-4AC8-96E5-FEDC65833B10}">
      <dgm:prSet/>
      <dgm:spPr/>
      <dgm:t>
        <a:bodyPr/>
        <a:lstStyle/>
        <a:p>
          <a:endParaRPr lang="id-ID"/>
        </a:p>
      </dgm:t>
    </dgm:pt>
    <dgm:pt modelId="{D24983E9-458E-48B5-986C-0C97A41A0DEA}" type="sibTrans" cxnId="{8C511542-7C32-4AC8-96E5-FEDC65833B10}">
      <dgm:prSet/>
      <dgm:spPr/>
      <dgm:t>
        <a:bodyPr/>
        <a:lstStyle/>
        <a:p>
          <a:endParaRPr lang="id-ID"/>
        </a:p>
      </dgm:t>
    </dgm:pt>
    <dgm:pt modelId="{5C4778D0-6C08-4C8B-A62B-BBF4B81047A6}">
      <dgm:prSet phldrT="[Text]" custT="1"/>
      <dgm:spPr>
        <a:solidFill>
          <a:srgbClr val="FFFF00"/>
        </a:solidFill>
      </dgm:spPr>
      <dgm:t>
        <a:bodyPr/>
        <a:lstStyle/>
        <a:p>
          <a:r>
            <a:rPr lang="id-ID" sz="2400" b="1" dirty="0" smtClean="0">
              <a:latin typeface="Agency FB" panose="020B0503020202020204" pitchFamily="34" charset="0"/>
            </a:rPr>
            <a:t>03</a:t>
          </a:r>
          <a:r>
            <a:rPr lang="id-ID" sz="2400" b="0" dirty="0" smtClean="0">
              <a:latin typeface="Agency FB" panose="020B0503020202020204" pitchFamily="34" charset="0"/>
            </a:rPr>
            <a:t>. Analisa Sistem</a:t>
          </a:r>
          <a:endParaRPr lang="en-US" sz="2400" b="0" dirty="0">
            <a:latin typeface="Agency FB" panose="020B0503020202020204" pitchFamily="34" charset="0"/>
          </a:endParaRPr>
        </a:p>
      </dgm:t>
    </dgm:pt>
    <dgm:pt modelId="{E19DD6FA-DDB6-4B85-93D0-61C9D5B201E5}" type="parTrans" cxnId="{9F63B925-D8F1-45EE-B904-47BB395DAAC8}">
      <dgm:prSet/>
      <dgm:spPr/>
      <dgm:t>
        <a:bodyPr/>
        <a:lstStyle/>
        <a:p>
          <a:endParaRPr lang="id-ID"/>
        </a:p>
      </dgm:t>
    </dgm:pt>
    <dgm:pt modelId="{1817DE4E-2E12-45A6-BEBE-266B19DC63EB}" type="sibTrans" cxnId="{9F63B925-D8F1-45EE-B904-47BB395DAAC8}">
      <dgm:prSet/>
      <dgm:spPr/>
      <dgm:t>
        <a:bodyPr/>
        <a:lstStyle/>
        <a:p>
          <a:endParaRPr lang="id-ID"/>
        </a:p>
      </dgm:t>
    </dgm:pt>
    <dgm:pt modelId="{FA152123-58CE-48F0-AD32-399CCFB0B709}" type="pres">
      <dgm:prSet presAssocID="{8358F112-1D6F-44C5-AF73-A5EEB7AA45FA}" presName="linear" presStyleCnt="0">
        <dgm:presLayoutVars>
          <dgm:animLvl val="lvl"/>
          <dgm:resizeHandles val="exact"/>
        </dgm:presLayoutVars>
      </dgm:prSet>
      <dgm:spPr/>
      <dgm:t>
        <a:bodyPr/>
        <a:lstStyle/>
        <a:p>
          <a:endParaRPr lang="id-ID"/>
        </a:p>
      </dgm:t>
    </dgm:pt>
    <dgm:pt modelId="{086980F9-6F38-4459-8BC9-85C438D0D44C}" type="pres">
      <dgm:prSet presAssocID="{3E0CF4D4-198B-4AFE-88D2-8E46B21E88EE}" presName="parentText" presStyleLbl="node1" presStyleIdx="0" presStyleCnt="8" custScaleY="142592">
        <dgm:presLayoutVars>
          <dgm:chMax val="0"/>
          <dgm:bulletEnabled val="1"/>
        </dgm:presLayoutVars>
      </dgm:prSet>
      <dgm:spPr/>
      <dgm:t>
        <a:bodyPr/>
        <a:lstStyle/>
        <a:p>
          <a:endParaRPr lang="id-ID"/>
        </a:p>
      </dgm:t>
    </dgm:pt>
    <dgm:pt modelId="{224F8B66-69B6-4446-9591-30132FBD91B7}" type="pres">
      <dgm:prSet presAssocID="{8CA7FDF3-C092-44B1-B986-2EF0BE92CBAB}" presName="spacer" presStyleCnt="0"/>
      <dgm:spPr/>
    </dgm:pt>
    <dgm:pt modelId="{2B0E2AB5-C119-4743-96E1-6DE15C2A42E9}" type="pres">
      <dgm:prSet presAssocID="{AF33AACA-520F-4C78-A492-459906460AB8}" presName="parentText" presStyleLbl="node1" presStyleIdx="1" presStyleCnt="8">
        <dgm:presLayoutVars>
          <dgm:chMax val="0"/>
          <dgm:bulletEnabled val="1"/>
        </dgm:presLayoutVars>
      </dgm:prSet>
      <dgm:spPr/>
      <dgm:t>
        <a:bodyPr/>
        <a:lstStyle/>
        <a:p>
          <a:endParaRPr lang="id-ID"/>
        </a:p>
      </dgm:t>
    </dgm:pt>
    <dgm:pt modelId="{C67334F9-8461-4DE6-9FA9-F5C3B9C4B1FF}" type="pres">
      <dgm:prSet presAssocID="{869CDED2-2803-423D-A3AB-51B1970638B5}" presName="spacer" presStyleCnt="0"/>
      <dgm:spPr/>
    </dgm:pt>
    <dgm:pt modelId="{200BFF42-0813-4AD5-86A5-56FA2CA6504B}" type="pres">
      <dgm:prSet presAssocID="{5C4778D0-6C08-4C8B-A62B-BBF4B81047A6}" presName="parentText" presStyleLbl="node1" presStyleIdx="2" presStyleCnt="8">
        <dgm:presLayoutVars>
          <dgm:chMax val="0"/>
          <dgm:bulletEnabled val="1"/>
        </dgm:presLayoutVars>
      </dgm:prSet>
      <dgm:spPr/>
      <dgm:t>
        <a:bodyPr/>
        <a:lstStyle/>
        <a:p>
          <a:endParaRPr lang="id-ID"/>
        </a:p>
      </dgm:t>
    </dgm:pt>
    <dgm:pt modelId="{155FEF7F-6E05-4BF0-941F-83A7F8BC5EBA}" type="pres">
      <dgm:prSet presAssocID="{1817DE4E-2E12-45A6-BEBE-266B19DC63EB}" presName="spacer" presStyleCnt="0"/>
      <dgm:spPr/>
    </dgm:pt>
    <dgm:pt modelId="{EBF2DBB0-09AC-46B7-9297-8EC140618313}" type="pres">
      <dgm:prSet presAssocID="{3687D782-6124-45EA-9A91-EB21C2D52BF0}" presName="parentText" presStyleLbl="node1" presStyleIdx="3" presStyleCnt="8">
        <dgm:presLayoutVars>
          <dgm:chMax val="0"/>
          <dgm:bulletEnabled val="1"/>
        </dgm:presLayoutVars>
      </dgm:prSet>
      <dgm:spPr/>
      <dgm:t>
        <a:bodyPr/>
        <a:lstStyle/>
        <a:p>
          <a:endParaRPr lang="id-ID"/>
        </a:p>
      </dgm:t>
    </dgm:pt>
    <dgm:pt modelId="{FB1C185E-CAB2-4C95-AF25-F3F9A8C7B33A}" type="pres">
      <dgm:prSet presAssocID="{5D9D8EC7-7331-4612-A9A4-59FA9BEA93A2}" presName="spacer" presStyleCnt="0"/>
      <dgm:spPr/>
    </dgm:pt>
    <dgm:pt modelId="{E6B7A12E-D792-4506-9B2A-818D9EC2E909}" type="pres">
      <dgm:prSet presAssocID="{CB240EB0-B7E3-4313-8BE6-86A373066FC0}" presName="parentText" presStyleLbl="node1" presStyleIdx="4" presStyleCnt="8">
        <dgm:presLayoutVars>
          <dgm:chMax val="0"/>
          <dgm:bulletEnabled val="1"/>
        </dgm:presLayoutVars>
      </dgm:prSet>
      <dgm:spPr/>
      <dgm:t>
        <a:bodyPr/>
        <a:lstStyle/>
        <a:p>
          <a:endParaRPr lang="id-ID"/>
        </a:p>
      </dgm:t>
    </dgm:pt>
    <dgm:pt modelId="{0EB01F03-3097-4A9C-AE2B-3E53A59D9AAA}" type="pres">
      <dgm:prSet presAssocID="{D5CBEA7A-8159-4F0B-9E46-848769A3E3FD}" presName="spacer" presStyleCnt="0"/>
      <dgm:spPr/>
    </dgm:pt>
    <dgm:pt modelId="{9498D6D7-D1DE-4880-A122-141F0CC4C4C8}" type="pres">
      <dgm:prSet presAssocID="{20C80331-3DF2-434B-B8AC-7634E5807512}" presName="parentText" presStyleLbl="node1" presStyleIdx="5" presStyleCnt="8">
        <dgm:presLayoutVars>
          <dgm:chMax val="0"/>
          <dgm:bulletEnabled val="1"/>
        </dgm:presLayoutVars>
      </dgm:prSet>
      <dgm:spPr/>
      <dgm:t>
        <a:bodyPr/>
        <a:lstStyle/>
        <a:p>
          <a:endParaRPr lang="id-ID"/>
        </a:p>
      </dgm:t>
    </dgm:pt>
    <dgm:pt modelId="{5D07B7CB-CC6D-470B-A290-F73F830AFF10}" type="pres">
      <dgm:prSet presAssocID="{B2C2B9A3-D102-43C5-90AF-B27BB147D0E4}" presName="spacer" presStyleCnt="0"/>
      <dgm:spPr/>
    </dgm:pt>
    <dgm:pt modelId="{D27F1C2B-8031-40D9-9358-BFC0F3063FA8}" type="pres">
      <dgm:prSet presAssocID="{B25A0330-CFB6-49EA-BDC4-F8BB8BC10869}" presName="parentText" presStyleLbl="node1" presStyleIdx="6" presStyleCnt="8">
        <dgm:presLayoutVars>
          <dgm:chMax val="0"/>
          <dgm:bulletEnabled val="1"/>
        </dgm:presLayoutVars>
      </dgm:prSet>
      <dgm:spPr/>
      <dgm:t>
        <a:bodyPr/>
        <a:lstStyle/>
        <a:p>
          <a:endParaRPr lang="id-ID"/>
        </a:p>
      </dgm:t>
    </dgm:pt>
    <dgm:pt modelId="{223A945E-3A54-4E8B-86BF-D24E00BBAEF9}" type="pres">
      <dgm:prSet presAssocID="{D24983E9-458E-48B5-986C-0C97A41A0DEA}" presName="spacer" presStyleCnt="0"/>
      <dgm:spPr/>
    </dgm:pt>
    <dgm:pt modelId="{AD907E54-1AAF-42A9-B5AD-B0BFC7405B10}" type="pres">
      <dgm:prSet presAssocID="{88AED1D3-3D1E-45AE-88E7-C32E5BB7C192}" presName="parentText" presStyleLbl="node1" presStyleIdx="7" presStyleCnt="8">
        <dgm:presLayoutVars>
          <dgm:chMax val="0"/>
          <dgm:bulletEnabled val="1"/>
        </dgm:presLayoutVars>
      </dgm:prSet>
      <dgm:spPr/>
      <dgm:t>
        <a:bodyPr/>
        <a:lstStyle/>
        <a:p>
          <a:endParaRPr lang="id-ID"/>
        </a:p>
      </dgm:t>
    </dgm:pt>
  </dgm:ptLst>
  <dgm:cxnLst>
    <dgm:cxn modelId="{8C511542-7C32-4AC8-96E5-FEDC65833B10}" srcId="{8358F112-1D6F-44C5-AF73-A5EEB7AA45FA}" destId="{B25A0330-CFB6-49EA-BDC4-F8BB8BC10869}" srcOrd="6" destOrd="0" parTransId="{A4BCEEEF-8D5C-433A-9DB0-A7AB65294D7D}" sibTransId="{D24983E9-458E-48B5-986C-0C97A41A0DEA}"/>
    <dgm:cxn modelId="{27607829-2BEA-4479-BA11-DA1E46672A0F}" srcId="{8358F112-1D6F-44C5-AF73-A5EEB7AA45FA}" destId="{CB240EB0-B7E3-4313-8BE6-86A373066FC0}" srcOrd="4" destOrd="0" parTransId="{45D2F17A-5A34-4858-AB73-0B514DBF108F}" sibTransId="{D5CBEA7A-8159-4F0B-9E46-848769A3E3FD}"/>
    <dgm:cxn modelId="{1D2DC411-ECA7-4663-9E60-7319B60B72BC}" srcId="{8358F112-1D6F-44C5-AF73-A5EEB7AA45FA}" destId="{3E0CF4D4-198B-4AFE-88D2-8E46B21E88EE}" srcOrd="0" destOrd="0" parTransId="{05810277-582E-4DDD-94AC-FECF5A93EDB5}" sibTransId="{8CA7FDF3-C092-44B1-B986-2EF0BE92CBAB}"/>
    <dgm:cxn modelId="{732ED7B6-7726-4C39-ACFA-91F3B34D5893}" srcId="{8358F112-1D6F-44C5-AF73-A5EEB7AA45FA}" destId="{88AED1D3-3D1E-45AE-88E7-C32E5BB7C192}" srcOrd="7" destOrd="0" parTransId="{98361960-E45C-4393-BA68-C3A827C9DB2F}" sibTransId="{6C7C8E6B-F34C-42A3-94BA-32243A74B104}"/>
    <dgm:cxn modelId="{2BBAE0BB-0FAD-4604-9555-E2C289871795}" type="presOf" srcId="{5C4778D0-6C08-4C8B-A62B-BBF4B81047A6}" destId="{200BFF42-0813-4AD5-86A5-56FA2CA6504B}" srcOrd="0" destOrd="0" presId="urn:microsoft.com/office/officeart/2005/8/layout/vList2"/>
    <dgm:cxn modelId="{AA55B694-F293-4A6C-9BC9-51B2DBF37CA6}" srcId="{8358F112-1D6F-44C5-AF73-A5EEB7AA45FA}" destId="{20C80331-3DF2-434B-B8AC-7634E5807512}" srcOrd="5" destOrd="0" parTransId="{2140B65D-0D78-4CD9-AB98-107EF3E82F92}" sibTransId="{B2C2B9A3-D102-43C5-90AF-B27BB147D0E4}"/>
    <dgm:cxn modelId="{2786CFC9-867E-4954-AED6-337E4BE92671}" type="presOf" srcId="{B25A0330-CFB6-49EA-BDC4-F8BB8BC10869}" destId="{D27F1C2B-8031-40D9-9358-BFC0F3063FA8}" srcOrd="0" destOrd="0" presId="urn:microsoft.com/office/officeart/2005/8/layout/vList2"/>
    <dgm:cxn modelId="{9D39DC68-8E95-4296-9F28-AD1BE3CF95C2}" type="presOf" srcId="{AF33AACA-520F-4C78-A492-459906460AB8}" destId="{2B0E2AB5-C119-4743-96E1-6DE15C2A42E9}" srcOrd="0" destOrd="0" presId="urn:microsoft.com/office/officeart/2005/8/layout/vList2"/>
    <dgm:cxn modelId="{8B213670-E152-4553-A9B4-0FD9705C894B}" srcId="{8358F112-1D6F-44C5-AF73-A5EEB7AA45FA}" destId="{AF33AACA-520F-4C78-A492-459906460AB8}" srcOrd="1" destOrd="0" parTransId="{CB0669E8-D15A-4CA7-B25B-559EABAF1916}" sibTransId="{869CDED2-2803-423D-A3AB-51B1970638B5}"/>
    <dgm:cxn modelId="{27E4782D-71C4-4844-AA0A-54E2E5EC7F00}" type="presOf" srcId="{3E0CF4D4-198B-4AFE-88D2-8E46B21E88EE}" destId="{086980F9-6F38-4459-8BC9-85C438D0D44C}" srcOrd="0" destOrd="0" presId="urn:microsoft.com/office/officeart/2005/8/layout/vList2"/>
    <dgm:cxn modelId="{5AF358C9-862E-4D5F-A52C-02475E451264}" type="presOf" srcId="{88AED1D3-3D1E-45AE-88E7-C32E5BB7C192}" destId="{AD907E54-1AAF-42A9-B5AD-B0BFC7405B10}" srcOrd="0" destOrd="0" presId="urn:microsoft.com/office/officeart/2005/8/layout/vList2"/>
    <dgm:cxn modelId="{E63F1C48-E7AB-4127-AE07-BF2BD5300F03}" type="presOf" srcId="{CB240EB0-B7E3-4313-8BE6-86A373066FC0}" destId="{E6B7A12E-D792-4506-9B2A-818D9EC2E909}" srcOrd="0" destOrd="0" presId="urn:microsoft.com/office/officeart/2005/8/layout/vList2"/>
    <dgm:cxn modelId="{368C8CDB-8E4E-4207-BCA2-0A3676298BAB}" srcId="{8358F112-1D6F-44C5-AF73-A5EEB7AA45FA}" destId="{3687D782-6124-45EA-9A91-EB21C2D52BF0}" srcOrd="3" destOrd="0" parTransId="{C8B551E5-829B-4576-B9BA-E0CAED4F8BE7}" sibTransId="{5D9D8EC7-7331-4612-A9A4-59FA9BEA93A2}"/>
    <dgm:cxn modelId="{3D73A9B2-895E-4095-8298-797FC9E00C10}" type="presOf" srcId="{20C80331-3DF2-434B-B8AC-7634E5807512}" destId="{9498D6D7-D1DE-4880-A122-141F0CC4C4C8}" srcOrd="0" destOrd="0" presId="urn:microsoft.com/office/officeart/2005/8/layout/vList2"/>
    <dgm:cxn modelId="{0390187F-BE43-4722-8376-7E36BA8EA0E1}" type="presOf" srcId="{3687D782-6124-45EA-9A91-EB21C2D52BF0}" destId="{EBF2DBB0-09AC-46B7-9297-8EC140618313}" srcOrd="0" destOrd="0" presId="urn:microsoft.com/office/officeart/2005/8/layout/vList2"/>
    <dgm:cxn modelId="{8098C8D0-E0EA-43AB-8FA8-9D262FB0D260}" type="presOf" srcId="{8358F112-1D6F-44C5-AF73-A5EEB7AA45FA}" destId="{FA152123-58CE-48F0-AD32-399CCFB0B709}" srcOrd="0" destOrd="0" presId="urn:microsoft.com/office/officeart/2005/8/layout/vList2"/>
    <dgm:cxn modelId="{9F63B925-D8F1-45EE-B904-47BB395DAAC8}" srcId="{8358F112-1D6F-44C5-AF73-A5EEB7AA45FA}" destId="{5C4778D0-6C08-4C8B-A62B-BBF4B81047A6}" srcOrd="2" destOrd="0" parTransId="{E19DD6FA-DDB6-4B85-93D0-61C9D5B201E5}" sibTransId="{1817DE4E-2E12-45A6-BEBE-266B19DC63EB}"/>
    <dgm:cxn modelId="{E2C64213-1DE4-449D-93DF-934365EF1048}" type="presParOf" srcId="{FA152123-58CE-48F0-AD32-399CCFB0B709}" destId="{086980F9-6F38-4459-8BC9-85C438D0D44C}" srcOrd="0" destOrd="0" presId="urn:microsoft.com/office/officeart/2005/8/layout/vList2"/>
    <dgm:cxn modelId="{04C5D29A-B353-41D6-91BB-2CAE070D9D33}" type="presParOf" srcId="{FA152123-58CE-48F0-AD32-399CCFB0B709}" destId="{224F8B66-69B6-4446-9591-30132FBD91B7}" srcOrd="1" destOrd="0" presId="urn:microsoft.com/office/officeart/2005/8/layout/vList2"/>
    <dgm:cxn modelId="{418E865E-50D0-4841-8318-717510CF3928}" type="presParOf" srcId="{FA152123-58CE-48F0-AD32-399CCFB0B709}" destId="{2B0E2AB5-C119-4743-96E1-6DE15C2A42E9}" srcOrd="2" destOrd="0" presId="urn:microsoft.com/office/officeart/2005/8/layout/vList2"/>
    <dgm:cxn modelId="{C0923854-61D4-481F-AA97-08128EFFDC36}" type="presParOf" srcId="{FA152123-58CE-48F0-AD32-399CCFB0B709}" destId="{C67334F9-8461-4DE6-9FA9-F5C3B9C4B1FF}" srcOrd="3" destOrd="0" presId="urn:microsoft.com/office/officeart/2005/8/layout/vList2"/>
    <dgm:cxn modelId="{BBD966E2-D1AB-4F63-8849-230183B4D631}" type="presParOf" srcId="{FA152123-58CE-48F0-AD32-399CCFB0B709}" destId="{200BFF42-0813-4AD5-86A5-56FA2CA6504B}" srcOrd="4" destOrd="0" presId="urn:microsoft.com/office/officeart/2005/8/layout/vList2"/>
    <dgm:cxn modelId="{DC58147E-8C85-4978-B8E4-B748991A8192}" type="presParOf" srcId="{FA152123-58CE-48F0-AD32-399CCFB0B709}" destId="{155FEF7F-6E05-4BF0-941F-83A7F8BC5EBA}" srcOrd="5" destOrd="0" presId="urn:microsoft.com/office/officeart/2005/8/layout/vList2"/>
    <dgm:cxn modelId="{785C83D0-FF18-42CA-826C-6F66D090D1E5}" type="presParOf" srcId="{FA152123-58CE-48F0-AD32-399CCFB0B709}" destId="{EBF2DBB0-09AC-46B7-9297-8EC140618313}" srcOrd="6" destOrd="0" presId="urn:microsoft.com/office/officeart/2005/8/layout/vList2"/>
    <dgm:cxn modelId="{F1BA6928-0788-459B-BDE4-9608EA6C9246}" type="presParOf" srcId="{FA152123-58CE-48F0-AD32-399CCFB0B709}" destId="{FB1C185E-CAB2-4C95-AF25-F3F9A8C7B33A}" srcOrd="7" destOrd="0" presId="urn:microsoft.com/office/officeart/2005/8/layout/vList2"/>
    <dgm:cxn modelId="{B0D8726F-7BC7-4B9A-ACE7-946C79141BE7}" type="presParOf" srcId="{FA152123-58CE-48F0-AD32-399CCFB0B709}" destId="{E6B7A12E-D792-4506-9B2A-818D9EC2E909}" srcOrd="8" destOrd="0" presId="urn:microsoft.com/office/officeart/2005/8/layout/vList2"/>
    <dgm:cxn modelId="{949D8935-7902-4F90-8D40-4C30C969C01D}" type="presParOf" srcId="{FA152123-58CE-48F0-AD32-399CCFB0B709}" destId="{0EB01F03-3097-4A9C-AE2B-3E53A59D9AAA}" srcOrd="9" destOrd="0" presId="urn:microsoft.com/office/officeart/2005/8/layout/vList2"/>
    <dgm:cxn modelId="{0F5C8029-F824-4AFD-95D1-8A53A160EFD2}" type="presParOf" srcId="{FA152123-58CE-48F0-AD32-399CCFB0B709}" destId="{9498D6D7-D1DE-4880-A122-141F0CC4C4C8}" srcOrd="10" destOrd="0" presId="urn:microsoft.com/office/officeart/2005/8/layout/vList2"/>
    <dgm:cxn modelId="{953E324D-49E7-4059-B411-0A14ECE25117}" type="presParOf" srcId="{FA152123-58CE-48F0-AD32-399CCFB0B709}" destId="{5D07B7CB-CC6D-470B-A290-F73F830AFF10}" srcOrd="11" destOrd="0" presId="urn:microsoft.com/office/officeart/2005/8/layout/vList2"/>
    <dgm:cxn modelId="{395AC3AA-915F-477B-97DB-3182E16D87FF}" type="presParOf" srcId="{FA152123-58CE-48F0-AD32-399CCFB0B709}" destId="{D27F1C2B-8031-40D9-9358-BFC0F3063FA8}" srcOrd="12" destOrd="0" presId="urn:microsoft.com/office/officeart/2005/8/layout/vList2"/>
    <dgm:cxn modelId="{6BFD3581-5E98-45D5-BEBA-59006131D6F2}" type="presParOf" srcId="{FA152123-58CE-48F0-AD32-399CCFB0B709}" destId="{223A945E-3A54-4E8B-86BF-D24E00BBAEF9}" srcOrd="13" destOrd="0" presId="urn:microsoft.com/office/officeart/2005/8/layout/vList2"/>
    <dgm:cxn modelId="{2ED7E146-74A7-4E57-9A12-A8870477002A}" type="presParOf" srcId="{FA152123-58CE-48F0-AD32-399CCFB0B709}" destId="{AD907E54-1AAF-42A9-B5AD-B0BFC7405B10}" srcOrd="1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358F112-1D6F-44C5-AF73-A5EEB7AA45FA}" type="doc">
      <dgm:prSet loTypeId="urn:microsoft.com/office/officeart/2005/8/layout/vList2" loCatId="list" qsTypeId="urn:microsoft.com/office/officeart/2005/8/quickstyle/simple1" qsCatId="simple" csTypeId="urn:microsoft.com/office/officeart/2005/8/colors/accent1_1" csCatId="accent1" phldr="1"/>
      <dgm:spPr/>
      <dgm:t>
        <a:bodyPr/>
        <a:lstStyle/>
        <a:p>
          <a:endParaRPr lang="en-US"/>
        </a:p>
      </dgm:t>
    </dgm:pt>
    <dgm:pt modelId="{0C7B9932-39A1-47F9-9D81-48F5FB31E47A}">
      <dgm:prSet custT="1"/>
      <dgm:spPr>
        <a:noFill/>
      </dgm:spPr>
      <dgm:t>
        <a:bodyPr/>
        <a:lstStyle/>
        <a:p>
          <a:r>
            <a:rPr lang="id-ID" sz="2800" b="1" dirty="0" smtClean="0">
              <a:latin typeface="Agency FB" panose="020B0503020202020204" pitchFamily="34" charset="0"/>
            </a:rPr>
            <a:t>11. </a:t>
          </a:r>
          <a:r>
            <a:rPr lang="id-ID" sz="2800" dirty="0" smtClean="0">
              <a:latin typeface="Agency FB" panose="020B0503020202020204" pitchFamily="34" charset="0"/>
            </a:rPr>
            <a:t>Pembuatan Prototype Sistem Informasi</a:t>
          </a:r>
          <a:endParaRPr lang="id-ID" sz="2800" b="0" dirty="0">
            <a:latin typeface="Agency FB" panose="020B0503020202020204" pitchFamily="34" charset="0"/>
          </a:endParaRPr>
        </a:p>
      </dgm:t>
    </dgm:pt>
    <dgm:pt modelId="{D8421E35-5FBC-423C-A6D2-16363CA910C8}" type="parTrans" cxnId="{C1FB15BA-0572-4739-B268-2C3734120A75}">
      <dgm:prSet/>
      <dgm:spPr/>
      <dgm:t>
        <a:bodyPr/>
        <a:lstStyle/>
        <a:p>
          <a:endParaRPr lang="en-US" sz="2600"/>
        </a:p>
      </dgm:t>
    </dgm:pt>
    <dgm:pt modelId="{042BEBE6-60AA-414D-A745-1DED3A6F379E}" type="sibTrans" cxnId="{C1FB15BA-0572-4739-B268-2C3734120A75}">
      <dgm:prSet/>
      <dgm:spPr/>
      <dgm:t>
        <a:bodyPr/>
        <a:lstStyle/>
        <a:p>
          <a:endParaRPr lang="en-US" sz="2600"/>
        </a:p>
      </dgm:t>
    </dgm:pt>
    <dgm:pt modelId="{45FAB24C-9B2D-4C9F-AC5C-BE1CC33E0AEC}">
      <dgm:prSet custT="1"/>
      <dgm:spPr>
        <a:noFill/>
      </dgm:spPr>
      <dgm:t>
        <a:bodyPr/>
        <a:lstStyle/>
        <a:p>
          <a:r>
            <a:rPr lang="id-ID" sz="2800" b="1" dirty="0" smtClean="0">
              <a:latin typeface="Agency FB" panose="020B0503020202020204" pitchFamily="34" charset="0"/>
            </a:rPr>
            <a:t>12</a:t>
          </a:r>
          <a:r>
            <a:rPr lang="id-ID" sz="2800" b="1" smtClean="0">
              <a:latin typeface="Agency FB" panose="020B0503020202020204" pitchFamily="34" charset="0"/>
            </a:rPr>
            <a:t>. UAS</a:t>
          </a:r>
          <a:endParaRPr lang="id-ID" sz="2800" b="0" dirty="0">
            <a:latin typeface="Agency FB" panose="020B0503020202020204" pitchFamily="34" charset="0"/>
          </a:endParaRPr>
        </a:p>
      </dgm:t>
    </dgm:pt>
    <dgm:pt modelId="{7134E2BB-6C9C-4AB9-B1F1-CAA0A219FAB6}" type="parTrans" cxnId="{4F940FB7-DCA6-4AEB-9E3A-801F9F9C20BE}">
      <dgm:prSet/>
      <dgm:spPr/>
      <dgm:t>
        <a:bodyPr/>
        <a:lstStyle/>
        <a:p>
          <a:endParaRPr lang="en-US" sz="2600"/>
        </a:p>
      </dgm:t>
    </dgm:pt>
    <dgm:pt modelId="{7C430DA0-B913-451B-A53D-59E09BFA30CD}" type="sibTrans" cxnId="{4F940FB7-DCA6-4AEB-9E3A-801F9F9C20BE}">
      <dgm:prSet/>
      <dgm:spPr/>
      <dgm:t>
        <a:bodyPr/>
        <a:lstStyle/>
        <a:p>
          <a:endParaRPr lang="en-US" sz="2600"/>
        </a:p>
      </dgm:t>
    </dgm:pt>
    <dgm:pt modelId="{A8758CBD-2F5C-468E-AF8A-A294A393DC9D}">
      <dgm:prSet custT="1"/>
      <dgm:spPr>
        <a:noFill/>
      </dgm:spPr>
      <dgm:t>
        <a:bodyPr/>
        <a:lstStyle/>
        <a:p>
          <a:r>
            <a:rPr lang="en-US" sz="2800" b="1" dirty="0" smtClean="0">
              <a:latin typeface="Agency FB" panose="020B0503020202020204" pitchFamily="34" charset="0"/>
            </a:rPr>
            <a:t>0</a:t>
          </a:r>
          <a:r>
            <a:rPr lang="id-ID" sz="2800" b="1" dirty="0" smtClean="0">
              <a:latin typeface="Agency FB" panose="020B0503020202020204" pitchFamily="34" charset="0"/>
            </a:rPr>
            <a:t>9. </a:t>
          </a:r>
          <a:r>
            <a:rPr lang="id-ID" sz="2800" b="0" dirty="0" smtClean="0">
              <a:latin typeface="Agency FB" panose="020B0503020202020204" pitchFamily="34" charset="0"/>
            </a:rPr>
            <a:t>Perancangan Antarmuka</a:t>
          </a:r>
          <a:endParaRPr lang="id-ID" sz="2800" b="0" dirty="0">
            <a:latin typeface="Agency FB" panose="020B0503020202020204" pitchFamily="34" charset="0"/>
          </a:endParaRPr>
        </a:p>
      </dgm:t>
    </dgm:pt>
    <dgm:pt modelId="{7363FA1B-B195-4A36-98E5-18FF6337C761}" type="parTrans" cxnId="{3ACA0BD9-07C8-4657-989E-170651E56254}">
      <dgm:prSet/>
      <dgm:spPr/>
      <dgm:t>
        <a:bodyPr/>
        <a:lstStyle/>
        <a:p>
          <a:endParaRPr lang="en-ID"/>
        </a:p>
      </dgm:t>
    </dgm:pt>
    <dgm:pt modelId="{CC9C24DF-BDC6-4E28-9B28-656BA0414C0A}" type="sibTrans" cxnId="{3ACA0BD9-07C8-4657-989E-170651E56254}">
      <dgm:prSet/>
      <dgm:spPr/>
      <dgm:t>
        <a:bodyPr/>
        <a:lstStyle/>
        <a:p>
          <a:endParaRPr lang="en-ID"/>
        </a:p>
      </dgm:t>
    </dgm:pt>
    <dgm:pt modelId="{2DA41C5F-D884-4885-87EA-9F12DE99E4A4}">
      <dgm:prSet custT="1"/>
      <dgm:spPr>
        <a:noFill/>
      </dgm:spPr>
      <dgm:t>
        <a:bodyPr/>
        <a:lstStyle/>
        <a:p>
          <a:r>
            <a:rPr lang="id-ID" sz="2800" b="0" dirty="0" smtClean="0">
              <a:latin typeface="Agency FB" panose="020B0503020202020204" pitchFamily="34" charset="0"/>
            </a:rPr>
            <a:t>10. Manajemen Proyek Sistem Informasi</a:t>
          </a:r>
          <a:endParaRPr lang="id-ID" sz="2800" b="0" dirty="0">
            <a:latin typeface="Agency FB" panose="020B0503020202020204" pitchFamily="34" charset="0"/>
          </a:endParaRPr>
        </a:p>
      </dgm:t>
    </dgm:pt>
    <dgm:pt modelId="{F683E18F-B46C-4397-B9C3-5E2DCD6676E5}" type="parTrans" cxnId="{AE87B07A-4449-4984-92DC-5DEB6F848782}">
      <dgm:prSet/>
      <dgm:spPr/>
      <dgm:t>
        <a:bodyPr/>
        <a:lstStyle/>
        <a:p>
          <a:endParaRPr lang="id-ID"/>
        </a:p>
      </dgm:t>
    </dgm:pt>
    <dgm:pt modelId="{69CEC6D1-92C7-4BA4-8D2B-6A91EE344853}" type="sibTrans" cxnId="{AE87B07A-4449-4984-92DC-5DEB6F848782}">
      <dgm:prSet/>
      <dgm:spPr/>
      <dgm:t>
        <a:bodyPr/>
        <a:lstStyle/>
        <a:p>
          <a:endParaRPr lang="id-ID"/>
        </a:p>
      </dgm:t>
    </dgm:pt>
    <dgm:pt modelId="{FA152123-58CE-48F0-AD32-399CCFB0B709}" type="pres">
      <dgm:prSet presAssocID="{8358F112-1D6F-44C5-AF73-A5EEB7AA45FA}" presName="linear" presStyleCnt="0">
        <dgm:presLayoutVars>
          <dgm:animLvl val="lvl"/>
          <dgm:resizeHandles val="exact"/>
        </dgm:presLayoutVars>
      </dgm:prSet>
      <dgm:spPr/>
      <dgm:t>
        <a:bodyPr/>
        <a:lstStyle/>
        <a:p>
          <a:endParaRPr lang="id-ID"/>
        </a:p>
      </dgm:t>
    </dgm:pt>
    <dgm:pt modelId="{6F268465-018D-415F-9342-5F99EA4F989A}" type="pres">
      <dgm:prSet presAssocID="{A8758CBD-2F5C-468E-AF8A-A294A393DC9D}" presName="parentText" presStyleLbl="node1" presStyleIdx="0" presStyleCnt="4">
        <dgm:presLayoutVars>
          <dgm:chMax val="0"/>
          <dgm:bulletEnabled val="1"/>
        </dgm:presLayoutVars>
      </dgm:prSet>
      <dgm:spPr/>
      <dgm:t>
        <a:bodyPr/>
        <a:lstStyle/>
        <a:p>
          <a:endParaRPr lang="id-ID"/>
        </a:p>
      </dgm:t>
    </dgm:pt>
    <dgm:pt modelId="{6AE71C83-3A5B-4E23-B880-47A196E9AF94}" type="pres">
      <dgm:prSet presAssocID="{CC9C24DF-BDC6-4E28-9B28-656BA0414C0A}" presName="spacer" presStyleCnt="0"/>
      <dgm:spPr/>
    </dgm:pt>
    <dgm:pt modelId="{D51AC505-0AAE-418D-98DB-B7C8D3B79629}" type="pres">
      <dgm:prSet presAssocID="{2DA41C5F-D884-4885-87EA-9F12DE99E4A4}" presName="parentText" presStyleLbl="node1" presStyleIdx="1" presStyleCnt="4">
        <dgm:presLayoutVars>
          <dgm:chMax val="0"/>
          <dgm:bulletEnabled val="1"/>
        </dgm:presLayoutVars>
      </dgm:prSet>
      <dgm:spPr/>
      <dgm:t>
        <a:bodyPr/>
        <a:lstStyle/>
        <a:p>
          <a:endParaRPr lang="id-ID"/>
        </a:p>
      </dgm:t>
    </dgm:pt>
    <dgm:pt modelId="{03F928F9-5C3C-4498-A5E2-120C128473E2}" type="pres">
      <dgm:prSet presAssocID="{69CEC6D1-92C7-4BA4-8D2B-6A91EE344853}" presName="spacer" presStyleCnt="0"/>
      <dgm:spPr/>
    </dgm:pt>
    <dgm:pt modelId="{AADA161B-0E44-4493-B862-AA188302F13F}" type="pres">
      <dgm:prSet presAssocID="{0C7B9932-39A1-47F9-9D81-48F5FB31E47A}" presName="parentText" presStyleLbl="node1" presStyleIdx="2" presStyleCnt="4">
        <dgm:presLayoutVars>
          <dgm:chMax val="0"/>
          <dgm:bulletEnabled val="1"/>
        </dgm:presLayoutVars>
      </dgm:prSet>
      <dgm:spPr/>
      <dgm:t>
        <a:bodyPr/>
        <a:lstStyle/>
        <a:p>
          <a:endParaRPr lang="id-ID"/>
        </a:p>
      </dgm:t>
    </dgm:pt>
    <dgm:pt modelId="{15958AA4-8D6C-4081-B41A-A71B0A1A4517}" type="pres">
      <dgm:prSet presAssocID="{042BEBE6-60AA-414D-A745-1DED3A6F379E}" presName="spacer" presStyleCnt="0"/>
      <dgm:spPr/>
    </dgm:pt>
    <dgm:pt modelId="{F4223B3F-7A5F-4B4B-BB64-825656D9084A}" type="pres">
      <dgm:prSet presAssocID="{45FAB24C-9B2D-4C9F-AC5C-BE1CC33E0AEC}" presName="parentText" presStyleLbl="node1" presStyleIdx="3" presStyleCnt="4">
        <dgm:presLayoutVars>
          <dgm:chMax val="0"/>
          <dgm:bulletEnabled val="1"/>
        </dgm:presLayoutVars>
      </dgm:prSet>
      <dgm:spPr/>
      <dgm:t>
        <a:bodyPr/>
        <a:lstStyle/>
        <a:p>
          <a:endParaRPr lang="id-ID"/>
        </a:p>
      </dgm:t>
    </dgm:pt>
  </dgm:ptLst>
  <dgm:cxnLst>
    <dgm:cxn modelId="{4AB31FA6-21A9-42C9-BE9F-342DDA668D98}" type="presOf" srcId="{0C7B9932-39A1-47F9-9D81-48F5FB31E47A}" destId="{AADA161B-0E44-4493-B862-AA188302F13F}" srcOrd="0" destOrd="0" presId="urn:microsoft.com/office/officeart/2005/8/layout/vList2"/>
    <dgm:cxn modelId="{44AD524C-CC99-4288-A9B6-10379C912D9D}" type="presOf" srcId="{2DA41C5F-D884-4885-87EA-9F12DE99E4A4}" destId="{D51AC505-0AAE-418D-98DB-B7C8D3B79629}" srcOrd="0" destOrd="0" presId="urn:microsoft.com/office/officeart/2005/8/layout/vList2"/>
    <dgm:cxn modelId="{EFE5220B-9A47-4638-A6B0-A6E4C1E3C41D}" type="presOf" srcId="{A8758CBD-2F5C-468E-AF8A-A294A393DC9D}" destId="{6F268465-018D-415F-9342-5F99EA4F989A}" srcOrd="0" destOrd="0" presId="urn:microsoft.com/office/officeart/2005/8/layout/vList2"/>
    <dgm:cxn modelId="{3ACA0BD9-07C8-4657-989E-170651E56254}" srcId="{8358F112-1D6F-44C5-AF73-A5EEB7AA45FA}" destId="{A8758CBD-2F5C-468E-AF8A-A294A393DC9D}" srcOrd="0" destOrd="0" parTransId="{7363FA1B-B195-4A36-98E5-18FF6337C761}" sibTransId="{CC9C24DF-BDC6-4E28-9B28-656BA0414C0A}"/>
    <dgm:cxn modelId="{314C5CAA-131E-43DF-8E3A-8E21BE772B32}" type="presOf" srcId="{45FAB24C-9B2D-4C9F-AC5C-BE1CC33E0AEC}" destId="{F4223B3F-7A5F-4B4B-BB64-825656D9084A}" srcOrd="0" destOrd="0" presId="urn:microsoft.com/office/officeart/2005/8/layout/vList2"/>
    <dgm:cxn modelId="{4F940FB7-DCA6-4AEB-9E3A-801F9F9C20BE}" srcId="{8358F112-1D6F-44C5-AF73-A5EEB7AA45FA}" destId="{45FAB24C-9B2D-4C9F-AC5C-BE1CC33E0AEC}" srcOrd="3" destOrd="0" parTransId="{7134E2BB-6C9C-4AB9-B1F1-CAA0A219FAB6}" sibTransId="{7C430DA0-B913-451B-A53D-59E09BFA30CD}"/>
    <dgm:cxn modelId="{C1FB15BA-0572-4739-B268-2C3734120A75}" srcId="{8358F112-1D6F-44C5-AF73-A5EEB7AA45FA}" destId="{0C7B9932-39A1-47F9-9D81-48F5FB31E47A}" srcOrd="2" destOrd="0" parTransId="{D8421E35-5FBC-423C-A6D2-16363CA910C8}" sibTransId="{042BEBE6-60AA-414D-A745-1DED3A6F379E}"/>
    <dgm:cxn modelId="{AE87B07A-4449-4984-92DC-5DEB6F848782}" srcId="{8358F112-1D6F-44C5-AF73-A5EEB7AA45FA}" destId="{2DA41C5F-D884-4885-87EA-9F12DE99E4A4}" srcOrd="1" destOrd="0" parTransId="{F683E18F-B46C-4397-B9C3-5E2DCD6676E5}" sibTransId="{69CEC6D1-92C7-4BA4-8D2B-6A91EE344853}"/>
    <dgm:cxn modelId="{8098C8D0-E0EA-43AB-8FA8-9D262FB0D260}" type="presOf" srcId="{8358F112-1D6F-44C5-AF73-A5EEB7AA45FA}" destId="{FA152123-58CE-48F0-AD32-399CCFB0B709}" srcOrd="0" destOrd="0" presId="urn:microsoft.com/office/officeart/2005/8/layout/vList2"/>
    <dgm:cxn modelId="{F7770718-7910-4B21-8EFE-318DE8AC54A5}" type="presParOf" srcId="{FA152123-58CE-48F0-AD32-399CCFB0B709}" destId="{6F268465-018D-415F-9342-5F99EA4F989A}" srcOrd="0" destOrd="0" presId="urn:microsoft.com/office/officeart/2005/8/layout/vList2"/>
    <dgm:cxn modelId="{0093A9F7-1C25-4231-B7BD-C18244B8CD6C}" type="presParOf" srcId="{FA152123-58CE-48F0-AD32-399CCFB0B709}" destId="{6AE71C83-3A5B-4E23-B880-47A196E9AF94}" srcOrd="1" destOrd="0" presId="urn:microsoft.com/office/officeart/2005/8/layout/vList2"/>
    <dgm:cxn modelId="{2380C33A-0BCC-4E5E-B098-D73E7784B4C2}" type="presParOf" srcId="{FA152123-58CE-48F0-AD32-399CCFB0B709}" destId="{D51AC505-0AAE-418D-98DB-B7C8D3B79629}" srcOrd="2" destOrd="0" presId="urn:microsoft.com/office/officeart/2005/8/layout/vList2"/>
    <dgm:cxn modelId="{E0C2447B-F3DA-469A-B32C-2C977808877D}" type="presParOf" srcId="{FA152123-58CE-48F0-AD32-399CCFB0B709}" destId="{03F928F9-5C3C-4498-A5E2-120C128473E2}" srcOrd="3" destOrd="0" presId="urn:microsoft.com/office/officeart/2005/8/layout/vList2"/>
    <dgm:cxn modelId="{AF0937BE-C9F5-46F3-85AF-E8542270DE2A}" type="presParOf" srcId="{FA152123-58CE-48F0-AD32-399CCFB0B709}" destId="{AADA161B-0E44-4493-B862-AA188302F13F}" srcOrd="4" destOrd="0" presId="urn:microsoft.com/office/officeart/2005/8/layout/vList2"/>
    <dgm:cxn modelId="{68604E0A-C971-4845-B79D-022F39E75A77}" type="presParOf" srcId="{FA152123-58CE-48F0-AD32-399CCFB0B709}" destId="{15958AA4-8D6C-4081-B41A-A71B0A1A4517}" srcOrd="5" destOrd="0" presId="urn:microsoft.com/office/officeart/2005/8/layout/vList2"/>
    <dgm:cxn modelId="{C5203D51-591C-4774-8949-D56B7504CB66}" type="presParOf" srcId="{FA152123-58CE-48F0-AD32-399CCFB0B709}" destId="{F4223B3F-7A5F-4B4B-BB64-825656D9084A}" srcOrd="6"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F519263-E60F-4257-AC51-FEF05141A06C}" type="doc">
      <dgm:prSet loTypeId="urn:diagrams.loki3.com/BracketList" loCatId="list" qsTypeId="urn:microsoft.com/office/officeart/2005/8/quickstyle/simple1" qsCatId="simple" csTypeId="urn:microsoft.com/office/officeart/2005/8/colors/colorful4" csCatId="colorful" phldr="1"/>
      <dgm:spPr/>
      <dgm:t>
        <a:bodyPr/>
        <a:lstStyle/>
        <a:p>
          <a:endParaRPr lang="en-US"/>
        </a:p>
      </dgm:t>
    </dgm:pt>
    <dgm:pt modelId="{F66A6EFE-8C7B-478B-929D-A85171ADC5A3}">
      <dgm:prSet phldrT="[Text]"/>
      <dgm:spPr/>
      <dgm:t>
        <a:bodyPr/>
        <a:lstStyle/>
        <a:p>
          <a:r>
            <a:rPr lang="id-ID" b="1" dirty="0" smtClean="0"/>
            <a:t>Analisis</a:t>
          </a:r>
          <a:endParaRPr lang="en-US" b="1" dirty="0"/>
        </a:p>
      </dgm:t>
    </dgm:pt>
    <dgm:pt modelId="{0381070E-D8B2-4A2F-BCC3-4800AE0B6BDC}" type="parTrans" cxnId="{31C644D3-BF56-45EB-A7FB-68FDB6EB3F2C}">
      <dgm:prSet/>
      <dgm:spPr/>
      <dgm:t>
        <a:bodyPr/>
        <a:lstStyle/>
        <a:p>
          <a:endParaRPr lang="en-US" b="1"/>
        </a:p>
      </dgm:t>
    </dgm:pt>
    <dgm:pt modelId="{EAF4487C-2585-4D8A-A1ED-44EAFCA66485}" type="sibTrans" cxnId="{31C644D3-BF56-45EB-A7FB-68FDB6EB3F2C}">
      <dgm:prSet/>
      <dgm:spPr/>
      <dgm:t>
        <a:bodyPr/>
        <a:lstStyle/>
        <a:p>
          <a:endParaRPr lang="en-US" b="1"/>
        </a:p>
      </dgm:t>
    </dgm:pt>
    <dgm:pt modelId="{DC14C81F-5A57-4B42-AF5E-09BA084DF283}">
      <dgm:prSet phldrT="[Text]"/>
      <dgm:spPr/>
      <dgm:t>
        <a:bodyPr/>
        <a:lstStyle/>
        <a:p>
          <a:r>
            <a:rPr lang="id-ID" b="1" dirty="0" smtClean="0"/>
            <a:t>Prosedural</a:t>
          </a:r>
          <a:endParaRPr lang="en-US" b="1" dirty="0"/>
        </a:p>
      </dgm:t>
    </dgm:pt>
    <dgm:pt modelId="{B291A2F8-75D8-4B0A-B50B-40D946298C1D}" type="parTrans" cxnId="{2013DFCF-470F-49E8-850A-1CDE3D7C2BAC}">
      <dgm:prSet/>
      <dgm:spPr/>
      <dgm:t>
        <a:bodyPr/>
        <a:lstStyle/>
        <a:p>
          <a:endParaRPr lang="en-US" b="1"/>
        </a:p>
      </dgm:t>
    </dgm:pt>
    <dgm:pt modelId="{C527AD8A-357E-432A-A4CE-3C3F0489764F}" type="sibTrans" cxnId="{2013DFCF-470F-49E8-850A-1CDE3D7C2BAC}">
      <dgm:prSet/>
      <dgm:spPr/>
      <dgm:t>
        <a:bodyPr/>
        <a:lstStyle/>
        <a:p>
          <a:endParaRPr lang="en-US" b="1"/>
        </a:p>
      </dgm:t>
    </dgm:pt>
    <dgm:pt modelId="{9EB35417-AD60-4818-9D9D-3325B83761AF}">
      <dgm:prSet phldrT="[Text]"/>
      <dgm:spPr/>
      <dgm:t>
        <a:bodyPr/>
        <a:lstStyle/>
        <a:p>
          <a:r>
            <a:rPr lang="id-ID" b="1" dirty="0" smtClean="0"/>
            <a:t>Perancangan</a:t>
          </a:r>
          <a:endParaRPr lang="en-US" b="1" dirty="0"/>
        </a:p>
      </dgm:t>
    </dgm:pt>
    <dgm:pt modelId="{0BB9B2E1-39E4-451B-BA1C-4B729A9B66D5}" type="parTrans" cxnId="{8DFE96EC-C7F2-4083-B862-60CBA1DFC390}">
      <dgm:prSet/>
      <dgm:spPr/>
      <dgm:t>
        <a:bodyPr/>
        <a:lstStyle/>
        <a:p>
          <a:endParaRPr lang="en-US" b="1"/>
        </a:p>
      </dgm:t>
    </dgm:pt>
    <dgm:pt modelId="{0675B885-4637-4B55-8B12-D9A56A1F159C}" type="sibTrans" cxnId="{8DFE96EC-C7F2-4083-B862-60CBA1DFC390}">
      <dgm:prSet/>
      <dgm:spPr/>
      <dgm:t>
        <a:bodyPr/>
        <a:lstStyle/>
        <a:p>
          <a:endParaRPr lang="en-US" b="1"/>
        </a:p>
      </dgm:t>
    </dgm:pt>
    <dgm:pt modelId="{C5B52EE3-DCD3-478F-97DE-D9AD68CD52FF}">
      <dgm:prSet phldrT="[Text]"/>
      <dgm:spPr/>
      <dgm:t>
        <a:bodyPr/>
        <a:lstStyle/>
        <a:p>
          <a:r>
            <a:rPr lang="id-ID" b="1" dirty="0" smtClean="0"/>
            <a:t>Flowchart</a:t>
          </a:r>
          <a:endParaRPr lang="en-US" b="1" dirty="0"/>
        </a:p>
      </dgm:t>
    </dgm:pt>
    <dgm:pt modelId="{1EA850C3-1407-40A4-8B2B-B3B8012B2A34}" type="parTrans" cxnId="{1C0C09A4-7F3E-4527-B55C-12504DA4547B}">
      <dgm:prSet/>
      <dgm:spPr/>
      <dgm:t>
        <a:bodyPr/>
        <a:lstStyle/>
        <a:p>
          <a:endParaRPr lang="en-US" b="1"/>
        </a:p>
      </dgm:t>
    </dgm:pt>
    <dgm:pt modelId="{7883E93D-2C25-450A-B590-60BACC61E00A}" type="sibTrans" cxnId="{1C0C09A4-7F3E-4527-B55C-12504DA4547B}">
      <dgm:prSet/>
      <dgm:spPr/>
      <dgm:t>
        <a:bodyPr/>
        <a:lstStyle/>
        <a:p>
          <a:endParaRPr lang="en-US" b="1"/>
        </a:p>
      </dgm:t>
    </dgm:pt>
    <dgm:pt modelId="{B0838FBF-944A-47D7-AEA7-7B1BC5086826}">
      <dgm:prSet phldrT="[Text]"/>
      <dgm:spPr/>
      <dgm:t>
        <a:bodyPr/>
        <a:lstStyle/>
        <a:p>
          <a:r>
            <a:rPr lang="id-ID" b="1" dirty="0" smtClean="0"/>
            <a:t>OOP</a:t>
          </a:r>
          <a:endParaRPr lang="en-US" b="1" dirty="0"/>
        </a:p>
      </dgm:t>
    </dgm:pt>
    <dgm:pt modelId="{8988A63F-D052-4E88-8A1B-45E7CCAE2711}" type="parTrans" cxnId="{AE5BBB4C-FE6D-4468-A360-8D576EA969A0}">
      <dgm:prSet/>
      <dgm:spPr/>
      <dgm:t>
        <a:bodyPr/>
        <a:lstStyle/>
        <a:p>
          <a:endParaRPr lang="en-US" b="1"/>
        </a:p>
      </dgm:t>
    </dgm:pt>
    <dgm:pt modelId="{F0426369-7A2D-4941-B4F1-25EB560732E8}" type="sibTrans" cxnId="{AE5BBB4C-FE6D-4468-A360-8D576EA969A0}">
      <dgm:prSet/>
      <dgm:spPr/>
      <dgm:t>
        <a:bodyPr/>
        <a:lstStyle/>
        <a:p>
          <a:endParaRPr lang="en-US" b="1"/>
        </a:p>
      </dgm:t>
    </dgm:pt>
    <dgm:pt modelId="{4332AE04-16FF-4744-B7F4-5DC31A54EB50}">
      <dgm:prSet phldrT="[Text]"/>
      <dgm:spPr/>
      <dgm:t>
        <a:bodyPr/>
        <a:lstStyle/>
        <a:p>
          <a:r>
            <a:rPr lang="id-ID" b="1" dirty="0" smtClean="0"/>
            <a:t>DFD</a:t>
          </a:r>
          <a:endParaRPr lang="en-US" b="1" dirty="0"/>
        </a:p>
      </dgm:t>
    </dgm:pt>
    <dgm:pt modelId="{9452C94C-F5D1-40BC-962B-ED49C886FE03}" type="parTrans" cxnId="{6E7FD07C-EA4B-4AE8-8426-C9796CD8B155}">
      <dgm:prSet/>
      <dgm:spPr/>
      <dgm:t>
        <a:bodyPr/>
        <a:lstStyle/>
        <a:p>
          <a:endParaRPr lang="en-US" b="1"/>
        </a:p>
      </dgm:t>
    </dgm:pt>
    <dgm:pt modelId="{1ACDDB18-8577-495F-96CC-66492B52D6B8}" type="sibTrans" cxnId="{6E7FD07C-EA4B-4AE8-8426-C9796CD8B155}">
      <dgm:prSet/>
      <dgm:spPr/>
      <dgm:t>
        <a:bodyPr/>
        <a:lstStyle/>
        <a:p>
          <a:endParaRPr lang="en-US" b="1"/>
        </a:p>
      </dgm:t>
    </dgm:pt>
    <dgm:pt modelId="{B8DA571E-BB82-4366-98D5-43B218EA9AE6}">
      <dgm:prSet phldrT="[Text]"/>
      <dgm:spPr/>
      <dgm:t>
        <a:bodyPr/>
        <a:lstStyle/>
        <a:p>
          <a:r>
            <a:rPr lang="id-ID" b="1" dirty="0" smtClean="0"/>
            <a:t>UML</a:t>
          </a:r>
          <a:endParaRPr lang="en-US" b="1" dirty="0"/>
        </a:p>
      </dgm:t>
    </dgm:pt>
    <dgm:pt modelId="{2D97EF64-E2CD-4756-9A3F-D8443408190E}" type="parTrans" cxnId="{7B148521-52D5-4729-8C07-27934DDF4E84}">
      <dgm:prSet/>
      <dgm:spPr/>
      <dgm:t>
        <a:bodyPr/>
        <a:lstStyle/>
        <a:p>
          <a:endParaRPr lang="en-US" b="1"/>
        </a:p>
      </dgm:t>
    </dgm:pt>
    <dgm:pt modelId="{0A81E680-9984-4D2C-92E2-C501ECF6EB6C}" type="sibTrans" cxnId="{7B148521-52D5-4729-8C07-27934DDF4E84}">
      <dgm:prSet/>
      <dgm:spPr/>
      <dgm:t>
        <a:bodyPr/>
        <a:lstStyle/>
        <a:p>
          <a:endParaRPr lang="en-US" b="1"/>
        </a:p>
      </dgm:t>
    </dgm:pt>
    <dgm:pt modelId="{4C41068E-CB36-4AA9-8815-8A0F20632F47}">
      <dgm:prSet phldrT="[Text]"/>
      <dgm:spPr/>
      <dgm:t>
        <a:bodyPr/>
        <a:lstStyle/>
        <a:p>
          <a:r>
            <a:rPr lang="id-ID" b="1" dirty="0" smtClean="0"/>
            <a:t>ERD</a:t>
          </a:r>
          <a:endParaRPr lang="en-US" b="1" dirty="0"/>
        </a:p>
      </dgm:t>
    </dgm:pt>
    <dgm:pt modelId="{32613365-392A-45FF-A5DB-438345EF4111}" type="parTrans" cxnId="{9045ECCA-D203-47CD-BE2E-F4B07B1A1990}">
      <dgm:prSet/>
      <dgm:spPr/>
      <dgm:t>
        <a:bodyPr/>
        <a:lstStyle/>
        <a:p>
          <a:endParaRPr lang="en-US"/>
        </a:p>
      </dgm:t>
    </dgm:pt>
    <dgm:pt modelId="{88DFE2D9-685F-46BD-9D2A-6C2D58AF05B7}" type="sibTrans" cxnId="{9045ECCA-D203-47CD-BE2E-F4B07B1A1990}">
      <dgm:prSet/>
      <dgm:spPr/>
      <dgm:t>
        <a:bodyPr/>
        <a:lstStyle/>
        <a:p>
          <a:endParaRPr lang="en-US"/>
        </a:p>
      </dgm:t>
    </dgm:pt>
    <dgm:pt modelId="{40486F4C-A0A6-4409-B3C7-056455F251C3}" type="pres">
      <dgm:prSet presAssocID="{5F519263-E60F-4257-AC51-FEF05141A06C}" presName="Name0" presStyleCnt="0">
        <dgm:presLayoutVars>
          <dgm:dir/>
          <dgm:animLvl val="lvl"/>
          <dgm:resizeHandles val="exact"/>
        </dgm:presLayoutVars>
      </dgm:prSet>
      <dgm:spPr/>
      <dgm:t>
        <a:bodyPr/>
        <a:lstStyle/>
        <a:p>
          <a:endParaRPr lang="en-US"/>
        </a:p>
      </dgm:t>
    </dgm:pt>
    <dgm:pt modelId="{1BA76876-C77F-461C-964F-E4C9FBDE18BC}" type="pres">
      <dgm:prSet presAssocID="{F66A6EFE-8C7B-478B-929D-A85171ADC5A3}" presName="linNode" presStyleCnt="0"/>
      <dgm:spPr/>
    </dgm:pt>
    <dgm:pt modelId="{F965F772-C66D-4514-86A5-0566E418F6BC}" type="pres">
      <dgm:prSet presAssocID="{F66A6EFE-8C7B-478B-929D-A85171ADC5A3}" presName="parTx" presStyleLbl="revTx" presStyleIdx="0" presStyleCnt="2">
        <dgm:presLayoutVars>
          <dgm:chMax val="1"/>
          <dgm:bulletEnabled val="1"/>
        </dgm:presLayoutVars>
      </dgm:prSet>
      <dgm:spPr/>
      <dgm:t>
        <a:bodyPr/>
        <a:lstStyle/>
        <a:p>
          <a:endParaRPr lang="en-US"/>
        </a:p>
      </dgm:t>
    </dgm:pt>
    <dgm:pt modelId="{A79FC320-82BB-480E-8F00-76925D4916F2}" type="pres">
      <dgm:prSet presAssocID="{F66A6EFE-8C7B-478B-929D-A85171ADC5A3}" presName="bracket" presStyleLbl="parChTrans1D1" presStyleIdx="0" presStyleCnt="2"/>
      <dgm:spPr/>
    </dgm:pt>
    <dgm:pt modelId="{660EA0A5-6EF9-464A-B39A-8C0D0D2AA0E6}" type="pres">
      <dgm:prSet presAssocID="{F66A6EFE-8C7B-478B-929D-A85171ADC5A3}" presName="spH" presStyleCnt="0"/>
      <dgm:spPr/>
    </dgm:pt>
    <dgm:pt modelId="{71DDEE7F-2051-42A0-8464-D267D23DCC7B}" type="pres">
      <dgm:prSet presAssocID="{F66A6EFE-8C7B-478B-929D-A85171ADC5A3}" presName="desTx" presStyleLbl="node1" presStyleIdx="0" presStyleCnt="2">
        <dgm:presLayoutVars>
          <dgm:bulletEnabled val="1"/>
        </dgm:presLayoutVars>
      </dgm:prSet>
      <dgm:spPr/>
      <dgm:t>
        <a:bodyPr/>
        <a:lstStyle/>
        <a:p>
          <a:endParaRPr lang="en-US"/>
        </a:p>
      </dgm:t>
    </dgm:pt>
    <dgm:pt modelId="{ED93423C-FB8D-44F6-8362-D6AAAE4F8C62}" type="pres">
      <dgm:prSet presAssocID="{EAF4487C-2585-4D8A-A1ED-44EAFCA66485}" presName="spV" presStyleCnt="0"/>
      <dgm:spPr/>
    </dgm:pt>
    <dgm:pt modelId="{8BA86799-BD70-49E7-86A6-78817C7EA3D3}" type="pres">
      <dgm:prSet presAssocID="{9EB35417-AD60-4818-9D9D-3325B83761AF}" presName="linNode" presStyleCnt="0"/>
      <dgm:spPr/>
    </dgm:pt>
    <dgm:pt modelId="{362BF90B-0E40-4CE6-87DE-7B63C060DF6D}" type="pres">
      <dgm:prSet presAssocID="{9EB35417-AD60-4818-9D9D-3325B83761AF}" presName="parTx" presStyleLbl="revTx" presStyleIdx="1" presStyleCnt="2">
        <dgm:presLayoutVars>
          <dgm:chMax val="1"/>
          <dgm:bulletEnabled val="1"/>
        </dgm:presLayoutVars>
      </dgm:prSet>
      <dgm:spPr/>
      <dgm:t>
        <a:bodyPr/>
        <a:lstStyle/>
        <a:p>
          <a:endParaRPr lang="en-US"/>
        </a:p>
      </dgm:t>
    </dgm:pt>
    <dgm:pt modelId="{BA7E311B-115F-4D3A-A1B8-72C8552CC623}" type="pres">
      <dgm:prSet presAssocID="{9EB35417-AD60-4818-9D9D-3325B83761AF}" presName="bracket" presStyleLbl="parChTrans1D1" presStyleIdx="1" presStyleCnt="2"/>
      <dgm:spPr/>
    </dgm:pt>
    <dgm:pt modelId="{02E09E57-F5D0-429B-A960-1F07D0233607}" type="pres">
      <dgm:prSet presAssocID="{9EB35417-AD60-4818-9D9D-3325B83761AF}" presName="spH" presStyleCnt="0"/>
      <dgm:spPr/>
    </dgm:pt>
    <dgm:pt modelId="{F60A132C-F7DF-4B25-9272-15C656FC8584}" type="pres">
      <dgm:prSet presAssocID="{9EB35417-AD60-4818-9D9D-3325B83761AF}" presName="desTx" presStyleLbl="node1" presStyleIdx="1" presStyleCnt="2">
        <dgm:presLayoutVars>
          <dgm:bulletEnabled val="1"/>
        </dgm:presLayoutVars>
      </dgm:prSet>
      <dgm:spPr/>
      <dgm:t>
        <a:bodyPr/>
        <a:lstStyle/>
        <a:p>
          <a:endParaRPr lang="en-US"/>
        </a:p>
      </dgm:t>
    </dgm:pt>
  </dgm:ptLst>
  <dgm:cxnLst>
    <dgm:cxn modelId="{E028A399-E1F9-4B93-BD00-D23851C428C1}" type="presOf" srcId="{C5B52EE3-DCD3-478F-97DE-D9AD68CD52FF}" destId="{F60A132C-F7DF-4B25-9272-15C656FC8584}" srcOrd="0" destOrd="0" presId="urn:diagrams.loki3.com/BracketList"/>
    <dgm:cxn modelId="{31C644D3-BF56-45EB-A7FB-68FDB6EB3F2C}" srcId="{5F519263-E60F-4257-AC51-FEF05141A06C}" destId="{F66A6EFE-8C7B-478B-929D-A85171ADC5A3}" srcOrd="0" destOrd="0" parTransId="{0381070E-D8B2-4A2F-BCC3-4800AE0B6BDC}" sibTransId="{EAF4487C-2585-4D8A-A1ED-44EAFCA66485}"/>
    <dgm:cxn modelId="{DCC5DCA8-900C-4C42-95CA-FDF1850D4447}" type="presOf" srcId="{4C41068E-CB36-4AA9-8815-8A0F20632F47}" destId="{F60A132C-F7DF-4B25-9272-15C656FC8584}" srcOrd="0" destOrd="1" presId="urn:diagrams.loki3.com/BracketList"/>
    <dgm:cxn modelId="{CA4A89DF-7DD9-44D5-8D7B-90DAE7647868}" type="presOf" srcId="{B8DA571E-BB82-4366-98D5-43B218EA9AE6}" destId="{F60A132C-F7DF-4B25-9272-15C656FC8584}" srcOrd="0" destOrd="3" presId="urn:diagrams.loki3.com/BracketList"/>
    <dgm:cxn modelId="{AE5BBB4C-FE6D-4468-A360-8D576EA969A0}" srcId="{F66A6EFE-8C7B-478B-929D-A85171ADC5A3}" destId="{B0838FBF-944A-47D7-AEA7-7B1BC5086826}" srcOrd="1" destOrd="0" parTransId="{8988A63F-D052-4E88-8A1B-45E7CCAE2711}" sibTransId="{F0426369-7A2D-4941-B4F1-25EB560732E8}"/>
    <dgm:cxn modelId="{E18CD24F-8BE0-4966-AE3F-8D0D7B33AB70}" type="presOf" srcId="{5F519263-E60F-4257-AC51-FEF05141A06C}" destId="{40486F4C-A0A6-4409-B3C7-056455F251C3}" srcOrd="0" destOrd="0" presId="urn:diagrams.loki3.com/BracketList"/>
    <dgm:cxn modelId="{2013DFCF-470F-49E8-850A-1CDE3D7C2BAC}" srcId="{F66A6EFE-8C7B-478B-929D-A85171ADC5A3}" destId="{DC14C81F-5A57-4B42-AF5E-09BA084DF283}" srcOrd="0" destOrd="0" parTransId="{B291A2F8-75D8-4B0A-B50B-40D946298C1D}" sibTransId="{C527AD8A-357E-432A-A4CE-3C3F0489764F}"/>
    <dgm:cxn modelId="{83D52B4F-211A-4247-9E58-66C0C5C68004}" type="presOf" srcId="{9EB35417-AD60-4818-9D9D-3325B83761AF}" destId="{362BF90B-0E40-4CE6-87DE-7B63C060DF6D}" srcOrd="0" destOrd="0" presId="urn:diagrams.loki3.com/BracketList"/>
    <dgm:cxn modelId="{1C0C09A4-7F3E-4527-B55C-12504DA4547B}" srcId="{9EB35417-AD60-4818-9D9D-3325B83761AF}" destId="{C5B52EE3-DCD3-478F-97DE-D9AD68CD52FF}" srcOrd="0" destOrd="0" parTransId="{1EA850C3-1407-40A4-8B2B-B3B8012B2A34}" sibTransId="{7883E93D-2C25-450A-B590-60BACC61E00A}"/>
    <dgm:cxn modelId="{9045ECCA-D203-47CD-BE2E-F4B07B1A1990}" srcId="{9EB35417-AD60-4818-9D9D-3325B83761AF}" destId="{4C41068E-CB36-4AA9-8815-8A0F20632F47}" srcOrd="1" destOrd="0" parTransId="{32613365-392A-45FF-A5DB-438345EF4111}" sibTransId="{88DFE2D9-685F-46BD-9D2A-6C2D58AF05B7}"/>
    <dgm:cxn modelId="{DB94A0D0-FFC7-4047-990E-BA5D01697124}" type="presOf" srcId="{F66A6EFE-8C7B-478B-929D-A85171ADC5A3}" destId="{F965F772-C66D-4514-86A5-0566E418F6BC}" srcOrd="0" destOrd="0" presId="urn:diagrams.loki3.com/BracketList"/>
    <dgm:cxn modelId="{6DC3250D-19DB-415D-9D8E-BE317C9C708D}" type="presOf" srcId="{B0838FBF-944A-47D7-AEA7-7B1BC5086826}" destId="{71DDEE7F-2051-42A0-8464-D267D23DCC7B}" srcOrd="0" destOrd="1" presId="urn:diagrams.loki3.com/BracketList"/>
    <dgm:cxn modelId="{7B148521-52D5-4729-8C07-27934DDF4E84}" srcId="{9EB35417-AD60-4818-9D9D-3325B83761AF}" destId="{B8DA571E-BB82-4366-98D5-43B218EA9AE6}" srcOrd="3" destOrd="0" parTransId="{2D97EF64-E2CD-4756-9A3F-D8443408190E}" sibTransId="{0A81E680-9984-4D2C-92E2-C501ECF6EB6C}"/>
    <dgm:cxn modelId="{6E7FD07C-EA4B-4AE8-8426-C9796CD8B155}" srcId="{9EB35417-AD60-4818-9D9D-3325B83761AF}" destId="{4332AE04-16FF-4744-B7F4-5DC31A54EB50}" srcOrd="2" destOrd="0" parTransId="{9452C94C-F5D1-40BC-962B-ED49C886FE03}" sibTransId="{1ACDDB18-8577-495F-96CC-66492B52D6B8}"/>
    <dgm:cxn modelId="{D8105136-70A3-426A-B2E3-9691B9280575}" type="presOf" srcId="{DC14C81F-5A57-4B42-AF5E-09BA084DF283}" destId="{71DDEE7F-2051-42A0-8464-D267D23DCC7B}" srcOrd="0" destOrd="0" presId="urn:diagrams.loki3.com/BracketList"/>
    <dgm:cxn modelId="{2C78383F-3CF0-4090-8E73-E207A21966F2}" type="presOf" srcId="{4332AE04-16FF-4744-B7F4-5DC31A54EB50}" destId="{F60A132C-F7DF-4B25-9272-15C656FC8584}" srcOrd="0" destOrd="2" presId="urn:diagrams.loki3.com/BracketList"/>
    <dgm:cxn modelId="{8DFE96EC-C7F2-4083-B862-60CBA1DFC390}" srcId="{5F519263-E60F-4257-AC51-FEF05141A06C}" destId="{9EB35417-AD60-4818-9D9D-3325B83761AF}" srcOrd="1" destOrd="0" parTransId="{0BB9B2E1-39E4-451B-BA1C-4B729A9B66D5}" sibTransId="{0675B885-4637-4B55-8B12-D9A56A1F159C}"/>
    <dgm:cxn modelId="{082C19BE-F63D-4ACD-9C0D-D72992F9CC0B}" type="presParOf" srcId="{40486F4C-A0A6-4409-B3C7-056455F251C3}" destId="{1BA76876-C77F-461C-964F-E4C9FBDE18BC}" srcOrd="0" destOrd="0" presId="urn:diagrams.loki3.com/BracketList"/>
    <dgm:cxn modelId="{94477C7D-64AF-4B71-ACEB-4E1930FFFD67}" type="presParOf" srcId="{1BA76876-C77F-461C-964F-E4C9FBDE18BC}" destId="{F965F772-C66D-4514-86A5-0566E418F6BC}" srcOrd="0" destOrd="0" presId="urn:diagrams.loki3.com/BracketList"/>
    <dgm:cxn modelId="{B7F7F050-A61A-4C3A-BE75-30B2E15567B2}" type="presParOf" srcId="{1BA76876-C77F-461C-964F-E4C9FBDE18BC}" destId="{A79FC320-82BB-480E-8F00-76925D4916F2}" srcOrd="1" destOrd="0" presId="urn:diagrams.loki3.com/BracketList"/>
    <dgm:cxn modelId="{E700E3CD-E515-49DC-B7A2-35DC06127D95}" type="presParOf" srcId="{1BA76876-C77F-461C-964F-E4C9FBDE18BC}" destId="{660EA0A5-6EF9-464A-B39A-8C0D0D2AA0E6}" srcOrd="2" destOrd="0" presId="urn:diagrams.loki3.com/BracketList"/>
    <dgm:cxn modelId="{D3E9DCB9-7D3B-4430-B975-B2F5B59057BD}" type="presParOf" srcId="{1BA76876-C77F-461C-964F-E4C9FBDE18BC}" destId="{71DDEE7F-2051-42A0-8464-D267D23DCC7B}" srcOrd="3" destOrd="0" presId="urn:diagrams.loki3.com/BracketList"/>
    <dgm:cxn modelId="{6972EA08-3DE7-46F2-ACF7-45A6733B7DCA}" type="presParOf" srcId="{40486F4C-A0A6-4409-B3C7-056455F251C3}" destId="{ED93423C-FB8D-44F6-8362-D6AAAE4F8C62}" srcOrd="1" destOrd="0" presId="urn:diagrams.loki3.com/BracketList"/>
    <dgm:cxn modelId="{17560DC1-B8B0-43D9-A6FD-16F2A6A6F92C}" type="presParOf" srcId="{40486F4C-A0A6-4409-B3C7-056455F251C3}" destId="{8BA86799-BD70-49E7-86A6-78817C7EA3D3}" srcOrd="2" destOrd="0" presId="urn:diagrams.loki3.com/BracketList"/>
    <dgm:cxn modelId="{232B2B38-0BD5-4C4E-8012-B6B5461C61A9}" type="presParOf" srcId="{8BA86799-BD70-49E7-86A6-78817C7EA3D3}" destId="{362BF90B-0E40-4CE6-87DE-7B63C060DF6D}" srcOrd="0" destOrd="0" presId="urn:diagrams.loki3.com/BracketList"/>
    <dgm:cxn modelId="{CFD7D7AB-8F5C-4ABC-9941-56F3869FEF7C}" type="presParOf" srcId="{8BA86799-BD70-49E7-86A6-78817C7EA3D3}" destId="{BA7E311B-115F-4D3A-A1B8-72C8552CC623}" srcOrd="1" destOrd="0" presId="urn:diagrams.loki3.com/BracketList"/>
    <dgm:cxn modelId="{503B5A35-5A77-48CD-8E71-2097EEDC98E1}" type="presParOf" srcId="{8BA86799-BD70-49E7-86A6-78817C7EA3D3}" destId="{02E09E57-F5D0-429B-A960-1F07D0233607}" srcOrd="2" destOrd="0" presId="urn:diagrams.loki3.com/BracketList"/>
    <dgm:cxn modelId="{AACF99AE-57AD-46CE-AEAB-BF3DBBAD53CD}" type="presParOf" srcId="{8BA86799-BD70-49E7-86A6-78817C7EA3D3}" destId="{F60A132C-F7DF-4B25-9272-15C656FC8584}" srcOrd="3" destOrd="0" presId="urn:diagrams.loki3.com/Bracket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80A5751-9ECE-4B73-8D19-57ACF67E7B64}"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id-ID"/>
        </a:p>
      </dgm:t>
    </dgm:pt>
    <dgm:pt modelId="{5F4EA04C-9872-474B-8CB4-C35261BF641D}">
      <dgm:prSet phldrT="[Text]"/>
      <dgm:spPr/>
      <dgm:t>
        <a:bodyPr/>
        <a:lstStyle/>
        <a:p>
          <a:r>
            <a:rPr lang="id-ID" dirty="0" smtClean="0"/>
            <a:t>Executive</a:t>
          </a:r>
          <a:endParaRPr lang="id-ID" dirty="0"/>
        </a:p>
      </dgm:t>
    </dgm:pt>
    <dgm:pt modelId="{9A09D4CC-DD59-4BD4-80F4-7B5AC34005F9}" type="parTrans" cxnId="{4F4416E3-CD9F-4086-9DCB-61F1945ADC9D}">
      <dgm:prSet/>
      <dgm:spPr/>
      <dgm:t>
        <a:bodyPr/>
        <a:lstStyle/>
        <a:p>
          <a:endParaRPr lang="id-ID"/>
        </a:p>
      </dgm:t>
    </dgm:pt>
    <dgm:pt modelId="{937AFF27-3ADE-459F-95F4-E069463678F7}" type="sibTrans" cxnId="{4F4416E3-CD9F-4086-9DCB-61F1945ADC9D}">
      <dgm:prSet/>
      <dgm:spPr/>
      <dgm:t>
        <a:bodyPr/>
        <a:lstStyle/>
        <a:p>
          <a:endParaRPr lang="id-ID"/>
        </a:p>
      </dgm:t>
    </dgm:pt>
    <dgm:pt modelId="{7A0D97B8-B67C-4094-839A-C888191F9FF9}">
      <dgm:prSet phldrT="[Text]"/>
      <dgm:spPr/>
      <dgm:t>
        <a:bodyPr/>
        <a:lstStyle/>
        <a:p>
          <a:r>
            <a:rPr lang="id-ID" dirty="0" smtClean="0"/>
            <a:t>Prioritas  utama</a:t>
          </a:r>
          <a:endParaRPr lang="id-ID" dirty="0"/>
        </a:p>
      </dgm:t>
    </dgm:pt>
    <dgm:pt modelId="{3C162E40-F275-465B-BD46-15A3C311817B}" type="parTrans" cxnId="{C3B678E8-C9BD-47F9-BAA9-54E5A81221CE}">
      <dgm:prSet/>
      <dgm:spPr/>
      <dgm:t>
        <a:bodyPr/>
        <a:lstStyle/>
        <a:p>
          <a:endParaRPr lang="id-ID"/>
        </a:p>
      </dgm:t>
    </dgm:pt>
    <dgm:pt modelId="{AB59B6AA-B6FF-4F67-A11C-FBEAEE174D08}" type="sibTrans" cxnId="{C3B678E8-C9BD-47F9-BAA9-54E5A81221CE}">
      <dgm:prSet/>
      <dgm:spPr/>
      <dgm:t>
        <a:bodyPr/>
        <a:lstStyle/>
        <a:p>
          <a:endParaRPr lang="id-ID"/>
        </a:p>
      </dgm:t>
    </dgm:pt>
    <dgm:pt modelId="{48932960-4392-4EDC-8F8C-F72B9C11895F}">
      <dgm:prSet phldrT="[Text]"/>
      <dgm:spPr/>
      <dgm:t>
        <a:bodyPr/>
        <a:lstStyle/>
        <a:p>
          <a:r>
            <a:rPr lang="id-ID" dirty="0" smtClean="0"/>
            <a:t>Middle Managers</a:t>
          </a:r>
          <a:endParaRPr lang="id-ID" dirty="0"/>
        </a:p>
      </dgm:t>
    </dgm:pt>
    <dgm:pt modelId="{9E07DC42-A466-4D59-99B3-FE10E937FC64}" type="parTrans" cxnId="{CF5B7C92-F75A-40D9-AFB0-53CAAF7C051D}">
      <dgm:prSet/>
      <dgm:spPr/>
      <dgm:t>
        <a:bodyPr/>
        <a:lstStyle/>
        <a:p>
          <a:endParaRPr lang="id-ID"/>
        </a:p>
      </dgm:t>
    </dgm:pt>
    <dgm:pt modelId="{29011AC1-01D4-4B84-B0FB-E4EDDB35B489}" type="sibTrans" cxnId="{CF5B7C92-F75A-40D9-AFB0-53CAAF7C051D}">
      <dgm:prSet/>
      <dgm:spPr/>
      <dgm:t>
        <a:bodyPr/>
        <a:lstStyle/>
        <a:p>
          <a:endParaRPr lang="id-ID"/>
        </a:p>
      </dgm:t>
    </dgm:pt>
    <dgm:pt modelId="{5BE218D7-7EFC-45D5-BDEF-DEB34877195D}">
      <dgm:prSet phldrT="[Text]"/>
      <dgm:spPr/>
      <dgm:t>
        <a:bodyPr/>
        <a:lstStyle/>
        <a:p>
          <a:r>
            <a:rPr lang="id-ID" dirty="0" smtClean="0"/>
            <a:t>Functional user</a:t>
          </a:r>
          <a:endParaRPr lang="id-ID" dirty="0"/>
        </a:p>
      </dgm:t>
    </dgm:pt>
    <dgm:pt modelId="{78AE0CD6-0BD2-4D18-A71E-EEBD2549CE9E}" type="parTrans" cxnId="{1882C0B3-EB4E-4C39-87B7-DD3DED78D31D}">
      <dgm:prSet/>
      <dgm:spPr/>
      <dgm:t>
        <a:bodyPr/>
        <a:lstStyle/>
        <a:p>
          <a:endParaRPr lang="id-ID"/>
        </a:p>
      </dgm:t>
    </dgm:pt>
    <dgm:pt modelId="{03525964-E472-4B9B-BFA0-618E7BA15CD4}" type="sibTrans" cxnId="{1882C0B3-EB4E-4C39-87B7-DD3DED78D31D}">
      <dgm:prSet/>
      <dgm:spPr/>
      <dgm:t>
        <a:bodyPr/>
        <a:lstStyle/>
        <a:p>
          <a:endParaRPr lang="id-ID"/>
        </a:p>
      </dgm:t>
    </dgm:pt>
    <dgm:pt modelId="{0DC56512-61E7-4E8F-853A-DB619F93FB4E}">
      <dgm:prSet/>
      <dgm:spPr/>
      <dgm:t>
        <a:bodyPr/>
        <a:lstStyle/>
        <a:p>
          <a:r>
            <a:rPr lang="id-ID" dirty="0" smtClean="0"/>
            <a:t>Melakukan evaluasi kemajuan</a:t>
          </a:r>
          <a:endParaRPr lang="id-ID" dirty="0"/>
        </a:p>
      </dgm:t>
    </dgm:pt>
    <dgm:pt modelId="{14B63E0D-663C-45AC-94DC-5908F89C146F}" type="parTrans" cxnId="{5554D6F5-3939-4AD2-A2A9-307C8B03FF4A}">
      <dgm:prSet/>
      <dgm:spPr/>
      <dgm:t>
        <a:bodyPr/>
        <a:lstStyle/>
        <a:p>
          <a:endParaRPr lang="id-ID"/>
        </a:p>
      </dgm:t>
    </dgm:pt>
    <dgm:pt modelId="{AE24DFA1-A47D-4C80-9CB2-3D3E58C71238}" type="sibTrans" cxnId="{5554D6F5-3939-4AD2-A2A9-307C8B03FF4A}">
      <dgm:prSet/>
      <dgm:spPr/>
      <dgm:t>
        <a:bodyPr/>
        <a:lstStyle/>
        <a:p>
          <a:endParaRPr lang="id-ID"/>
        </a:p>
      </dgm:t>
    </dgm:pt>
    <dgm:pt modelId="{0BD5252D-D785-48B5-84DA-5D1748880E80}">
      <dgm:prSet/>
      <dgm:spPr/>
      <dgm:t>
        <a:bodyPr/>
        <a:lstStyle/>
        <a:p>
          <a:r>
            <a:rPr lang="id-ID" dirty="0" smtClean="0"/>
            <a:t>Membuat tindakan-tindakan strategis</a:t>
          </a:r>
          <a:endParaRPr lang="id-ID" dirty="0"/>
        </a:p>
      </dgm:t>
    </dgm:pt>
    <dgm:pt modelId="{C8BC7D5E-12A8-40C1-B86C-A34CEC9CD860}" type="parTrans" cxnId="{6CF0AF46-91F3-4E0B-8E51-375CA5B2E822}">
      <dgm:prSet/>
      <dgm:spPr/>
      <dgm:t>
        <a:bodyPr/>
        <a:lstStyle/>
        <a:p>
          <a:endParaRPr lang="id-ID"/>
        </a:p>
      </dgm:t>
    </dgm:pt>
    <dgm:pt modelId="{47D6BE52-B4DE-4BAA-93A9-A1AAF7CCF917}" type="sibTrans" cxnId="{6CF0AF46-91F3-4E0B-8E51-375CA5B2E822}">
      <dgm:prSet/>
      <dgm:spPr/>
      <dgm:t>
        <a:bodyPr/>
        <a:lstStyle/>
        <a:p>
          <a:endParaRPr lang="id-ID"/>
        </a:p>
      </dgm:t>
    </dgm:pt>
    <dgm:pt modelId="{D86ECF7C-C17E-44E8-8E19-8CEF7476E402}">
      <dgm:prSet phldrT="[Text]"/>
      <dgm:spPr/>
      <dgm:t>
        <a:bodyPr/>
        <a:lstStyle/>
        <a:p>
          <a:r>
            <a:rPr lang="id-ID" smtClean="0"/>
            <a:t> ROI  (Return  On  Invesment)</a:t>
          </a:r>
          <a:endParaRPr lang="id-ID" dirty="0"/>
        </a:p>
      </dgm:t>
    </dgm:pt>
    <dgm:pt modelId="{24AFE0C8-481B-46CC-8473-F20465CF0B8F}" type="parTrans" cxnId="{35BFBDD3-4A87-433F-88CD-8ED0786C1FD6}">
      <dgm:prSet/>
      <dgm:spPr/>
      <dgm:t>
        <a:bodyPr/>
        <a:lstStyle/>
        <a:p>
          <a:endParaRPr lang="id-ID"/>
        </a:p>
      </dgm:t>
    </dgm:pt>
    <dgm:pt modelId="{A878CFD9-86C5-4600-A863-123D4A9CBFF8}" type="sibTrans" cxnId="{35BFBDD3-4A87-433F-88CD-8ED0786C1FD6}">
      <dgm:prSet/>
      <dgm:spPr/>
      <dgm:t>
        <a:bodyPr/>
        <a:lstStyle/>
        <a:p>
          <a:endParaRPr lang="id-ID"/>
        </a:p>
      </dgm:t>
    </dgm:pt>
    <dgm:pt modelId="{85D7E44E-7B9F-409E-AECE-27185EABC0DF}">
      <dgm:prSet phldrT="[Text]"/>
      <dgm:spPr/>
      <dgm:t>
        <a:bodyPr/>
        <a:lstStyle/>
        <a:p>
          <a:r>
            <a:rPr lang="id-ID" dirty="0" smtClean="0"/>
            <a:t>meningkatkan produktivitas kerja</a:t>
          </a:r>
          <a:endParaRPr lang="id-ID" dirty="0"/>
        </a:p>
      </dgm:t>
    </dgm:pt>
    <dgm:pt modelId="{589BC50C-CAD0-46A2-BB35-E2ACB783A590}" type="parTrans" cxnId="{D11386EA-79F7-496D-85F3-4F65CC1318D0}">
      <dgm:prSet/>
      <dgm:spPr/>
      <dgm:t>
        <a:bodyPr/>
        <a:lstStyle/>
        <a:p>
          <a:endParaRPr lang="id-ID"/>
        </a:p>
      </dgm:t>
    </dgm:pt>
    <dgm:pt modelId="{D3F2C5FA-96CA-4A4A-B5EA-7AE20C37F7B3}" type="sibTrans" cxnId="{D11386EA-79F7-496D-85F3-4F65CC1318D0}">
      <dgm:prSet/>
      <dgm:spPr/>
      <dgm:t>
        <a:bodyPr/>
        <a:lstStyle/>
        <a:p>
          <a:endParaRPr lang="id-ID"/>
        </a:p>
      </dgm:t>
    </dgm:pt>
    <dgm:pt modelId="{2429487C-1BB4-4924-B6DF-D98DDAAD80AC}">
      <dgm:prSet phldrT="[Text]"/>
      <dgm:spPr/>
      <dgm:t>
        <a:bodyPr/>
        <a:lstStyle/>
        <a:p>
          <a:r>
            <a:rPr lang="id-ID" dirty="0" smtClean="0"/>
            <a:t>besar produktivitas kerja  adanya sistem baru</a:t>
          </a:r>
          <a:endParaRPr lang="id-ID" dirty="0"/>
        </a:p>
      </dgm:t>
    </dgm:pt>
    <dgm:pt modelId="{5286F840-9A13-4F00-8747-A9AD41347165}" type="parTrans" cxnId="{C26EA1A9-5284-401F-B342-874CCCAFFE03}">
      <dgm:prSet/>
      <dgm:spPr/>
      <dgm:t>
        <a:bodyPr/>
        <a:lstStyle/>
        <a:p>
          <a:endParaRPr lang="id-ID"/>
        </a:p>
      </dgm:t>
    </dgm:pt>
    <dgm:pt modelId="{70473D0B-0E4E-4F4B-8746-603A2AA5D171}" type="sibTrans" cxnId="{C26EA1A9-5284-401F-B342-874CCCAFFE03}">
      <dgm:prSet/>
      <dgm:spPr/>
      <dgm:t>
        <a:bodyPr/>
        <a:lstStyle/>
        <a:p>
          <a:endParaRPr lang="id-ID"/>
        </a:p>
      </dgm:t>
    </dgm:pt>
    <dgm:pt modelId="{FC0915C0-E92F-4757-86AB-E280FFD1AA60}">
      <dgm:prSet phldrT="[Text]"/>
      <dgm:spPr/>
      <dgm:t>
        <a:bodyPr/>
        <a:lstStyle/>
        <a:p>
          <a:r>
            <a:rPr lang="id-ID" dirty="0" smtClean="0"/>
            <a:t>Menggunakan aplikasi</a:t>
          </a:r>
          <a:endParaRPr lang="id-ID" dirty="0"/>
        </a:p>
      </dgm:t>
    </dgm:pt>
    <dgm:pt modelId="{745065B8-8DD9-43F6-B174-1840019768C8}" type="parTrans" cxnId="{381D6076-5E35-4CC1-8747-E3B2ECAF2ADE}">
      <dgm:prSet/>
      <dgm:spPr/>
      <dgm:t>
        <a:bodyPr/>
        <a:lstStyle/>
        <a:p>
          <a:endParaRPr lang="id-ID"/>
        </a:p>
      </dgm:t>
    </dgm:pt>
    <dgm:pt modelId="{0D43EBBD-5DB9-49D8-B3B5-6A76B642BA4C}" type="sibTrans" cxnId="{381D6076-5E35-4CC1-8747-E3B2ECAF2ADE}">
      <dgm:prSet/>
      <dgm:spPr/>
      <dgm:t>
        <a:bodyPr/>
        <a:lstStyle/>
        <a:p>
          <a:endParaRPr lang="id-ID"/>
        </a:p>
      </dgm:t>
    </dgm:pt>
    <dgm:pt modelId="{15DB49DE-51D0-49B3-A782-189644F1D956}">
      <dgm:prSet phldrT="[Text]"/>
      <dgm:spPr/>
      <dgm:t>
        <a:bodyPr/>
        <a:lstStyle/>
        <a:p>
          <a:r>
            <a:rPr lang="id-ID" dirty="0" smtClean="0"/>
            <a:t>Memudahan pekerjaannya</a:t>
          </a:r>
          <a:endParaRPr lang="id-ID" dirty="0"/>
        </a:p>
      </dgm:t>
    </dgm:pt>
    <dgm:pt modelId="{E4B048B9-B899-44B6-8BBA-24D1313DF9B3}" type="parTrans" cxnId="{69C6D5B8-63B2-44AA-9D0E-B8D8BF8A7DFF}">
      <dgm:prSet/>
      <dgm:spPr/>
      <dgm:t>
        <a:bodyPr/>
        <a:lstStyle/>
        <a:p>
          <a:endParaRPr lang="id-ID"/>
        </a:p>
      </dgm:t>
    </dgm:pt>
    <dgm:pt modelId="{495B2CAA-2CD3-4198-97D6-9DD8C0A567DE}" type="sibTrans" cxnId="{69C6D5B8-63B2-44AA-9D0E-B8D8BF8A7DFF}">
      <dgm:prSet/>
      <dgm:spPr/>
      <dgm:t>
        <a:bodyPr/>
        <a:lstStyle/>
        <a:p>
          <a:endParaRPr lang="id-ID"/>
        </a:p>
      </dgm:t>
    </dgm:pt>
    <dgm:pt modelId="{D3E25A38-F169-4CC4-B6E2-A51E3B46D0D9}" type="pres">
      <dgm:prSet presAssocID="{B80A5751-9ECE-4B73-8D19-57ACF67E7B64}" presName="Name0" presStyleCnt="0">
        <dgm:presLayoutVars>
          <dgm:dir/>
          <dgm:animLvl val="lvl"/>
          <dgm:resizeHandles val="exact"/>
        </dgm:presLayoutVars>
      </dgm:prSet>
      <dgm:spPr/>
      <dgm:t>
        <a:bodyPr/>
        <a:lstStyle/>
        <a:p>
          <a:endParaRPr lang="id-ID"/>
        </a:p>
      </dgm:t>
    </dgm:pt>
    <dgm:pt modelId="{864DA570-9A75-41F8-A6CC-DC29B12227E6}" type="pres">
      <dgm:prSet presAssocID="{5F4EA04C-9872-474B-8CB4-C35261BF641D}" presName="linNode" presStyleCnt="0"/>
      <dgm:spPr/>
    </dgm:pt>
    <dgm:pt modelId="{3A51F54C-F588-4FC2-B8A3-D4EF93980D77}" type="pres">
      <dgm:prSet presAssocID="{5F4EA04C-9872-474B-8CB4-C35261BF641D}" presName="parentText" presStyleLbl="node1" presStyleIdx="0" presStyleCnt="3">
        <dgm:presLayoutVars>
          <dgm:chMax val="1"/>
          <dgm:bulletEnabled val="1"/>
        </dgm:presLayoutVars>
      </dgm:prSet>
      <dgm:spPr/>
      <dgm:t>
        <a:bodyPr/>
        <a:lstStyle/>
        <a:p>
          <a:endParaRPr lang="id-ID"/>
        </a:p>
      </dgm:t>
    </dgm:pt>
    <dgm:pt modelId="{21ED7D7A-2B8B-4F2E-9CE0-B53AE8F88549}" type="pres">
      <dgm:prSet presAssocID="{5F4EA04C-9872-474B-8CB4-C35261BF641D}" presName="descendantText" presStyleLbl="alignAccFollowNode1" presStyleIdx="0" presStyleCnt="3">
        <dgm:presLayoutVars>
          <dgm:bulletEnabled val="1"/>
        </dgm:presLayoutVars>
      </dgm:prSet>
      <dgm:spPr/>
      <dgm:t>
        <a:bodyPr/>
        <a:lstStyle/>
        <a:p>
          <a:endParaRPr lang="id-ID"/>
        </a:p>
      </dgm:t>
    </dgm:pt>
    <dgm:pt modelId="{29FC94D6-D788-4D85-9F93-2471A26F7295}" type="pres">
      <dgm:prSet presAssocID="{937AFF27-3ADE-459F-95F4-E069463678F7}" presName="sp" presStyleCnt="0"/>
      <dgm:spPr/>
    </dgm:pt>
    <dgm:pt modelId="{E1F5CF25-D8D3-4ED1-86A6-7C05FF3E03C3}" type="pres">
      <dgm:prSet presAssocID="{48932960-4392-4EDC-8F8C-F72B9C11895F}" presName="linNode" presStyleCnt="0"/>
      <dgm:spPr/>
    </dgm:pt>
    <dgm:pt modelId="{D3B87112-0D23-4AB3-ADDB-66325D944171}" type="pres">
      <dgm:prSet presAssocID="{48932960-4392-4EDC-8F8C-F72B9C11895F}" presName="parentText" presStyleLbl="node1" presStyleIdx="1" presStyleCnt="3">
        <dgm:presLayoutVars>
          <dgm:chMax val="1"/>
          <dgm:bulletEnabled val="1"/>
        </dgm:presLayoutVars>
      </dgm:prSet>
      <dgm:spPr/>
      <dgm:t>
        <a:bodyPr/>
        <a:lstStyle/>
        <a:p>
          <a:endParaRPr lang="id-ID"/>
        </a:p>
      </dgm:t>
    </dgm:pt>
    <dgm:pt modelId="{7DD3770A-7A6B-458B-8939-675B55339231}" type="pres">
      <dgm:prSet presAssocID="{48932960-4392-4EDC-8F8C-F72B9C11895F}" presName="descendantText" presStyleLbl="alignAccFollowNode1" presStyleIdx="1" presStyleCnt="3">
        <dgm:presLayoutVars>
          <dgm:bulletEnabled val="1"/>
        </dgm:presLayoutVars>
      </dgm:prSet>
      <dgm:spPr/>
      <dgm:t>
        <a:bodyPr/>
        <a:lstStyle/>
        <a:p>
          <a:endParaRPr lang="id-ID"/>
        </a:p>
      </dgm:t>
    </dgm:pt>
    <dgm:pt modelId="{060CA3CB-0507-4769-89DD-37463AE5FC72}" type="pres">
      <dgm:prSet presAssocID="{29011AC1-01D4-4B84-B0FB-E4EDDB35B489}" presName="sp" presStyleCnt="0"/>
      <dgm:spPr/>
    </dgm:pt>
    <dgm:pt modelId="{91350DDE-807B-4290-8C37-4A91E67735F0}" type="pres">
      <dgm:prSet presAssocID="{5BE218D7-7EFC-45D5-BDEF-DEB34877195D}" presName="linNode" presStyleCnt="0"/>
      <dgm:spPr/>
    </dgm:pt>
    <dgm:pt modelId="{7EEB4B99-4430-4985-A1BD-D6A6D9C96A2F}" type="pres">
      <dgm:prSet presAssocID="{5BE218D7-7EFC-45D5-BDEF-DEB34877195D}" presName="parentText" presStyleLbl="node1" presStyleIdx="2" presStyleCnt="3">
        <dgm:presLayoutVars>
          <dgm:chMax val="1"/>
          <dgm:bulletEnabled val="1"/>
        </dgm:presLayoutVars>
      </dgm:prSet>
      <dgm:spPr/>
      <dgm:t>
        <a:bodyPr/>
        <a:lstStyle/>
        <a:p>
          <a:endParaRPr lang="id-ID"/>
        </a:p>
      </dgm:t>
    </dgm:pt>
    <dgm:pt modelId="{E080688A-233F-4662-9004-0DD6906D20B1}" type="pres">
      <dgm:prSet presAssocID="{5BE218D7-7EFC-45D5-BDEF-DEB34877195D}" presName="descendantText" presStyleLbl="alignAccFollowNode1" presStyleIdx="2" presStyleCnt="3">
        <dgm:presLayoutVars>
          <dgm:bulletEnabled val="1"/>
        </dgm:presLayoutVars>
      </dgm:prSet>
      <dgm:spPr/>
      <dgm:t>
        <a:bodyPr/>
        <a:lstStyle/>
        <a:p>
          <a:endParaRPr lang="id-ID"/>
        </a:p>
      </dgm:t>
    </dgm:pt>
  </dgm:ptLst>
  <dgm:cxnLst>
    <dgm:cxn modelId="{ED8CD0CD-35EA-4F4E-94A8-5CE19D89A16B}" type="presOf" srcId="{2429487C-1BB4-4924-B6DF-D98DDAAD80AC}" destId="{7DD3770A-7A6B-458B-8939-675B55339231}" srcOrd="0" destOrd="1" presId="urn:microsoft.com/office/officeart/2005/8/layout/vList5"/>
    <dgm:cxn modelId="{35BFBDD3-4A87-433F-88CD-8ED0786C1FD6}" srcId="{7A0D97B8-B67C-4094-839A-C888191F9FF9}" destId="{D86ECF7C-C17E-44E8-8E19-8CEF7476E402}" srcOrd="0" destOrd="0" parTransId="{24AFE0C8-481B-46CC-8473-F20465CF0B8F}" sibTransId="{A878CFD9-86C5-4600-A863-123D4A9CBFF8}"/>
    <dgm:cxn modelId="{D11386EA-79F7-496D-85F3-4F65CC1318D0}" srcId="{48932960-4392-4EDC-8F8C-F72B9C11895F}" destId="{85D7E44E-7B9F-409E-AECE-27185EABC0DF}" srcOrd="0" destOrd="0" parTransId="{589BC50C-CAD0-46A2-BB35-E2ACB783A590}" sibTransId="{D3F2C5FA-96CA-4A4A-B5EA-7AE20C37F7B3}"/>
    <dgm:cxn modelId="{FEB93112-AE66-4EF8-9B00-89EACC89D817}" type="presOf" srcId="{0BD5252D-D785-48B5-84DA-5D1748880E80}" destId="{21ED7D7A-2B8B-4F2E-9CE0-B53AE8F88549}" srcOrd="0" destOrd="3" presId="urn:microsoft.com/office/officeart/2005/8/layout/vList5"/>
    <dgm:cxn modelId="{69C6D5B8-63B2-44AA-9D0E-B8D8BF8A7DFF}" srcId="{5BE218D7-7EFC-45D5-BDEF-DEB34877195D}" destId="{15DB49DE-51D0-49B3-A782-189644F1D956}" srcOrd="1" destOrd="0" parTransId="{E4B048B9-B899-44B6-8BBA-24D1313DF9B3}" sibTransId="{495B2CAA-2CD3-4198-97D6-9DD8C0A567DE}"/>
    <dgm:cxn modelId="{5E3A3881-AE09-4925-894A-F4AA2A20EDC1}" type="presOf" srcId="{FC0915C0-E92F-4757-86AB-E280FFD1AA60}" destId="{E080688A-233F-4662-9004-0DD6906D20B1}" srcOrd="0" destOrd="0" presId="urn:microsoft.com/office/officeart/2005/8/layout/vList5"/>
    <dgm:cxn modelId="{E76E5A62-6B47-4207-9D62-C42D84206532}" type="presOf" srcId="{D86ECF7C-C17E-44E8-8E19-8CEF7476E402}" destId="{21ED7D7A-2B8B-4F2E-9CE0-B53AE8F88549}" srcOrd="0" destOrd="1" presId="urn:microsoft.com/office/officeart/2005/8/layout/vList5"/>
    <dgm:cxn modelId="{D9533645-FFB0-4A87-8FCC-4B7FB3AB23CA}" type="presOf" srcId="{7A0D97B8-B67C-4094-839A-C888191F9FF9}" destId="{21ED7D7A-2B8B-4F2E-9CE0-B53AE8F88549}" srcOrd="0" destOrd="0" presId="urn:microsoft.com/office/officeart/2005/8/layout/vList5"/>
    <dgm:cxn modelId="{C3B678E8-C9BD-47F9-BAA9-54E5A81221CE}" srcId="{5F4EA04C-9872-474B-8CB4-C35261BF641D}" destId="{7A0D97B8-B67C-4094-839A-C888191F9FF9}" srcOrd="0" destOrd="0" parTransId="{3C162E40-F275-465B-BD46-15A3C311817B}" sibTransId="{AB59B6AA-B6FF-4F67-A11C-FBEAEE174D08}"/>
    <dgm:cxn modelId="{EE2D5542-2FCE-428A-B382-877840F6E7D2}" type="presOf" srcId="{15DB49DE-51D0-49B3-A782-189644F1D956}" destId="{E080688A-233F-4662-9004-0DD6906D20B1}" srcOrd="0" destOrd="1" presId="urn:microsoft.com/office/officeart/2005/8/layout/vList5"/>
    <dgm:cxn modelId="{381D6076-5E35-4CC1-8747-E3B2ECAF2ADE}" srcId="{5BE218D7-7EFC-45D5-BDEF-DEB34877195D}" destId="{FC0915C0-E92F-4757-86AB-E280FFD1AA60}" srcOrd="0" destOrd="0" parTransId="{745065B8-8DD9-43F6-B174-1840019768C8}" sibTransId="{0D43EBBD-5DB9-49D8-B3B5-6A76B642BA4C}"/>
    <dgm:cxn modelId="{C26EA1A9-5284-401F-B342-874CCCAFFE03}" srcId="{48932960-4392-4EDC-8F8C-F72B9C11895F}" destId="{2429487C-1BB4-4924-B6DF-D98DDAAD80AC}" srcOrd="1" destOrd="0" parTransId="{5286F840-9A13-4F00-8747-A9AD41347165}" sibTransId="{70473D0B-0E4E-4F4B-8746-603A2AA5D171}"/>
    <dgm:cxn modelId="{CF5B7C92-F75A-40D9-AFB0-53CAAF7C051D}" srcId="{B80A5751-9ECE-4B73-8D19-57ACF67E7B64}" destId="{48932960-4392-4EDC-8F8C-F72B9C11895F}" srcOrd="1" destOrd="0" parTransId="{9E07DC42-A466-4D59-99B3-FE10E937FC64}" sibTransId="{29011AC1-01D4-4B84-B0FB-E4EDDB35B489}"/>
    <dgm:cxn modelId="{9ED3426A-C634-4D91-91FD-798DDA9F06BB}" type="presOf" srcId="{B80A5751-9ECE-4B73-8D19-57ACF67E7B64}" destId="{D3E25A38-F169-4CC4-B6E2-A51E3B46D0D9}" srcOrd="0" destOrd="0" presId="urn:microsoft.com/office/officeart/2005/8/layout/vList5"/>
    <dgm:cxn modelId="{6CF0AF46-91F3-4E0B-8E51-375CA5B2E822}" srcId="{5F4EA04C-9872-474B-8CB4-C35261BF641D}" destId="{0BD5252D-D785-48B5-84DA-5D1748880E80}" srcOrd="2" destOrd="0" parTransId="{C8BC7D5E-12A8-40C1-B86C-A34CEC9CD860}" sibTransId="{47D6BE52-B4DE-4BAA-93A9-A1AAF7CCF917}"/>
    <dgm:cxn modelId="{5554D6F5-3939-4AD2-A2A9-307C8B03FF4A}" srcId="{5F4EA04C-9872-474B-8CB4-C35261BF641D}" destId="{0DC56512-61E7-4E8F-853A-DB619F93FB4E}" srcOrd="1" destOrd="0" parTransId="{14B63E0D-663C-45AC-94DC-5908F89C146F}" sibTransId="{AE24DFA1-A47D-4C80-9CB2-3D3E58C71238}"/>
    <dgm:cxn modelId="{CDCFC54F-5A4D-434E-B7C0-600006F8B77E}" type="presOf" srcId="{0DC56512-61E7-4E8F-853A-DB619F93FB4E}" destId="{21ED7D7A-2B8B-4F2E-9CE0-B53AE8F88549}" srcOrd="0" destOrd="2" presId="urn:microsoft.com/office/officeart/2005/8/layout/vList5"/>
    <dgm:cxn modelId="{C8DAFA3A-E3F2-431F-8F1F-44497BC7A6DF}" type="presOf" srcId="{48932960-4392-4EDC-8F8C-F72B9C11895F}" destId="{D3B87112-0D23-4AB3-ADDB-66325D944171}" srcOrd="0" destOrd="0" presId="urn:microsoft.com/office/officeart/2005/8/layout/vList5"/>
    <dgm:cxn modelId="{F245196F-A1E5-4D0E-86E6-2D032C9A1305}" type="presOf" srcId="{5BE218D7-7EFC-45D5-BDEF-DEB34877195D}" destId="{7EEB4B99-4430-4985-A1BD-D6A6D9C96A2F}" srcOrd="0" destOrd="0" presId="urn:microsoft.com/office/officeart/2005/8/layout/vList5"/>
    <dgm:cxn modelId="{1882C0B3-EB4E-4C39-87B7-DD3DED78D31D}" srcId="{B80A5751-9ECE-4B73-8D19-57ACF67E7B64}" destId="{5BE218D7-7EFC-45D5-BDEF-DEB34877195D}" srcOrd="2" destOrd="0" parTransId="{78AE0CD6-0BD2-4D18-A71E-EEBD2549CE9E}" sibTransId="{03525964-E472-4B9B-BFA0-618E7BA15CD4}"/>
    <dgm:cxn modelId="{5BFF07E9-4CBA-47BF-AE03-1D395222093C}" type="presOf" srcId="{85D7E44E-7B9F-409E-AECE-27185EABC0DF}" destId="{7DD3770A-7A6B-458B-8939-675B55339231}" srcOrd="0" destOrd="0" presId="urn:microsoft.com/office/officeart/2005/8/layout/vList5"/>
    <dgm:cxn modelId="{4F4416E3-CD9F-4086-9DCB-61F1945ADC9D}" srcId="{B80A5751-9ECE-4B73-8D19-57ACF67E7B64}" destId="{5F4EA04C-9872-474B-8CB4-C35261BF641D}" srcOrd="0" destOrd="0" parTransId="{9A09D4CC-DD59-4BD4-80F4-7B5AC34005F9}" sibTransId="{937AFF27-3ADE-459F-95F4-E069463678F7}"/>
    <dgm:cxn modelId="{E399C1FC-DA3E-4AF7-9DB1-546BA27A0320}" type="presOf" srcId="{5F4EA04C-9872-474B-8CB4-C35261BF641D}" destId="{3A51F54C-F588-4FC2-B8A3-D4EF93980D77}" srcOrd="0" destOrd="0" presId="urn:microsoft.com/office/officeart/2005/8/layout/vList5"/>
    <dgm:cxn modelId="{723ECA1F-2FF4-4968-A5F6-F15309F8A8FC}" type="presParOf" srcId="{D3E25A38-F169-4CC4-B6E2-A51E3B46D0D9}" destId="{864DA570-9A75-41F8-A6CC-DC29B12227E6}" srcOrd="0" destOrd="0" presId="urn:microsoft.com/office/officeart/2005/8/layout/vList5"/>
    <dgm:cxn modelId="{370E2688-DC85-4DA7-917D-76F49D45D0B8}" type="presParOf" srcId="{864DA570-9A75-41F8-A6CC-DC29B12227E6}" destId="{3A51F54C-F588-4FC2-B8A3-D4EF93980D77}" srcOrd="0" destOrd="0" presId="urn:microsoft.com/office/officeart/2005/8/layout/vList5"/>
    <dgm:cxn modelId="{526EEBCC-7963-4BFF-975D-221F16E107AB}" type="presParOf" srcId="{864DA570-9A75-41F8-A6CC-DC29B12227E6}" destId="{21ED7D7A-2B8B-4F2E-9CE0-B53AE8F88549}" srcOrd="1" destOrd="0" presId="urn:microsoft.com/office/officeart/2005/8/layout/vList5"/>
    <dgm:cxn modelId="{639EA1D7-432A-4690-934C-AB35B5927B66}" type="presParOf" srcId="{D3E25A38-F169-4CC4-B6E2-A51E3B46D0D9}" destId="{29FC94D6-D788-4D85-9F93-2471A26F7295}" srcOrd="1" destOrd="0" presId="urn:microsoft.com/office/officeart/2005/8/layout/vList5"/>
    <dgm:cxn modelId="{89D01E2A-BDD3-4DBF-B5C4-232064C854F1}" type="presParOf" srcId="{D3E25A38-F169-4CC4-B6E2-A51E3B46D0D9}" destId="{E1F5CF25-D8D3-4ED1-86A6-7C05FF3E03C3}" srcOrd="2" destOrd="0" presId="urn:microsoft.com/office/officeart/2005/8/layout/vList5"/>
    <dgm:cxn modelId="{6B04B22C-3BD4-40F7-B199-1DCD8A81E34F}" type="presParOf" srcId="{E1F5CF25-D8D3-4ED1-86A6-7C05FF3E03C3}" destId="{D3B87112-0D23-4AB3-ADDB-66325D944171}" srcOrd="0" destOrd="0" presId="urn:microsoft.com/office/officeart/2005/8/layout/vList5"/>
    <dgm:cxn modelId="{7573C769-ECF9-4ECA-82DD-0DACC1D49D3A}" type="presParOf" srcId="{E1F5CF25-D8D3-4ED1-86A6-7C05FF3E03C3}" destId="{7DD3770A-7A6B-458B-8939-675B55339231}" srcOrd="1" destOrd="0" presId="urn:microsoft.com/office/officeart/2005/8/layout/vList5"/>
    <dgm:cxn modelId="{E6392EA0-9EDD-43EE-9B6C-EA1876E153E2}" type="presParOf" srcId="{D3E25A38-F169-4CC4-B6E2-A51E3B46D0D9}" destId="{060CA3CB-0507-4769-89DD-37463AE5FC72}" srcOrd="3" destOrd="0" presId="urn:microsoft.com/office/officeart/2005/8/layout/vList5"/>
    <dgm:cxn modelId="{76EA51E4-CCD0-4ADE-906A-CE1E8A70C8CC}" type="presParOf" srcId="{D3E25A38-F169-4CC4-B6E2-A51E3B46D0D9}" destId="{91350DDE-807B-4290-8C37-4A91E67735F0}" srcOrd="4" destOrd="0" presId="urn:microsoft.com/office/officeart/2005/8/layout/vList5"/>
    <dgm:cxn modelId="{0E330EA9-769D-4162-A231-158CBAADF925}" type="presParOf" srcId="{91350DDE-807B-4290-8C37-4A91E67735F0}" destId="{7EEB4B99-4430-4985-A1BD-D6A6D9C96A2F}" srcOrd="0" destOrd="0" presId="urn:microsoft.com/office/officeart/2005/8/layout/vList5"/>
    <dgm:cxn modelId="{C3AF47F8-4D61-465A-91CC-1D6813FBE05E}" type="presParOf" srcId="{91350DDE-807B-4290-8C37-4A91E67735F0}" destId="{E080688A-233F-4662-9004-0DD6906D20B1}"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4FDCB06-9B62-412F-9497-ADCBA8241AF0}" type="doc">
      <dgm:prSet loTypeId="urn:microsoft.com/office/officeart/2005/8/layout/cycle5" loCatId="cycle" qsTypeId="urn:microsoft.com/office/officeart/2005/8/quickstyle/simple1" qsCatId="simple" csTypeId="urn:microsoft.com/office/officeart/2005/8/colors/colorful1" csCatId="colorful" phldr="1"/>
      <dgm:spPr/>
    </dgm:pt>
    <dgm:pt modelId="{2559323D-5E67-4005-AFD1-AF1F5C7515E6}">
      <dgm:prSet phldrT="[Text]"/>
      <dgm:spPr/>
      <dgm:t>
        <a:bodyPr/>
        <a:lstStyle/>
        <a:p>
          <a:r>
            <a:rPr lang="id-ID" dirty="0" smtClean="0"/>
            <a:t>Planning</a:t>
          </a:r>
          <a:endParaRPr lang="id-ID" dirty="0"/>
        </a:p>
      </dgm:t>
    </dgm:pt>
    <dgm:pt modelId="{C3CB9F76-0F9D-4E72-9A98-691CFBE9887D}" type="parTrans" cxnId="{FAB5493C-52F3-43B1-BB78-FA0E6BBC3762}">
      <dgm:prSet/>
      <dgm:spPr/>
      <dgm:t>
        <a:bodyPr/>
        <a:lstStyle/>
        <a:p>
          <a:endParaRPr lang="id-ID"/>
        </a:p>
      </dgm:t>
    </dgm:pt>
    <dgm:pt modelId="{4AA45AB8-4D9E-4E1C-A4ED-223070E3DE37}" type="sibTrans" cxnId="{FAB5493C-52F3-43B1-BB78-FA0E6BBC3762}">
      <dgm:prSet/>
      <dgm:spPr/>
      <dgm:t>
        <a:bodyPr/>
        <a:lstStyle/>
        <a:p>
          <a:endParaRPr lang="id-ID"/>
        </a:p>
      </dgm:t>
    </dgm:pt>
    <dgm:pt modelId="{7C590487-A180-47DF-A2E9-D8699DBE0075}">
      <dgm:prSet phldrT="[Text]"/>
      <dgm:spPr/>
      <dgm:t>
        <a:bodyPr/>
        <a:lstStyle/>
        <a:p>
          <a:r>
            <a:rPr lang="id-ID" dirty="0" smtClean="0"/>
            <a:t>Design</a:t>
          </a:r>
          <a:endParaRPr lang="id-ID" dirty="0"/>
        </a:p>
      </dgm:t>
    </dgm:pt>
    <dgm:pt modelId="{8E96F7BF-B24B-46F6-9381-79F94E57B350}" type="parTrans" cxnId="{BE92D4AE-3B74-4016-867D-DDF5265509FF}">
      <dgm:prSet/>
      <dgm:spPr/>
      <dgm:t>
        <a:bodyPr/>
        <a:lstStyle/>
        <a:p>
          <a:endParaRPr lang="id-ID"/>
        </a:p>
      </dgm:t>
    </dgm:pt>
    <dgm:pt modelId="{3DB2F847-0B48-4485-85A8-479D33EC4A21}" type="sibTrans" cxnId="{BE92D4AE-3B74-4016-867D-DDF5265509FF}">
      <dgm:prSet/>
      <dgm:spPr/>
      <dgm:t>
        <a:bodyPr/>
        <a:lstStyle/>
        <a:p>
          <a:endParaRPr lang="id-ID"/>
        </a:p>
      </dgm:t>
    </dgm:pt>
    <dgm:pt modelId="{B0ECEB3E-8157-4BF3-9421-06EFD243C298}">
      <dgm:prSet phldrT="[Text]"/>
      <dgm:spPr/>
      <dgm:t>
        <a:bodyPr/>
        <a:lstStyle/>
        <a:p>
          <a:r>
            <a:rPr lang="id-ID" dirty="0" smtClean="0"/>
            <a:t>Implementation</a:t>
          </a:r>
          <a:endParaRPr lang="id-ID" dirty="0"/>
        </a:p>
      </dgm:t>
    </dgm:pt>
    <dgm:pt modelId="{209E9489-A196-4324-9939-03CCDA9B87E0}" type="parTrans" cxnId="{B25960B5-E007-49C0-BA8E-8058DB65D5E9}">
      <dgm:prSet/>
      <dgm:spPr/>
      <dgm:t>
        <a:bodyPr/>
        <a:lstStyle/>
        <a:p>
          <a:endParaRPr lang="id-ID"/>
        </a:p>
      </dgm:t>
    </dgm:pt>
    <dgm:pt modelId="{22A2965C-C7EE-48EF-94C5-D9B4437D2155}" type="sibTrans" cxnId="{B25960B5-E007-49C0-BA8E-8058DB65D5E9}">
      <dgm:prSet/>
      <dgm:spPr/>
      <dgm:t>
        <a:bodyPr/>
        <a:lstStyle/>
        <a:p>
          <a:endParaRPr lang="id-ID"/>
        </a:p>
      </dgm:t>
    </dgm:pt>
    <dgm:pt modelId="{FFB285FB-EFC3-4FA0-B0BB-0E63C3E6D9D3}">
      <dgm:prSet phldrT="[Text]"/>
      <dgm:spPr/>
      <dgm:t>
        <a:bodyPr/>
        <a:lstStyle/>
        <a:p>
          <a:r>
            <a:rPr lang="id-ID" dirty="0" smtClean="0"/>
            <a:t>Analysis</a:t>
          </a:r>
          <a:endParaRPr lang="id-ID" dirty="0"/>
        </a:p>
      </dgm:t>
    </dgm:pt>
    <dgm:pt modelId="{78BCB05B-3ED7-4F53-9D20-20966A721D18}" type="parTrans" cxnId="{4F25FCFA-980E-446B-9C70-ABBF48A6A7B3}">
      <dgm:prSet/>
      <dgm:spPr/>
      <dgm:t>
        <a:bodyPr/>
        <a:lstStyle/>
        <a:p>
          <a:endParaRPr lang="id-ID"/>
        </a:p>
      </dgm:t>
    </dgm:pt>
    <dgm:pt modelId="{D9007596-2BF0-41AF-840C-B8FE16809724}" type="sibTrans" cxnId="{4F25FCFA-980E-446B-9C70-ABBF48A6A7B3}">
      <dgm:prSet/>
      <dgm:spPr/>
      <dgm:t>
        <a:bodyPr/>
        <a:lstStyle/>
        <a:p>
          <a:endParaRPr lang="id-ID"/>
        </a:p>
      </dgm:t>
    </dgm:pt>
    <dgm:pt modelId="{3C744419-9B37-4AD6-B64B-A963C8FE7B88}" type="pres">
      <dgm:prSet presAssocID="{B4FDCB06-9B62-412F-9497-ADCBA8241AF0}" presName="cycle" presStyleCnt="0">
        <dgm:presLayoutVars>
          <dgm:dir/>
          <dgm:resizeHandles val="exact"/>
        </dgm:presLayoutVars>
      </dgm:prSet>
      <dgm:spPr/>
    </dgm:pt>
    <dgm:pt modelId="{0F1BAD8B-F18F-4285-BEF0-C4DEBFF414A3}" type="pres">
      <dgm:prSet presAssocID="{2559323D-5E67-4005-AFD1-AF1F5C7515E6}" presName="node" presStyleLbl="node1" presStyleIdx="0" presStyleCnt="4">
        <dgm:presLayoutVars>
          <dgm:bulletEnabled val="1"/>
        </dgm:presLayoutVars>
      </dgm:prSet>
      <dgm:spPr/>
      <dgm:t>
        <a:bodyPr/>
        <a:lstStyle/>
        <a:p>
          <a:endParaRPr lang="id-ID"/>
        </a:p>
      </dgm:t>
    </dgm:pt>
    <dgm:pt modelId="{2F79BD15-8E0A-42C2-A1FC-C7760E4BAF2F}" type="pres">
      <dgm:prSet presAssocID="{2559323D-5E67-4005-AFD1-AF1F5C7515E6}" presName="spNode" presStyleCnt="0"/>
      <dgm:spPr/>
    </dgm:pt>
    <dgm:pt modelId="{D6AFAA87-8991-4723-88DC-33AE84705B78}" type="pres">
      <dgm:prSet presAssocID="{4AA45AB8-4D9E-4E1C-A4ED-223070E3DE37}" presName="sibTrans" presStyleLbl="sibTrans1D1" presStyleIdx="0" presStyleCnt="4"/>
      <dgm:spPr/>
      <dgm:t>
        <a:bodyPr/>
        <a:lstStyle/>
        <a:p>
          <a:endParaRPr lang="id-ID"/>
        </a:p>
      </dgm:t>
    </dgm:pt>
    <dgm:pt modelId="{00080E3B-C2E8-420A-B657-B4B702847638}" type="pres">
      <dgm:prSet presAssocID="{FFB285FB-EFC3-4FA0-B0BB-0E63C3E6D9D3}" presName="node" presStyleLbl="node1" presStyleIdx="1" presStyleCnt="4">
        <dgm:presLayoutVars>
          <dgm:bulletEnabled val="1"/>
        </dgm:presLayoutVars>
      </dgm:prSet>
      <dgm:spPr/>
      <dgm:t>
        <a:bodyPr/>
        <a:lstStyle/>
        <a:p>
          <a:endParaRPr lang="id-ID"/>
        </a:p>
      </dgm:t>
    </dgm:pt>
    <dgm:pt modelId="{B22D7EBB-0B34-4FC4-B195-CA0524A23DA5}" type="pres">
      <dgm:prSet presAssocID="{FFB285FB-EFC3-4FA0-B0BB-0E63C3E6D9D3}" presName="spNode" presStyleCnt="0"/>
      <dgm:spPr/>
    </dgm:pt>
    <dgm:pt modelId="{35BDFEC6-2198-40B8-9BE4-A6F099DD0C7B}" type="pres">
      <dgm:prSet presAssocID="{D9007596-2BF0-41AF-840C-B8FE16809724}" presName="sibTrans" presStyleLbl="sibTrans1D1" presStyleIdx="1" presStyleCnt="4"/>
      <dgm:spPr/>
      <dgm:t>
        <a:bodyPr/>
        <a:lstStyle/>
        <a:p>
          <a:endParaRPr lang="id-ID"/>
        </a:p>
      </dgm:t>
    </dgm:pt>
    <dgm:pt modelId="{B1371701-EF0E-43AC-B9F8-4F2D981A3057}" type="pres">
      <dgm:prSet presAssocID="{7C590487-A180-47DF-A2E9-D8699DBE0075}" presName="node" presStyleLbl="node1" presStyleIdx="2" presStyleCnt="4">
        <dgm:presLayoutVars>
          <dgm:bulletEnabled val="1"/>
        </dgm:presLayoutVars>
      </dgm:prSet>
      <dgm:spPr/>
      <dgm:t>
        <a:bodyPr/>
        <a:lstStyle/>
        <a:p>
          <a:endParaRPr lang="id-ID"/>
        </a:p>
      </dgm:t>
    </dgm:pt>
    <dgm:pt modelId="{B00BBB6D-BC65-49AF-8FBF-DE3900E43909}" type="pres">
      <dgm:prSet presAssocID="{7C590487-A180-47DF-A2E9-D8699DBE0075}" presName="spNode" presStyleCnt="0"/>
      <dgm:spPr/>
    </dgm:pt>
    <dgm:pt modelId="{0BA3B993-6103-4789-AC08-4C1FCF69AF83}" type="pres">
      <dgm:prSet presAssocID="{3DB2F847-0B48-4485-85A8-479D33EC4A21}" presName="sibTrans" presStyleLbl="sibTrans1D1" presStyleIdx="2" presStyleCnt="4"/>
      <dgm:spPr/>
      <dgm:t>
        <a:bodyPr/>
        <a:lstStyle/>
        <a:p>
          <a:endParaRPr lang="id-ID"/>
        </a:p>
      </dgm:t>
    </dgm:pt>
    <dgm:pt modelId="{D58429FA-0361-44E3-BC1A-59E300EAB1F6}" type="pres">
      <dgm:prSet presAssocID="{B0ECEB3E-8157-4BF3-9421-06EFD243C298}" presName="node" presStyleLbl="node1" presStyleIdx="3" presStyleCnt="4">
        <dgm:presLayoutVars>
          <dgm:bulletEnabled val="1"/>
        </dgm:presLayoutVars>
      </dgm:prSet>
      <dgm:spPr/>
      <dgm:t>
        <a:bodyPr/>
        <a:lstStyle/>
        <a:p>
          <a:endParaRPr lang="id-ID"/>
        </a:p>
      </dgm:t>
    </dgm:pt>
    <dgm:pt modelId="{76DFC022-F822-475D-BF30-8EC8D6A09B17}" type="pres">
      <dgm:prSet presAssocID="{B0ECEB3E-8157-4BF3-9421-06EFD243C298}" presName="spNode" presStyleCnt="0"/>
      <dgm:spPr/>
    </dgm:pt>
    <dgm:pt modelId="{6D66D8A6-2E51-4BA3-B48C-AC7F06670589}" type="pres">
      <dgm:prSet presAssocID="{22A2965C-C7EE-48EF-94C5-D9B4437D2155}" presName="sibTrans" presStyleLbl="sibTrans1D1" presStyleIdx="3" presStyleCnt="4"/>
      <dgm:spPr/>
      <dgm:t>
        <a:bodyPr/>
        <a:lstStyle/>
        <a:p>
          <a:endParaRPr lang="id-ID"/>
        </a:p>
      </dgm:t>
    </dgm:pt>
  </dgm:ptLst>
  <dgm:cxnLst>
    <dgm:cxn modelId="{969B782E-099F-4439-AFD8-7D22DC438506}" type="presOf" srcId="{4AA45AB8-4D9E-4E1C-A4ED-223070E3DE37}" destId="{D6AFAA87-8991-4723-88DC-33AE84705B78}" srcOrd="0" destOrd="0" presId="urn:microsoft.com/office/officeart/2005/8/layout/cycle5"/>
    <dgm:cxn modelId="{ACD1DCA7-534A-4213-A795-C69B4F07456F}" type="presOf" srcId="{FFB285FB-EFC3-4FA0-B0BB-0E63C3E6D9D3}" destId="{00080E3B-C2E8-420A-B657-B4B702847638}" srcOrd="0" destOrd="0" presId="urn:microsoft.com/office/officeart/2005/8/layout/cycle5"/>
    <dgm:cxn modelId="{5CE017EC-3C34-4429-8608-6C182D9EBBE7}" type="presOf" srcId="{7C590487-A180-47DF-A2E9-D8699DBE0075}" destId="{B1371701-EF0E-43AC-B9F8-4F2D981A3057}" srcOrd="0" destOrd="0" presId="urn:microsoft.com/office/officeart/2005/8/layout/cycle5"/>
    <dgm:cxn modelId="{5C123C93-D034-4FC0-8F0E-19090B20CB52}" type="presOf" srcId="{D9007596-2BF0-41AF-840C-B8FE16809724}" destId="{35BDFEC6-2198-40B8-9BE4-A6F099DD0C7B}" srcOrd="0" destOrd="0" presId="urn:microsoft.com/office/officeart/2005/8/layout/cycle5"/>
    <dgm:cxn modelId="{FAB5493C-52F3-43B1-BB78-FA0E6BBC3762}" srcId="{B4FDCB06-9B62-412F-9497-ADCBA8241AF0}" destId="{2559323D-5E67-4005-AFD1-AF1F5C7515E6}" srcOrd="0" destOrd="0" parTransId="{C3CB9F76-0F9D-4E72-9A98-691CFBE9887D}" sibTransId="{4AA45AB8-4D9E-4E1C-A4ED-223070E3DE37}"/>
    <dgm:cxn modelId="{ED8F16B3-3FE1-4C78-9EF9-2E2ACF31D318}" type="presOf" srcId="{2559323D-5E67-4005-AFD1-AF1F5C7515E6}" destId="{0F1BAD8B-F18F-4285-BEF0-C4DEBFF414A3}" srcOrd="0" destOrd="0" presId="urn:microsoft.com/office/officeart/2005/8/layout/cycle5"/>
    <dgm:cxn modelId="{A25C0F1D-A1B8-4B2A-A87B-E7A97E79E0C6}" type="presOf" srcId="{3DB2F847-0B48-4485-85A8-479D33EC4A21}" destId="{0BA3B993-6103-4789-AC08-4C1FCF69AF83}" srcOrd="0" destOrd="0" presId="urn:microsoft.com/office/officeart/2005/8/layout/cycle5"/>
    <dgm:cxn modelId="{BE92D4AE-3B74-4016-867D-DDF5265509FF}" srcId="{B4FDCB06-9B62-412F-9497-ADCBA8241AF0}" destId="{7C590487-A180-47DF-A2E9-D8699DBE0075}" srcOrd="2" destOrd="0" parTransId="{8E96F7BF-B24B-46F6-9381-79F94E57B350}" sibTransId="{3DB2F847-0B48-4485-85A8-479D33EC4A21}"/>
    <dgm:cxn modelId="{977B489E-48A1-49DB-B651-9CC43EF3D145}" type="presOf" srcId="{B4FDCB06-9B62-412F-9497-ADCBA8241AF0}" destId="{3C744419-9B37-4AD6-B64B-A963C8FE7B88}" srcOrd="0" destOrd="0" presId="urn:microsoft.com/office/officeart/2005/8/layout/cycle5"/>
    <dgm:cxn modelId="{C66BD20F-57CC-46AB-80D3-8441E5D8CCA0}" type="presOf" srcId="{22A2965C-C7EE-48EF-94C5-D9B4437D2155}" destId="{6D66D8A6-2E51-4BA3-B48C-AC7F06670589}" srcOrd="0" destOrd="0" presId="urn:microsoft.com/office/officeart/2005/8/layout/cycle5"/>
    <dgm:cxn modelId="{4F25FCFA-980E-446B-9C70-ABBF48A6A7B3}" srcId="{B4FDCB06-9B62-412F-9497-ADCBA8241AF0}" destId="{FFB285FB-EFC3-4FA0-B0BB-0E63C3E6D9D3}" srcOrd="1" destOrd="0" parTransId="{78BCB05B-3ED7-4F53-9D20-20966A721D18}" sibTransId="{D9007596-2BF0-41AF-840C-B8FE16809724}"/>
    <dgm:cxn modelId="{F9A5C704-AF98-4D32-8A48-BA299EFF7AA2}" type="presOf" srcId="{B0ECEB3E-8157-4BF3-9421-06EFD243C298}" destId="{D58429FA-0361-44E3-BC1A-59E300EAB1F6}" srcOrd="0" destOrd="0" presId="urn:microsoft.com/office/officeart/2005/8/layout/cycle5"/>
    <dgm:cxn modelId="{B25960B5-E007-49C0-BA8E-8058DB65D5E9}" srcId="{B4FDCB06-9B62-412F-9497-ADCBA8241AF0}" destId="{B0ECEB3E-8157-4BF3-9421-06EFD243C298}" srcOrd="3" destOrd="0" parTransId="{209E9489-A196-4324-9939-03CCDA9B87E0}" sibTransId="{22A2965C-C7EE-48EF-94C5-D9B4437D2155}"/>
    <dgm:cxn modelId="{978BFA11-7545-4EB2-AB45-F234FB37C4B0}" type="presParOf" srcId="{3C744419-9B37-4AD6-B64B-A963C8FE7B88}" destId="{0F1BAD8B-F18F-4285-BEF0-C4DEBFF414A3}" srcOrd="0" destOrd="0" presId="urn:microsoft.com/office/officeart/2005/8/layout/cycle5"/>
    <dgm:cxn modelId="{F4DD277F-8658-4F16-90C7-1F89C5CED13B}" type="presParOf" srcId="{3C744419-9B37-4AD6-B64B-A963C8FE7B88}" destId="{2F79BD15-8E0A-42C2-A1FC-C7760E4BAF2F}" srcOrd="1" destOrd="0" presId="urn:microsoft.com/office/officeart/2005/8/layout/cycle5"/>
    <dgm:cxn modelId="{8BB4CEC1-C9C1-4003-A1A9-C5562A683378}" type="presParOf" srcId="{3C744419-9B37-4AD6-B64B-A963C8FE7B88}" destId="{D6AFAA87-8991-4723-88DC-33AE84705B78}" srcOrd="2" destOrd="0" presId="urn:microsoft.com/office/officeart/2005/8/layout/cycle5"/>
    <dgm:cxn modelId="{13430CE4-97DE-432E-A654-A3D9F693C905}" type="presParOf" srcId="{3C744419-9B37-4AD6-B64B-A963C8FE7B88}" destId="{00080E3B-C2E8-420A-B657-B4B702847638}" srcOrd="3" destOrd="0" presId="urn:microsoft.com/office/officeart/2005/8/layout/cycle5"/>
    <dgm:cxn modelId="{289EE5DB-AAF1-4E08-9043-EBE4130BE13A}" type="presParOf" srcId="{3C744419-9B37-4AD6-B64B-A963C8FE7B88}" destId="{B22D7EBB-0B34-4FC4-B195-CA0524A23DA5}" srcOrd="4" destOrd="0" presId="urn:microsoft.com/office/officeart/2005/8/layout/cycle5"/>
    <dgm:cxn modelId="{59A5543B-0B04-41B8-984F-4F5303F182CA}" type="presParOf" srcId="{3C744419-9B37-4AD6-B64B-A963C8FE7B88}" destId="{35BDFEC6-2198-40B8-9BE4-A6F099DD0C7B}" srcOrd="5" destOrd="0" presId="urn:microsoft.com/office/officeart/2005/8/layout/cycle5"/>
    <dgm:cxn modelId="{EB994213-4299-4B89-832C-DE6DFE639E38}" type="presParOf" srcId="{3C744419-9B37-4AD6-B64B-A963C8FE7B88}" destId="{B1371701-EF0E-43AC-B9F8-4F2D981A3057}" srcOrd="6" destOrd="0" presId="urn:microsoft.com/office/officeart/2005/8/layout/cycle5"/>
    <dgm:cxn modelId="{89634FF2-826E-406D-8CB4-563921EB72DF}" type="presParOf" srcId="{3C744419-9B37-4AD6-B64B-A963C8FE7B88}" destId="{B00BBB6D-BC65-49AF-8FBF-DE3900E43909}" srcOrd="7" destOrd="0" presId="urn:microsoft.com/office/officeart/2005/8/layout/cycle5"/>
    <dgm:cxn modelId="{0B9DF801-1733-4070-945D-400BB9E73F79}" type="presParOf" srcId="{3C744419-9B37-4AD6-B64B-A963C8FE7B88}" destId="{0BA3B993-6103-4789-AC08-4C1FCF69AF83}" srcOrd="8" destOrd="0" presId="urn:microsoft.com/office/officeart/2005/8/layout/cycle5"/>
    <dgm:cxn modelId="{2A5B9EA7-97B8-4FC4-BE81-6ABF18C94617}" type="presParOf" srcId="{3C744419-9B37-4AD6-B64B-A963C8FE7B88}" destId="{D58429FA-0361-44E3-BC1A-59E300EAB1F6}" srcOrd="9" destOrd="0" presId="urn:microsoft.com/office/officeart/2005/8/layout/cycle5"/>
    <dgm:cxn modelId="{7E15BA70-7E71-4084-8710-CBF6408E6422}" type="presParOf" srcId="{3C744419-9B37-4AD6-B64B-A963C8FE7B88}" destId="{76DFC022-F822-475D-BF30-8EC8D6A09B17}" srcOrd="10" destOrd="0" presId="urn:microsoft.com/office/officeart/2005/8/layout/cycle5"/>
    <dgm:cxn modelId="{F81DF50D-9524-4C37-BEB5-D07767EC0859}" type="presParOf" srcId="{3C744419-9B37-4AD6-B64B-A963C8FE7B88}" destId="{6D66D8A6-2E51-4BA3-B48C-AC7F06670589}" srcOrd="11" destOrd="0" presId="urn:microsoft.com/office/officeart/2005/8/layout/cycle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563B738B-FE23-4880-8F1C-9BD8A632FAFF}" type="doc">
      <dgm:prSet loTypeId="urn:microsoft.com/office/officeart/2005/8/layout/hList1" loCatId="list" qsTypeId="urn:microsoft.com/office/officeart/2005/8/quickstyle/simple3" qsCatId="simple" csTypeId="urn:microsoft.com/office/officeart/2005/8/colors/colorful4" csCatId="colorful" phldr="1"/>
      <dgm:spPr/>
      <dgm:t>
        <a:bodyPr/>
        <a:lstStyle/>
        <a:p>
          <a:endParaRPr lang="id-ID"/>
        </a:p>
      </dgm:t>
    </dgm:pt>
    <dgm:pt modelId="{1428789D-5D23-471C-8B5C-3D83E05F1ABA}">
      <dgm:prSet phldrT="[Text]" custT="1"/>
      <dgm:spPr/>
      <dgm:t>
        <a:bodyPr/>
        <a:lstStyle/>
        <a:p>
          <a:r>
            <a:rPr lang="en-US" sz="2200" b="1" dirty="0" smtClean="0"/>
            <a:t>1. Simply </a:t>
          </a:r>
          <a:r>
            <a:rPr lang="id-ID" sz="2200" b="1" dirty="0" smtClean="0"/>
            <a:t>M</a:t>
          </a:r>
          <a:r>
            <a:rPr lang="en-US" sz="2200" b="1" dirty="0" err="1" smtClean="0"/>
            <a:t>ethod</a:t>
          </a:r>
          <a:endParaRPr lang="id-ID" sz="2200" b="1" dirty="0" smtClean="0"/>
        </a:p>
        <a:p>
          <a:r>
            <a:rPr lang="id-ID" sz="1600" dirty="0" smtClean="0"/>
            <a:t>(Industry </a:t>
          </a:r>
          <a:r>
            <a:rPr lang="en-US" sz="1600" dirty="0" err="1" smtClean="0"/>
            <a:t>Std</a:t>
          </a:r>
          <a:r>
            <a:rPr lang="en-US" sz="1600" dirty="0" smtClean="0"/>
            <a:t> </a:t>
          </a:r>
          <a:r>
            <a:rPr lang="id-ID" sz="1600" dirty="0" err="1" smtClean="0"/>
            <a:t>Percentages</a:t>
          </a:r>
          <a:r>
            <a:rPr lang="id-ID" sz="1600" dirty="0" smtClean="0"/>
            <a:t>)</a:t>
          </a:r>
          <a:r>
            <a:rPr lang="en-US" sz="1600" dirty="0" smtClean="0"/>
            <a:t> </a:t>
          </a:r>
          <a:endParaRPr lang="id-ID" sz="1600" dirty="0"/>
        </a:p>
      </dgm:t>
    </dgm:pt>
    <dgm:pt modelId="{DB3F214E-D042-4440-AF91-CAD3AE478432}" type="parTrans" cxnId="{40CC9A9F-4C37-4229-8FCE-603B65BCC062}">
      <dgm:prSet/>
      <dgm:spPr/>
      <dgm:t>
        <a:bodyPr/>
        <a:lstStyle/>
        <a:p>
          <a:endParaRPr lang="id-ID"/>
        </a:p>
      </dgm:t>
    </dgm:pt>
    <dgm:pt modelId="{45BEB9C2-1414-449F-BC9C-11679C408D34}" type="sibTrans" cxnId="{40CC9A9F-4C37-4229-8FCE-603B65BCC062}">
      <dgm:prSet/>
      <dgm:spPr/>
      <dgm:t>
        <a:bodyPr/>
        <a:lstStyle/>
        <a:p>
          <a:endParaRPr lang="id-ID"/>
        </a:p>
      </dgm:t>
    </dgm:pt>
    <dgm:pt modelId="{CBDD316D-5CF2-4EC5-8131-349C7E09612F}">
      <dgm:prSet phldrT="[Text]" custT="1"/>
      <dgm:spPr/>
      <dgm:t>
        <a:bodyPr/>
        <a:lstStyle/>
        <a:p>
          <a:r>
            <a:rPr lang="en-US" sz="1600" dirty="0" smtClean="0"/>
            <a:t>Use the time spent for planning</a:t>
          </a:r>
          <a:endParaRPr lang="id-ID" sz="1600" dirty="0"/>
        </a:p>
      </dgm:t>
    </dgm:pt>
    <dgm:pt modelId="{43CFC707-3AC9-4F09-B0FE-A5E0FC224A92}" type="parTrans" cxnId="{92D0E9A3-39B3-4235-B35D-8EBBA43BB8E6}">
      <dgm:prSet/>
      <dgm:spPr/>
      <dgm:t>
        <a:bodyPr/>
        <a:lstStyle/>
        <a:p>
          <a:endParaRPr lang="id-ID"/>
        </a:p>
      </dgm:t>
    </dgm:pt>
    <dgm:pt modelId="{289C391A-8188-4BD6-9379-0D65FDDFBE0C}" type="sibTrans" cxnId="{92D0E9A3-39B3-4235-B35D-8EBBA43BB8E6}">
      <dgm:prSet/>
      <dgm:spPr/>
      <dgm:t>
        <a:bodyPr/>
        <a:lstStyle/>
        <a:p>
          <a:endParaRPr lang="id-ID"/>
        </a:p>
      </dgm:t>
    </dgm:pt>
    <dgm:pt modelId="{23D69150-2EE6-48B2-A994-825C1D741CAC}">
      <dgm:prSet phldrT="[Text]" custT="1"/>
      <dgm:spPr/>
      <dgm:t>
        <a:bodyPr/>
        <a:lstStyle/>
        <a:p>
          <a:r>
            <a:rPr lang="en-US" sz="1600" dirty="0" smtClean="0"/>
            <a:t>Estimate System Size (Function Point)</a:t>
          </a:r>
          <a:endParaRPr lang="id-ID" sz="1600" dirty="0"/>
        </a:p>
      </dgm:t>
    </dgm:pt>
    <dgm:pt modelId="{CB3CBBD1-EAA4-4087-9C2B-5DE0980371F3}" type="parTrans" cxnId="{78F8D1FA-7BAB-4036-8A46-913FB34C0D8B}">
      <dgm:prSet/>
      <dgm:spPr/>
      <dgm:t>
        <a:bodyPr/>
        <a:lstStyle/>
        <a:p>
          <a:endParaRPr lang="id-ID"/>
        </a:p>
      </dgm:t>
    </dgm:pt>
    <dgm:pt modelId="{DEFC23D4-89FE-45F0-9E39-6839E67C09C8}" type="sibTrans" cxnId="{78F8D1FA-7BAB-4036-8A46-913FB34C0D8B}">
      <dgm:prSet/>
      <dgm:spPr/>
      <dgm:t>
        <a:bodyPr/>
        <a:lstStyle/>
        <a:p>
          <a:endParaRPr lang="id-ID"/>
        </a:p>
      </dgm:t>
    </dgm:pt>
    <dgm:pt modelId="{FB2F4FF0-0B80-4EC5-9AB4-E71316D6988A}">
      <dgm:prSet phldrT="[Text]" custT="1"/>
      <dgm:spPr/>
      <dgm:t>
        <a:bodyPr/>
        <a:lstStyle/>
        <a:p>
          <a:r>
            <a:rPr lang="en-US" sz="2400" b="1" dirty="0" smtClean="0"/>
            <a:t>3. </a:t>
          </a:r>
          <a:r>
            <a:rPr lang="id-ID" sz="2400" b="1" dirty="0" err="1" smtClean="0"/>
            <a:t>Use</a:t>
          </a:r>
          <a:r>
            <a:rPr lang="id-ID" sz="2400" b="1" dirty="0" smtClean="0"/>
            <a:t> Case Point</a:t>
          </a:r>
        </a:p>
        <a:p>
          <a:r>
            <a:rPr lang="en-US" sz="1800" dirty="0" smtClean="0"/>
            <a:t>(Gustav </a:t>
          </a:r>
          <a:r>
            <a:rPr lang="en-US" sz="1800" dirty="0" err="1" smtClean="0"/>
            <a:t>Karner</a:t>
          </a:r>
          <a:r>
            <a:rPr lang="en-US" sz="1800" dirty="0" smtClean="0"/>
            <a:t>, 1993)</a:t>
          </a:r>
          <a:endParaRPr lang="id-ID" sz="1800" dirty="0"/>
        </a:p>
      </dgm:t>
    </dgm:pt>
    <dgm:pt modelId="{6CFE3184-69ED-4877-A98F-85D4E314431A}" type="parTrans" cxnId="{5E822EED-A532-4281-8D41-CF214854D814}">
      <dgm:prSet/>
      <dgm:spPr/>
      <dgm:t>
        <a:bodyPr/>
        <a:lstStyle/>
        <a:p>
          <a:endParaRPr lang="id-ID"/>
        </a:p>
      </dgm:t>
    </dgm:pt>
    <dgm:pt modelId="{3E9FD06B-7ABD-4D96-8FBB-C6710E2A410F}" type="sibTrans" cxnId="{5E822EED-A532-4281-8D41-CF214854D814}">
      <dgm:prSet/>
      <dgm:spPr/>
      <dgm:t>
        <a:bodyPr/>
        <a:lstStyle/>
        <a:p>
          <a:endParaRPr lang="id-ID"/>
        </a:p>
      </dgm:t>
    </dgm:pt>
    <dgm:pt modelId="{582CB784-3119-48CF-9571-ABD9BF37C7C7}">
      <dgm:prSet phldrT="[Text]" custT="1"/>
      <dgm:spPr/>
      <dgm:t>
        <a:bodyPr/>
        <a:lstStyle/>
        <a:p>
          <a:r>
            <a:rPr lang="en-US" sz="1600" smtClean="0"/>
            <a:t>Estimate System Size (Use Case Points)</a:t>
          </a:r>
          <a:endParaRPr lang="id-ID" sz="1600" dirty="0"/>
        </a:p>
      </dgm:t>
    </dgm:pt>
    <dgm:pt modelId="{F491E898-D1B9-4A80-845A-5EC9890FA8D4}" type="parTrans" cxnId="{CC5E2C88-E3F0-4CF5-99F6-4184C81DF233}">
      <dgm:prSet/>
      <dgm:spPr/>
      <dgm:t>
        <a:bodyPr/>
        <a:lstStyle/>
        <a:p>
          <a:endParaRPr lang="id-ID"/>
        </a:p>
      </dgm:t>
    </dgm:pt>
    <dgm:pt modelId="{5FACB735-E53A-441C-A8AA-AC163B941123}" type="sibTrans" cxnId="{CC5E2C88-E3F0-4CF5-99F6-4184C81DF233}">
      <dgm:prSet/>
      <dgm:spPr/>
      <dgm:t>
        <a:bodyPr/>
        <a:lstStyle/>
        <a:p>
          <a:endParaRPr lang="id-ID"/>
        </a:p>
      </dgm:t>
    </dgm:pt>
    <dgm:pt modelId="{A7D1C262-DD07-417E-B3C9-4DCAA8B7CA2F}">
      <dgm:prSet custT="1"/>
      <dgm:spPr/>
      <dgm:t>
        <a:bodyPr/>
        <a:lstStyle/>
        <a:p>
          <a:r>
            <a:rPr lang="en-US" sz="1600" dirty="0" smtClean="0"/>
            <a:t>Along with industry standard percentages</a:t>
          </a:r>
          <a:endParaRPr lang="id-ID" sz="1600" dirty="0"/>
        </a:p>
      </dgm:t>
    </dgm:pt>
    <dgm:pt modelId="{2493854A-FACB-4C66-9A28-3B22766FF908}" type="parTrans" cxnId="{55CDDA29-E85A-4670-957B-80F22815BFB2}">
      <dgm:prSet/>
      <dgm:spPr/>
      <dgm:t>
        <a:bodyPr/>
        <a:lstStyle/>
        <a:p>
          <a:endParaRPr lang="id-ID"/>
        </a:p>
      </dgm:t>
    </dgm:pt>
    <dgm:pt modelId="{F56AF890-54FE-482C-A80C-0459C392EA4D}" type="sibTrans" cxnId="{55CDDA29-E85A-4670-957B-80F22815BFB2}">
      <dgm:prSet/>
      <dgm:spPr/>
      <dgm:t>
        <a:bodyPr/>
        <a:lstStyle/>
        <a:p>
          <a:endParaRPr lang="id-ID"/>
        </a:p>
      </dgm:t>
    </dgm:pt>
    <dgm:pt modelId="{88422FB7-EFB4-4993-8F5F-3BA1A509D2E1}">
      <dgm:prSet custT="1"/>
      <dgm:spPr/>
      <dgm:t>
        <a:bodyPr/>
        <a:lstStyle/>
        <a:p>
          <a:r>
            <a:rPr lang="en-US" sz="1600" dirty="0" smtClean="0"/>
            <a:t>Estimate the overall time for the project</a:t>
          </a:r>
          <a:endParaRPr lang="id-ID" sz="1600" dirty="0"/>
        </a:p>
      </dgm:t>
    </dgm:pt>
    <dgm:pt modelId="{844A66CB-CBDA-49E7-BD64-F87ED62EE231}" type="parTrans" cxnId="{C220B2BF-C6CA-424F-93BF-4FECA8F18EFC}">
      <dgm:prSet/>
      <dgm:spPr/>
      <dgm:t>
        <a:bodyPr/>
        <a:lstStyle/>
        <a:p>
          <a:endParaRPr lang="id-ID"/>
        </a:p>
      </dgm:t>
    </dgm:pt>
    <dgm:pt modelId="{C952BB83-0607-45E7-9C5B-8B1458C8644E}" type="sibTrans" cxnId="{C220B2BF-C6CA-424F-93BF-4FECA8F18EFC}">
      <dgm:prSet/>
      <dgm:spPr/>
      <dgm:t>
        <a:bodyPr/>
        <a:lstStyle/>
        <a:p>
          <a:endParaRPr lang="id-ID"/>
        </a:p>
      </dgm:t>
    </dgm:pt>
    <dgm:pt modelId="{646AFEFB-FC30-43CD-ACF8-AD73E0486733}">
      <dgm:prSet phldrT="[Text]" custT="1"/>
      <dgm:spPr/>
      <dgm:t>
        <a:bodyPr/>
        <a:lstStyle/>
        <a:p>
          <a:r>
            <a:rPr lang="en-US" sz="2400" b="1" dirty="0" smtClean="0"/>
            <a:t>2. </a:t>
          </a:r>
          <a:r>
            <a:rPr lang="id-ID" sz="2400" b="1" dirty="0" err="1" smtClean="0"/>
            <a:t>Function</a:t>
          </a:r>
          <a:r>
            <a:rPr lang="id-ID" sz="2400" b="1" dirty="0" smtClean="0"/>
            <a:t> Point</a:t>
          </a:r>
        </a:p>
        <a:p>
          <a:r>
            <a:rPr lang="en-US" sz="1800" dirty="0" smtClean="0"/>
            <a:t>(Allen Albrecht, 1979)</a:t>
          </a:r>
          <a:endParaRPr lang="id-ID" sz="1800" dirty="0"/>
        </a:p>
      </dgm:t>
    </dgm:pt>
    <dgm:pt modelId="{72524B32-9732-47A8-A68F-F51A31AAE48E}" type="sibTrans" cxnId="{93D97BBD-497F-4250-ADB2-D56D7570CFAB}">
      <dgm:prSet/>
      <dgm:spPr/>
      <dgm:t>
        <a:bodyPr/>
        <a:lstStyle/>
        <a:p>
          <a:endParaRPr lang="id-ID"/>
        </a:p>
      </dgm:t>
    </dgm:pt>
    <dgm:pt modelId="{62D5D787-47FB-406F-B7B2-30D0D8CB3FD9}" type="parTrans" cxnId="{93D97BBD-497F-4250-ADB2-D56D7570CFAB}">
      <dgm:prSet/>
      <dgm:spPr/>
      <dgm:t>
        <a:bodyPr/>
        <a:lstStyle/>
        <a:p>
          <a:endParaRPr lang="id-ID"/>
        </a:p>
      </dgm:t>
    </dgm:pt>
    <dgm:pt modelId="{41C8E050-4BA3-48E4-909E-78C86617C030}">
      <dgm:prSet custT="1"/>
      <dgm:spPr/>
      <dgm:t>
        <a:bodyPr/>
        <a:lstStyle/>
        <a:p>
          <a:r>
            <a:rPr lang="id-ID" sz="1600" dirty="0" err="1" smtClean="0"/>
            <a:t>Estimate</a:t>
          </a:r>
          <a:r>
            <a:rPr lang="id-ID" sz="1600" dirty="0" smtClean="0"/>
            <a:t> </a:t>
          </a:r>
          <a:r>
            <a:rPr lang="id-ID" sz="1600" dirty="0" err="1" smtClean="0"/>
            <a:t>Effort</a:t>
          </a:r>
          <a:r>
            <a:rPr lang="id-ID" sz="1600" dirty="0" smtClean="0"/>
            <a:t> </a:t>
          </a:r>
          <a:r>
            <a:rPr lang="id-ID" sz="1600" dirty="0" err="1" smtClean="0"/>
            <a:t>Required</a:t>
          </a:r>
          <a:r>
            <a:rPr lang="id-ID" sz="1600" dirty="0" smtClean="0"/>
            <a:t> (</a:t>
          </a:r>
          <a:r>
            <a:rPr lang="id-ID" sz="1600" dirty="0" err="1" smtClean="0"/>
            <a:t>Person-Month</a:t>
          </a:r>
          <a:r>
            <a:rPr lang="id-ID" sz="1600" dirty="0" smtClean="0"/>
            <a:t>)</a:t>
          </a:r>
          <a:endParaRPr lang="id-ID" sz="1600" dirty="0"/>
        </a:p>
      </dgm:t>
    </dgm:pt>
    <dgm:pt modelId="{C91B74C3-58A9-457E-8E9C-137259B41737}" type="parTrans" cxnId="{D1CA542A-AD73-4A7B-B8B8-054861E26DE0}">
      <dgm:prSet/>
      <dgm:spPr/>
      <dgm:t>
        <a:bodyPr/>
        <a:lstStyle/>
        <a:p>
          <a:endParaRPr lang="id-ID"/>
        </a:p>
      </dgm:t>
    </dgm:pt>
    <dgm:pt modelId="{C7C4A018-88E6-4319-B7C7-FEDF698B5302}" type="sibTrans" cxnId="{D1CA542A-AD73-4A7B-B8B8-054861E26DE0}">
      <dgm:prSet/>
      <dgm:spPr/>
      <dgm:t>
        <a:bodyPr/>
        <a:lstStyle/>
        <a:p>
          <a:endParaRPr lang="id-ID"/>
        </a:p>
      </dgm:t>
    </dgm:pt>
    <dgm:pt modelId="{F446F8BC-FCAA-4BF2-9996-63D8E24A672F}">
      <dgm:prSet custT="1"/>
      <dgm:spPr/>
      <dgm:t>
        <a:bodyPr/>
        <a:lstStyle/>
        <a:p>
          <a:r>
            <a:rPr lang="id-ID" sz="1600" dirty="0" err="1" smtClean="0"/>
            <a:t>Estimate</a:t>
          </a:r>
          <a:r>
            <a:rPr lang="id-ID" sz="1600" dirty="0" smtClean="0"/>
            <a:t> Time </a:t>
          </a:r>
          <a:r>
            <a:rPr lang="id-ID" sz="1600" dirty="0" err="1" smtClean="0"/>
            <a:t>Required</a:t>
          </a:r>
          <a:r>
            <a:rPr lang="id-ID" sz="1600" dirty="0" smtClean="0"/>
            <a:t> (</a:t>
          </a:r>
          <a:r>
            <a:rPr lang="id-ID" sz="1600" dirty="0" err="1" smtClean="0"/>
            <a:t>Month</a:t>
          </a:r>
          <a:r>
            <a:rPr lang="id-ID" sz="1600" dirty="0" smtClean="0"/>
            <a:t>)</a:t>
          </a:r>
          <a:endParaRPr lang="id-ID" sz="1600" dirty="0"/>
        </a:p>
      </dgm:t>
    </dgm:pt>
    <dgm:pt modelId="{12257AA1-8AB3-4E20-9DB3-D7E929EC6A83}" type="parTrans" cxnId="{3E61D985-CDBE-4592-B138-649F19BA61D9}">
      <dgm:prSet/>
      <dgm:spPr/>
      <dgm:t>
        <a:bodyPr/>
        <a:lstStyle/>
        <a:p>
          <a:endParaRPr lang="id-ID"/>
        </a:p>
      </dgm:t>
    </dgm:pt>
    <dgm:pt modelId="{460DD5AF-5452-47BA-99D5-CD23A4AE87AE}" type="sibTrans" cxnId="{3E61D985-CDBE-4592-B138-649F19BA61D9}">
      <dgm:prSet/>
      <dgm:spPr/>
      <dgm:t>
        <a:bodyPr/>
        <a:lstStyle/>
        <a:p>
          <a:endParaRPr lang="id-ID"/>
        </a:p>
      </dgm:t>
    </dgm:pt>
    <dgm:pt modelId="{C9BEAFEA-7A6D-4928-9915-7994E4BAFB65}">
      <dgm:prSet custT="1"/>
      <dgm:spPr/>
      <dgm:t>
        <a:bodyPr/>
        <a:lstStyle/>
        <a:p>
          <a:r>
            <a:rPr lang="id-ID" sz="1600" smtClean="0"/>
            <a:t>Estimate Effort Required (Person-Month)</a:t>
          </a:r>
          <a:endParaRPr lang="id-ID" sz="1600" dirty="0"/>
        </a:p>
      </dgm:t>
    </dgm:pt>
    <dgm:pt modelId="{569FAAD5-A4AC-4A29-8C9A-A46C0BE7E1EC}" type="parTrans" cxnId="{522B116B-C5A9-4A5E-A497-9C4592503008}">
      <dgm:prSet/>
      <dgm:spPr/>
      <dgm:t>
        <a:bodyPr/>
        <a:lstStyle/>
        <a:p>
          <a:endParaRPr lang="id-ID"/>
        </a:p>
      </dgm:t>
    </dgm:pt>
    <dgm:pt modelId="{C6636E80-9B9F-4F99-8672-ECE38DF3819E}" type="sibTrans" cxnId="{522B116B-C5A9-4A5E-A497-9C4592503008}">
      <dgm:prSet/>
      <dgm:spPr/>
      <dgm:t>
        <a:bodyPr/>
        <a:lstStyle/>
        <a:p>
          <a:endParaRPr lang="id-ID"/>
        </a:p>
      </dgm:t>
    </dgm:pt>
    <dgm:pt modelId="{CBA02817-7683-47F6-96B8-CCD470AD2F11}">
      <dgm:prSet custT="1"/>
      <dgm:spPr/>
      <dgm:t>
        <a:bodyPr/>
        <a:lstStyle/>
        <a:p>
          <a:r>
            <a:rPr lang="id-ID" sz="1600" smtClean="0"/>
            <a:t>Estimate Time Required (</a:t>
          </a:r>
          <a:r>
            <a:rPr lang="en-US" sz="1600" smtClean="0"/>
            <a:t>Month</a:t>
          </a:r>
          <a:r>
            <a:rPr lang="id-ID" sz="1600" smtClean="0"/>
            <a:t>)</a:t>
          </a:r>
          <a:endParaRPr lang="id-ID" sz="1600" dirty="0"/>
        </a:p>
      </dgm:t>
    </dgm:pt>
    <dgm:pt modelId="{A4CB79B9-5F38-4D5F-9224-5B883976C8C9}" type="parTrans" cxnId="{B0D244B6-D7EC-4724-819E-AC5A25B12063}">
      <dgm:prSet/>
      <dgm:spPr/>
      <dgm:t>
        <a:bodyPr/>
        <a:lstStyle/>
        <a:p>
          <a:endParaRPr lang="en-US"/>
        </a:p>
      </dgm:t>
    </dgm:pt>
    <dgm:pt modelId="{757067ED-7D55-4424-BDB8-628D72529BE8}" type="sibTrans" cxnId="{B0D244B6-D7EC-4724-819E-AC5A25B12063}">
      <dgm:prSet/>
      <dgm:spPr/>
      <dgm:t>
        <a:bodyPr/>
        <a:lstStyle/>
        <a:p>
          <a:endParaRPr lang="en-US"/>
        </a:p>
      </dgm:t>
    </dgm:pt>
    <dgm:pt modelId="{9D26FBEF-B935-4EC6-836F-BAA4D7D7E206}" type="pres">
      <dgm:prSet presAssocID="{563B738B-FE23-4880-8F1C-9BD8A632FAFF}" presName="Name0" presStyleCnt="0">
        <dgm:presLayoutVars>
          <dgm:dir/>
          <dgm:animLvl val="lvl"/>
          <dgm:resizeHandles val="exact"/>
        </dgm:presLayoutVars>
      </dgm:prSet>
      <dgm:spPr/>
      <dgm:t>
        <a:bodyPr/>
        <a:lstStyle/>
        <a:p>
          <a:endParaRPr lang="id-ID"/>
        </a:p>
      </dgm:t>
    </dgm:pt>
    <dgm:pt modelId="{43866726-CED3-4BB5-B2D4-882977CFE30F}" type="pres">
      <dgm:prSet presAssocID="{1428789D-5D23-471C-8B5C-3D83E05F1ABA}" presName="composite" presStyleCnt="0"/>
      <dgm:spPr/>
      <dgm:t>
        <a:bodyPr/>
        <a:lstStyle/>
        <a:p>
          <a:endParaRPr lang="id-ID"/>
        </a:p>
      </dgm:t>
    </dgm:pt>
    <dgm:pt modelId="{DB7B74D0-E67D-4896-9BB7-B7A4613898F6}" type="pres">
      <dgm:prSet presAssocID="{1428789D-5D23-471C-8B5C-3D83E05F1ABA}" presName="parTx" presStyleLbl="alignNode1" presStyleIdx="0" presStyleCnt="3">
        <dgm:presLayoutVars>
          <dgm:chMax val="0"/>
          <dgm:chPref val="0"/>
          <dgm:bulletEnabled val="1"/>
        </dgm:presLayoutVars>
      </dgm:prSet>
      <dgm:spPr/>
      <dgm:t>
        <a:bodyPr/>
        <a:lstStyle/>
        <a:p>
          <a:endParaRPr lang="id-ID"/>
        </a:p>
      </dgm:t>
    </dgm:pt>
    <dgm:pt modelId="{7BF38E12-0B67-456D-8198-2427AF97E69C}" type="pres">
      <dgm:prSet presAssocID="{1428789D-5D23-471C-8B5C-3D83E05F1ABA}" presName="desTx" presStyleLbl="alignAccFollowNode1" presStyleIdx="0" presStyleCnt="3" custScaleY="100000">
        <dgm:presLayoutVars>
          <dgm:bulletEnabled val="1"/>
        </dgm:presLayoutVars>
      </dgm:prSet>
      <dgm:spPr/>
      <dgm:t>
        <a:bodyPr/>
        <a:lstStyle/>
        <a:p>
          <a:endParaRPr lang="id-ID"/>
        </a:p>
      </dgm:t>
    </dgm:pt>
    <dgm:pt modelId="{CF7952C6-EB98-4B85-86B0-8AC4C3599858}" type="pres">
      <dgm:prSet presAssocID="{45BEB9C2-1414-449F-BC9C-11679C408D34}" presName="space" presStyleCnt="0"/>
      <dgm:spPr/>
      <dgm:t>
        <a:bodyPr/>
        <a:lstStyle/>
        <a:p>
          <a:endParaRPr lang="id-ID"/>
        </a:p>
      </dgm:t>
    </dgm:pt>
    <dgm:pt modelId="{895E5A96-C20C-4369-B0E2-F691B5BC3CA3}" type="pres">
      <dgm:prSet presAssocID="{646AFEFB-FC30-43CD-ACF8-AD73E0486733}" presName="composite" presStyleCnt="0"/>
      <dgm:spPr/>
      <dgm:t>
        <a:bodyPr/>
        <a:lstStyle/>
        <a:p>
          <a:endParaRPr lang="id-ID"/>
        </a:p>
      </dgm:t>
    </dgm:pt>
    <dgm:pt modelId="{E9E9D454-CF54-4D81-B20D-6736E5B1554F}" type="pres">
      <dgm:prSet presAssocID="{646AFEFB-FC30-43CD-ACF8-AD73E0486733}" presName="parTx" presStyleLbl="alignNode1" presStyleIdx="1" presStyleCnt="3">
        <dgm:presLayoutVars>
          <dgm:chMax val="0"/>
          <dgm:chPref val="0"/>
          <dgm:bulletEnabled val="1"/>
        </dgm:presLayoutVars>
      </dgm:prSet>
      <dgm:spPr/>
      <dgm:t>
        <a:bodyPr/>
        <a:lstStyle/>
        <a:p>
          <a:endParaRPr lang="id-ID"/>
        </a:p>
      </dgm:t>
    </dgm:pt>
    <dgm:pt modelId="{F6252469-D189-4575-B0D8-8D21C47FEEFF}" type="pres">
      <dgm:prSet presAssocID="{646AFEFB-FC30-43CD-ACF8-AD73E0486733}" presName="desTx" presStyleLbl="alignAccFollowNode1" presStyleIdx="1" presStyleCnt="3">
        <dgm:presLayoutVars>
          <dgm:bulletEnabled val="1"/>
        </dgm:presLayoutVars>
      </dgm:prSet>
      <dgm:spPr/>
      <dgm:t>
        <a:bodyPr/>
        <a:lstStyle/>
        <a:p>
          <a:endParaRPr lang="id-ID"/>
        </a:p>
      </dgm:t>
    </dgm:pt>
    <dgm:pt modelId="{45046379-D8E0-487F-87FD-90BA9C38FDCD}" type="pres">
      <dgm:prSet presAssocID="{72524B32-9732-47A8-A68F-F51A31AAE48E}" presName="space" presStyleCnt="0"/>
      <dgm:spPr/>
      <dgm:t>
        <a:bodyPr/>
        <a:lstStyle/>
        <a:p>
          <a:endParaRPr lang="id-ID"/>
        </a:p>
      </dgm:t>
    </dgm:pt>
    <dgm:pt modelId="{F97FDE94-D4DB-4F17-B010-E8E517D28F43}" type="pres">
      <dgm:prSet presAssocID="{FB2F4FF0-0B80-4EC5-9AB4-E71316D6988A}" presName="composite" presStyleCnt="0"/>
      <dgm:spPr/>
      <dgm:t>
        <a:bodyPr/>
        <a:lstStyle/>
        <a:p>
          <a:endParaRPr lang="id-ID"/>
        </a:p>
      </dgm:t>
    </dgm:pt>
    <dgm:pt modelId="{89F09D0B-368C-433E-9742-9DB6633C04EB}" type="pres">
      <dgm:prSet presAssocID="{FB2F4FF0-0B80-4EC5-9AB4-E71316D6988A}" presName="parTx" presStyleLbl="alignNode1" presStyleIdx="2" presStyleCnt="3">
        <dgm:presLayoutVars>
          <dgm:chMax val="0"/>
          <dgm:chPref val="0"/>
          <dgm:bulletEnabled val="1"/>
        </dgm:presLayoutVars>
      </dgm:prSet>
      <dgm:spPr/>
      <dgm:t>
        <a:bodyPr/>
        <a:lstStyle/>
        <a:p>
          <a:endParaRPr lang="id-ID"/>
        </a:p>
      </dgm:t>
    </dgm:pt>
    <dgm:pt modelId="{5E68CBE0-DA5C-42A7-8C4C-646153A59407}" type="pres">
      <dgm:prSet presAssocID="{FB2F4FF0-0B80-4EC5-9AB4-E71316D6988A}" presName="desTx" presStyleLbl="alignAccFollowNode1" presStyleIdx="2" presStyleCnt="3">
        <dgm:presLayoutVars>
          <dgm:bulletEnabled val="1"/>
        </dgm:presLayoutVars>
      </dgm:prSet>
      <dgm:spPr/>
      <dgm:t>
        <a:bodyPr/>
        <a:lstStyle/>
        <a:p>
          <a:endParaRPr lang="id-ID"/>
        </a:p>
      </dgm:t>
    </dgm:pt>
  </dgm:ptLst>
  <dgm:cxnLst>
    <dgm:cxn modelId="{C220B2BF-C6CA-424F-93BF-4FECA8F18EFC}" srcId="{1428789D-5D23-471C-8B5C-3D83E05F1ABA}" destId="{88422FB7-EFB4-4993-8F5F-3BA1A509D2E1}" srcOrd="2" destOrd="0" parTransId="{844A66CB-CBDA-49E7-BD64-F87ED62EE231}" sibTransId="{C952BB83-0607-45E7-9C5B-8B1458C8644E}"/>
    <dgm:cxn modelId="{6EF58048-FEAC-46DD-A83C-57CAB33C8B18}" type="presOf" srcId="{C9BEAFEA-7A6D-4928-9915-7994E4BAFB65}" destId="{5E68CBE0-DA5C-42A7-8C4C-646153A59407}" srcOrd="0" destOrd="1" presId="urn:microsoft.com/office/officeart/2005/8/layout/hList1"/>
    <dgm:cxn modelId="{55CDDA29-E85A-4670-957B-80F22815BFB2}" srcId="{1428789D-5D23-471C-8B5C-3D83E05F1ABA}" destId="{A7D1C262-DD07-417E-B3C9-4DCAA8B7CA2F}" srcOrd="1" destOrd="0" parTransId="{2493854A-FACB-4C66-9A28-3B22766FF908}" sibTransId="{F56AF890-54FE-482C-A80C-0459C392EA4D}"/>
    <dgm:cxn modelId="{92D0E9A3-39B3-4235-B35D-8EBBA43BB8E6}" srcId="{1428789D-5D23-471C-8B5C-3D83E05F1ABA}" destId="{CBDD316D-5CF2-4EC5-8131-349C7E09612F}" srcOrd="0" destOrd="0" parTransId="{43CFC707-3AC9-4F09-B0FE-A5E0FC224A92}" sibTransId="{289C391A-8188-4BD6-9379-0D65FDDFBE0C}"/>
    <dgm:cxn modelId="{C7CC588F-DF27-4ED3-AE89-D27BDCBDC4DC}" type="presOf" srcId="{88422FB7-EFB4-4993-8F5F-3BA1A509D2E1}" destId="{7BF38E12-0B67-456D-8198-2427AF97E69C}" srcOrd="0" destOrd="2" presId="urn:microsoft.com/office/officeart/2005/8/layout/hList1"/>
    <dgm:cxn modelId="{AAFFEB58-BED5-49D3-BE76-229EE3DA3C54}" type="presOf" srcId="{23D69150-2EE6-48B2-A994-825C1D741CAC}" destId="{F6252469-D189-4575-B0D8-8D21C47FEEFF}" srcOrd="0" destOrd="0" presId="urn:microsoft.com/office/officeart/2005/8/layout/hList1"/>
    <dgm:cxn modelId="{B547112F-8CC9-4F55-A68C-60D67627CC7B}" type="presOf" srcId="{F446F8BC-FCAA-4BF2-9996-63D8E24A672F}" destId="{F6252469-D189-4575-B0D8-8D21C47FEEFF}" srcOrd="0" destOrd="2" presId="urn:microsoft.com/office/officeart/2005/8/layout/hList1"/>
    <dgm:cxn modelId="{F4C94A9A-88AE-43DC-A05F-0DF6D56BFE7E}" type="presOf" srcId="{1428789D-5D23-471C-8B5C-3D83E05F1ABA}" destId="{DB7B74D0-E67D-4896-9BB7-B7A4613898F6}" srcOrd="0" destOrd="0" presId="urn:microsoft.com/office/officeart/2005/8/layout/hList1"/>
    <dgm:cxn modelId="{0E239850-3F6C-4C84-A905-C3CDF7993460}" type="presOf" srcId="{563B738B-FE23-4880-8F1C-9BD8A632FAFF}" destId="{9D26FBEF-B935-4EC6-836F-BAA4D7D7E206}" srcOrd="0" destOrd="0" presId="urn:microsoft.com/office/officeart/2005/8/layout/hList1"/>
    <dgm:cxn modelId="{522B116B-C5A9-4A5E-A497-9C4592503008}" srcId="{FB2F4FF0-0B80-4EC5-9AB4-E71316D6988A}" destId="{C9BEAFEA-7A6D-4928-9915-7994E4BAFB65}" srcOrd="1" destOrd="0" parTransId="{569FAAD5-A4AC-4A29-8C9A-A46C0BE7E1EC}" sibTransId="{C6636E80-9B9F-4F99-8672-ECE38DF3819E}"/>
    <dgm:cxn modelId="{3E61D985-CDBE-4592-B138-649F19BA61D9}" srcId="{646AFEFB-FC30-43CD-ACF8-AD73E0486733}" destId="{F446F8BC-FCAA-4BF2-9996-63D8E24A672F}" srcOrd="2" destOrd="0" parTransId="{12257AA1-8AB3-4E20-9DB3-D7E929EC6A83}" sibTransId="{460DD5AF-5452-47BA-99D5-CD23A4AE87AE}"/>
    <dgm:cxn modelId="{93D97BBD-497F-4250-ADB2-D56D7570CFAB}" srcId="{563B738B-FE23-4880-8F1C-9BD8A632FAFF}" destId="{646AFEFB-FC30-43CD-ACF8-AD73E0486733}" srcOrd="1" destOrd="0" parTransId="{62D5D787-47FB-406F-B7B2-30D0D8CB3FD9}" sibTransId="{72524B32-9732-47A8-A68F-F51A31AAE48E}"/>
    <dgm:cxn modelId="{B4B719E0-817D-4D84-B52B-BFB3F84C1C0A}" type="presOf" srcId="{582CB784-3119-48CF-9571-ABD9BF37C7C7}" destId="{5E68CBE0-DA5C-42A7-8C4C-646153A59407}" srcOrd="0" destOrd="0" presId="urn:microsoft.com/office/officeart/2005/8/layout/hList1"/>
    <dgm:cxn modelId="{6943B4E2-B767-4C2B-9E9B-473FF1FFC1AF}" type="presOf" srcId="{CBA02817-7683-47F6-96B8-CCD470AD2F11}" destId="{5E68CBE0-DA5C-42A7-8C4C-646153A59407}" srcOrd="0" destOrd="2" presId="urn:microsoft.com/office/officeart/2005/8/layout/hList1"/>
    <dgm:cxn modelId="{E00E34E7-CDBE-4861-A595-A4D0A876BD80}" type="presOf" srcId="{A7D1C262-DD07-417E-B3C9-4DCAA8B7CA2F}" destId="{7BF38E12-0B67-456D-8198-2427AF97E69C}" srcOrd="0" destOrd="1" presId="urn:microsoft.com/office/officeart/2005/8/layout/hList1"/>
    <dgm:cxn modelId="{40CC9A9F-4C37-4229-8FCE-603B65BCC062}" srcId="{563B738B-FE23-4880-8F1C-9BD8A632FAFF}" destId="{1428789D-5D23-471C-8B5C-3D83E05F1ABA}" srcOrd="0" destOrd="0" parTransId="{DB3F214E-D042-4440-AF91-CAD3AE478432}" sibTransId="{45BEB9C2-1414-449F-BC9C-11679C408D34}"/>
    <dgm:cxn modelId="{1F0AF67F-F1FD-4CF4-9C1E-B622DE1877BE}" type="presOf" srcId="{CBDD316D-5CF2-4EC5-8131-349C7E09612F}" destId="{7BF38E12-0B67-456D-8198-2427AF97E69C}" srcOrd="0" destOrd="0" presId="urn:microsoft.com/office/officeart/2005/8/layout/hList1"/>
    <dgm:cxn modelId="{78F8D1FA-7BAB-4036-8A46-913FB34C0D8B}" srcId="{646AFEFB-FC30-43CD-ACF8-AD73E0486733}" destId="{23D69150-2EE6-48B2-A994-825C1D741CAC}" srcOrd="0" destOrd="0" parTransId="{CB3CBBD1-EAA4-4087-9C2B-5DE0980371F3}" sibTransId="{DEFC23D4-89FE-45F0-9E39-6839E67C09C8}"/>
    <dgm:cxn modelId="{B0D244B6-D7EC-4724-819E-AC5A25B12063}" srcId="{FB2F4FF0-0B80-4EC5-9AB4-E71316D6988A}" destId="{CBA02817-7683-47F6-96B8-CCD470AD2F11}" srcOrd="2" destOrd="0" parTransId="{A4CB79B9-5F38-4D5F-9224-5B883976C8C9}" sibTransId="{757067ED-7D55-4424-BDB8-628D72529BE8}"/>
    <dgm:cxn modelId="{227739F8-47C1-4A40-A53E-DBEB418A75AA}" type="presOf" srcId="{41C8E050-4BA3-48E4-909E-78C86617C030}" destId="{F6252469-D189-4575-B0D8-8D21C47FEEFF}" srcOrd="0" destOrd="1" presId="urn:microsoft.com/office/officeart/2005/8/layout/hList1"/>
    <dgm:cxn modelId="{41E32976-9A7C-4031-A510-65DD707BDDC3}" type="presOf" srcId="{FB2F4FF0-0B80-4EC5-9AB4-E71316D6988A}" destId="{89F09D0B-368C-433E-9742-9DB6633C04EB}" srcOrd="0" destOrd="0" presId="urn:microsoft.com/office/officeart/2005/8/layout/hList1"/>
    <dgm:cxn modelId="{CC5E2C88-E3F0-4CF5-99F6-4184C81DF233}" srcId="{FB2F4FF0-0B80-4EC5-9AB4-E71316D6988A}" destId="{582CB784-3119-48CF-9571-ABD9BF37C7C7}" srcOrd="0" destOrd="0" parTransId="{F491E898-D1B9-4A80-845A-5EC9890FA8D4}" sibTransId="{5FACB735-E53A-441C-A8AA-AC163B941123}"/>
    <dgm:cxn modelId="{5E822EED-A532-4281-8D41-CF214854D814}" srcId="{563B738B-FE23-4880-8F1C-9BD8A632FAFF}" destId="{FB2F4FF0-0B80-4EC5-9AB4-E71316D6988A}" srcOrd="2" destOrd="0" parTransId="{6CFE3184-69ED-4877-A98F-85D4E314431A}" sibTransId="{3E9FD06B-7ABD-4D96-8FBB-C6710E2A410F}"/>
    <dgm:cxn modelId="{D1CA542A-AD73-4A7B-B8B8-054861E26DE0}" srcId="{646AFEFB-FC30-43CD-ACF8-AD73E0486733}" destId="{41C8E050-4BA3-48E4-909E-78C86617C030}" srcOrd="1" destOrd="0" parTransId="{C91B74C3-58A9-457E-8E9C-137259B41737}" sibTransId="{C7C4A018-88E6-4319-B7C7-FEDF698B5302}"/>
    <dgm:cxn modelId="{7DA8EDF2-EC5C-4DE5-A90F-C2DEDD34C9CC}" type="presOf" srcId="{646AFEFB-FC30-43CD-ACF8-AD73E0486733}" destId="{E9E9D454-CF54-4D81-B20D-6736E5B1554F}" srcOrd="0" destOrd="0" presId="urn:microsoft.com/office/officeart/2005/8/layout/hList1"/>
    <dgm:cxn modelId="{EE77C220-8160-4362-B211-A99873A1BB67}" type="presParOf" srcId="{9D26FBEF-B935-4EC6-836F-BAA4D7D7E206}" destId="{43866726-CED3-4BB5-B2D4-882977CFE30F}" srcOrd="0" destOrd="0" presId="urn:microsoft.com/office/officeart/2005/8/layout/hList1"/>
    <dgm:cxn modelId="{E01B5AFF-5711-41BF-813F-8030EAFE04EB}" type="presParOf" srcId="{43866726-CED3-4BB5-B2D4-882977CFE30F}" destId="{DB7B74D0-E67D-4896-9BB7-B7A4613898F6}" srcOrd="0" destOrd="0" presId="urn:microsoft.com/office/officeart/2005/8/layout/hList1"/>
    <dgm:cxn modelId="{08F1E892-5182-40F0-9521-933B5B9AE5CF}" type="presParOf" srcId="{43866726-CED3-4BB5-B2D4-882977CFE30F}" destId="{7BF38E12-0B67-456D-8198-2427AF97E69C}" srcOrd="1" destOrd="0" presId="urn:microsoft.com/office/officeart/2005/8/layout/hList1"/>
    <dgm:cxn modelId="{611122F0-7311-401B-B2E9-3016A58FEC2E}" type="presParOf" srcId="{9D26FBEF-B935-4EC6-836F-BAA4D7D7E206}" destId="{CF7952C6-EB98-4B85-86B0-8AC4C3599858}" srcOrd="1" destOrd="0" presId="urn:microsoft.com/office/officeart/2005/8/layout/hList1"/>
    <dgm:cxn modelId="{FF0687FB-75EB-46E5-BC3A-74AFD388605E}" type="presParOf" srcId="{9D26FBEF-B935-4EC6-836F-BAA4D7D7E206}" destId="{895E5A96-C20C-4369-B0E2-F691B5BC3CA3}" srcOrd="2" destOrd="0" presId="urn:microsoft.com/office/officeart/2005/8/layout/hList1"/>
    <dgm:cxn modelId="{EA60A152-4ED1-471E-B3C7-EA34F57BE46E}" type="presParOf" srcId="{895E5A96-C20C-4369-B0E2-F691B5BC3CA3}" destId="{E9E9D454-CF54-4D81-B20D-6736E5B1554F}" srcOrd="0" destOrd="0" presId="urn:microsoft.com/office/officeart/2005/8/layout/hList1"/>
    <dgm:cxn modelId="{AC7B8A92-29B3-44EB-8F3F-6D01033E5373}" type="presParOf" srcId="{895E5A96-C20C-4369-B0E2-F691B5BC3CA3}" destId="{F6252469-D189-4575-B0D8-8D21C47FEEFF}" srcOrd="1" destOrd="0" presId="urn:microsoft.com/office/officeart/2005/8/layout/hList1"/>
    <dgm:cxn modelId="{8BC64E8C-0BFA-40AB-A2D9-290D0BE16017}" type="presParOf" srcId="{9D26FBEF-B935-4EC6-836F-BAA4D7D7E206}" destId="{45046379-D8E0-487F-87FD-90BA9C38FDCD}" srcOrd="3" destOrd="0" presId="urn:microsoft.com/office/officeart/2005/8/layout/hList1"/>
    <dgm:cxn modelId="{A88BD671-3FAD-4A48-96B0-13AFA9AC8214}" type="presParOf" srcId="{9D26FBEF-B935-4EC6-836F-BAA4D7D7E206}" destId="{F97FDE94-D4DB-4F17-B010-E8E517D28F43}" srcOrd="4" destOrd="0" presId="urn:microsoft.com/office/officeart/2005/8/layout/hList1"/>
    <dgm:cxn modelId="{38B8D318-580F-4ED7-A8D9-7B63351E9DB5}" type="presParOf" srcId="{F97FDE94-D4DB-4F17-B010-E8E517D28F43}" destId="{89F09D0B-368C-433E-9742-9DB6633C04EB}" srcOrd="0" destOrd="0" presId="urn:microsoft.com/office/officeart/2005/8/layout/hList1"/>
    <dgm:cxn modelId="{4F54C4B9-30B9-49F5-AA32-3AF51540BE77}" type="presParOf" srcId="{F97FDE94-D4DB-4F17-B010-E8E517D28F43}" destId="{5E68CBE0-DA5C-42A7-8C4C-646153A59407}"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86980F9-6F38-4459-8BC9-85C438D0D44C}">
      <dsp:nvSpPr>
        <dsp:cNvPr id="0" name=""/>
        <dsp:cNvSpPr/>
      </dsp:nvSpPr>
      <dsp:spPr>
        <a:xfrm>
          <a:off x="0" y="1411"/>
          <a:ext cx="4214401" cy="851009"/>
        </a:xfrm>
        <a:prstGeom prst="roundRect">
          <a:avLst/>
        </a:pr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2400" b="1" kern="1200" dirty="0">
              <a:latin typeface="Agency FB" panose="020B0503020202020204" pitchFamily="34" charset="0"/>
            </a:rPr>
            <a:t>01. </a:t>
          </a:r>
          <a:r>
            <a:rPr lang="id-ID" sz="2400" b="0" kern="1200" dirty="0" smtClean="0">
              <a:latin typeface="Agency FB" panose="020B0503020202020204" pitchFamily="34" charset="0"/>
            </a:rPr>
            <a:t>Pengenalan ADSI</a:t>
          </a:r>
          <a:endParaRPr lang="en-US" sz="2400" b="0" kern="1200" dirty="0">
            <a:latin typeface="Agency FB" panose="020B0503020202020204" pitchFamily="34" charset="0"/>
          </a:endParaRPr>
        </a:p>
      </dsp:txBody>
      <dsp:txXfrm>
        <a:off x="41543" y="42954"/>
        <a:ext cx="4131315" cy="767923"/>
      </dsp:txXfrm>
    </dsp:sp>
    <dsp:sp modelId="{2B0E2AB5-C119-4743-96E1-6DE15C2A42E9}">
      <dsp:nvSpPr>
        <dsp:cNvPr id="0" name=""/>
        <dsp:cNvSpPr/>
      </dsp:nvSpPr>
      <dsp:spPr>
        <a:xfrm>
          <a:off x="0" y="861646"/>
          <a:ext cx="4214401" cy="596814"/>
        </a:xfrm>
        <a:prstGeom prst="roundRect">
          <a:avLst/>
        </a:pr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id-ID" sz="2400" b="1" kern="1200" dirty="0">
              <a:latin typeface="Agency FB" panose="020B0503020202020204" pitchFamily="34" charset="0"/>
            </a:rPr>
            <a:t>0</a:t>
          </a:r>
          <a:r>
            <a:rPr lang="en-US" sz="2400" b="1" kern="1200" dirty="0">
              <a:latin typeface="Agency FB" panose="020B0503020202020204" pitchFamily="34" charset="0"/>
            </a:rPr>
            <a:t>2</a:t>
          </a:r>
          <a:r>
            <a:rPr lang="id-ID" sz="2400" b="1" kern="1200" dirty="0" smtClean="0">
              <a:latin typeface="Agency FB" panose="020B0503020202020204" pitchFamily="34" charset="0"/>
            </a:rPr>
            <a:t>. </a:t>
          </a:r>
          <a:r>
            <a:rPr lang="id-ID" sz="2400" b="0" kern="1200" dirty="0" smtClean="0">
              <a:latin typeface="Agency FB" panose="020B0503020202020204" pitchFamily="34" charset="0"/>
            </a:rPr>
            <a:t>Perencanaan Sistem </a:t>
          </a:r>
          <a:endParaRPr lang="en-US" sz="2400" b="0" kern="1200" dirty="0">
            <a:latin typeface="Agency FB" panose="020B0503020202020204" pitchFamily="34" charset="0"/>
          </a:endParaRPr>
        </a:p>
      </dsp:txBody>
      <dsp:txXfrm>
        <a:off x="29134" y="890780"/>
        <a:ext cx="4156133" cy="538546"/>
      </dsp:txXfrm>
    </dsp:sp>
    <dsp:sp modelId="{200BFF42-0813-4AD5-86A5-56FA2CA6504B}">
      <dsp:nvSpPr>
        <dsp:cNvPr id="0" name=""/>
        <dsp:cNvSpPr/>
      </dsp:nvSpPr>
      <dsp:spPr>
        <a:xfrm>
          <a:off x="0" y="1467685"/>
          <a:ext cx="4214401" cy="596814"/>
        </a:xfrm>
        <a:prstGeom prst="roundRect">
          <a:avLst/>
        </a:prstGeom>
        <a:solidFill>
          <a:srgbClr val="FFFF00"/>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id-ID" sz="2400" b="1" kern="1200" dirty="0" smtClean="0">
              <a:latin typeface="Agency FB" panose="020B0503020202020204" pitchFamily="34" charset="0"/>
            </a:rPr>
            <a:t>03</a:t>
          </a:r>
          <a:r>
            <a:rPr lang="id-ID" sz="2400" b="0" kern="1200" dirty="0" smtClean="0">
              <a:latin typeface="Agency FB" panose="020B0503020202020204" pitchFamily="34" charset="0"/>
            </a:rPr>
            <a:t>. Analisa Sistem</a:t>
          </a:r>
          <a:endParaRPr lang="en-US" sz="2400" b="0" kern="1200" dirty="0">
            <a:latin typeface="Agency FB" panose="020B0503020202020204" pitchFamily="34" charset="0"/>
          </a:endParaRPr>
        </a:p>
      </dsp:txBody>
      <dsp:txXfrm>
        <a:off x="29134" y="1496819"/>
        <a:ext cx="4156133" cy="538546"/>
      </dsp:txXfrm>
    </dsp:sp>
    <dsp:sp modelId="{EBF2DBB0-09AC-46B7-9297-8EC140618313}">
      <dsp:nvSpPr>
        <dsp:cNvPr id="0" name=""/>
        <dsp:cNvSpPr/>
      </dsp:nvSpPr>
      <dsp:spPr>
        <a:xfrm>
          <a:off x="0" y="2073724"/>
          <a:ext cx="4214401" cy="596814"/>
        </a:xfrm>
        <a:prstGeom prst="roundRect">
          <a:avLst/>
        </a:pr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id-ID" sz="2400" b="1" kern="1200" dirty="0" smtClean="0">
              <a:latin typeface="Agency FB" panose="020B0503020202020204" pitchFamily="34" charset="0"/>
            </a:rPr>
            <a:t>04.</a:t>
          </a:r>
          <a:r>
            <a:rPr lang="en-US" sz="2400" b="1" kern="1200" dirty="0" smtClean="0">
              <a:latin typeface="Agency FB" panose="020B0503020202020204" pitchFamily="34" charset="0"/>
            </a:rPr>
            <a:t> </a:t>
          </a:r>
          <a:r>
            <a:rPr lang="id-ID" sz="2400" b="0" kern="1200" dirty="0" smtClean="0">
              <a:latin typeface="Agency FB" panose="020B0503020202020204" pitchFamily="34" charset="0"/>
            </a:rPr>
            <a:t>Analisa Kebutuhan Informasi</a:t>
          </a:r>
          <a:endParaRPr lang="en-US" sz="2400" b="0" kern="1200" dirty="0">
            <a:latin typeface="Agency FB" panose="020B0503020202020204" pitchFamily="34" charset="0"/>
          </a:endParaRPr>
        </a:p>
      </dsp:txBody>
      <dsp:txXfrm>
        <a:off x="29134" y="2102858"/>
        <a:ext cx="4156133" cy="538546"/>
      </dsp:txXfrm>
    </dsp:sp>
    <dsp:sp modelId="{E6B7A12E-D792-4506-9B2A-818D9EC2E909}">
      <dsp:nvSpPr>
        <dsp:cNvPr id="0" name=""/>
        <dsp:cNvSpPr/>
      </dsp:nvSpPr>
      <dsp:spPr>
        <a:xfrm>
          <a:off x="0" y="2679764"/>
          <a:ext cx="4214401" cy="596814"/>
        </a:xfrm>
        <a:prstGeom prst="roundRect">
          <a:avLst/>
        </a:pr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id-ID" sz="2400" b="1" kern="1200" dirty="0" smtClean="0">
              <a:latin typeface="Agency FB" panose="020B0503020202020204" pitchFamily="34" charset="0"/>
            </a:rPr>
            <a:t>05. </a:t>
          </a:r>
          <a:r>
            <a:rPr lang="id-ID" sz="2400" b="0" kern="1200" dirty="0" smtClean="0">
              <a:latin typeface="Agency FB" panose="020B0503020202020204" pitchFamily="34" charset="0"/>
            </a:rPr>
            <a:t>Analisa dan Perancangan Proses Bisnis</a:t>
          </a:r>
          <a:endParaRPr lang="id-ID" sz="2400" b="0" kern="1200" dirty="0">
            <a:latin typeface="Agency FB" panose="020B0503020202020204" pitchFamily="34" charset="0"/>
          </a:endParaRPr>
        </a:p>
      </dsp:txBody>
      <dsp:txXfrm>
        <a:off x="29134" y="2708898"/>
        <a:ext cx="4156133" cy="538546"/>
      </dsp:txXfrm>
    </dsp:sp>
    <dsp:sp modelId="{9498D6D7-D1DE-4880-A122-141F0CC4C4C8}">
      <dsp:nvSpPr>
        <dsp:cNvPr id="0" name=""/>
        <dsp:cNvSpPr/>
      </dsp:nvSpPr>
      <dsp:spPr>
        <a:xfrm>
          <a:off x="0" y="3285803"/>
          <a:ext cx="4214401" cy="596814"/>
        </a:xfrm>
        <a:prstGeom prst="roundRect">
          <a:avLst/>
        </a:pr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id-ID" sz="2400" b="1" kern="1200" dirty="0" smtClean="0">
              <a:latin typeface="Agency FB" panose="020B0503020202020204" pitchFamily="34" charset="0"/>
            </a:rPr>
            <a:t>06. </a:t>
          </a:r>
          <a:r>
            <a:rPr lang="id-ID" sz="2400" b="0" kern="1200" dirty="0" smtClean="0">
              <a:latin typeface="Agency FB" panose="020B0503020202020204" pitchFamily="34" charset="0"/>
            </a:rPr>
            <a:t>Desain &amp; Rekayasa Ulang Proses Bisnis</a:t>
          </a:r>
          <a:endParaRPr lang="id-ID" sz="2400" b="0" kern="1200" dirty="0">
            <a:latin typeface="Agency FB" panose="020B0503020202020204" pitchFamily="34" charset="0"/>
          </a:endParaRPr>
        </a:p>
      </dsp:txBody>
      <dsp:txXfrm>
        <a:off x="29134" y="3314937"/>
        <a:ext cx="4156133" cy="538546"/>
      </dsp:txXfrm>
    </dsp:sp>
    <dsp:sp modelId="{D27F1C2B-8031-40D9-9358-BFC0F3063FA8}">
      <dsp:nvSpPr>
        <dsp:cNvPr id="0" name=""/>
        <dsp:cNvSpPr/>
      </dsp:nvSpPr>
      <dsp:spPr>
        <a:xfrm>
          <a:off x="0" y="3891842"/>
          <a:ext cx="4214401" cy="596814"/>
        </a:xfrm>
        <a:prstGeom prst="roundRect">
          <a:avLst/>
        </a:pr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2400" b="1" kern="1200" dirty="0" smtClean="0">
              <a:latin typeface="Agency FB" panose="020B0503020202020204" pitchFamily="34" charset="0"/>
            </a:rPr>
            <a:t>0</a:t>
          </a:r>
          <a:r>
            <a:rPr lang="id-ID" sz="2400" b="1" kern="1200" dirty="0" smtClean="0">
              <a:latin typeface="Agency FB" panose="020B0503020202020204" pitchFamily="34" charset="0"/>
            </a:rPr>
            <a:t>7</a:t>
          </a:r>
          <a:r>
            <a:rPr lang="en-US" sz="2400" b="1" kern="1200" dirty="0" smtClean="0">
              <a:latin typeface="Agency FB" panose="020B0503020202020204" pitchFamily="34" charset="0"/>
            </a:rPr>
            <a:t>. </a:t>
          </a:r>
          <a:r>
            <a:rPr lang="id-ID" sz="2400" b="0" i="0" kern="1200" dirty="0" smtClean="0">
              <a:latin typeface="Agency FB" panose="020B0503020202020204" pitchFamily="34" charset="0"/>
            </a:rPr>
            <a:t>Perancangan Model Data</a:t>
          </a:r>
          <a:endParaRPr lang="id-ID" sz="2000" b="0" kern="1200" dirty="0">
            <a:latin typeface="Agency FB" panose="020B0503020202020204" pitchFamily="34" charset="0"/>
          </a:endParaRPr>
        </a:p>
      </dsp:txBody>
      <dsp:txXfrm>
        <a:off x="29134" y="3920976"/>
        <a:ext cx="4156133" cy="538546"/>
      </dsp:txXfrm>
    </dsp:sp>
    <dsp:sp modelId="{AD907E54-1AAF-42A9-B5AD-B0BFC7405B10}">
      <dsp:nvSpPr>
        <dsp:cNvPr id="0" name=""/>
        <dsp:cNvSpPr/>
      </dsp:nvSpPr>
      <dsp:spPr>
        <a:xfrm>
          <a:off x="0" y="4497881"/>
          <a:ext cx="4214401" cy="596814"/>
        </a:xfrm>
        <a:prstGeom prst="roundRect">
          <a:avLst/>
        </a:pr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2400" b="1" kern="1200" dirty="0" smtClean="0">
              <a:latin typeface="Agency FB" panose="020B0503020202020204" pitchFamily="34" charset="0"/>
            </a:rPr>
            <a:t>0</a:t>
          </a:r>
          <a:r>
            <a:rPr lang="id-ID" sz="2400" b="1" kern="1200" dirty="0" smtClean="0">
              <a:latin typeface="Agency FB" panose="020B0503020202020204" pitchFamily="34" charset="0"/>
            </a:rPr>
            <a:t>8</a:t>
          </a:r>
          <a:r>
            <a:rPr lang="en-US" sz="2400" b="1" kern="1200" dirty="0" smtClean="0">
              <a:latin typeface="Agency FB" panose="020B0503020202020204" pitchFamily="34" charset="0"/>
            </a:rPr>
            <a:t>.</a:t>
          </a:r>
          <a:r>
            <a:rPr lang="id-ID" sz="2400" b="1" kern="1200" dirty="0" smtClean="0">
              <a:latin typeface="Agency FB" panose="020B0503020202020204" pitchFamily="34" charset="0"/>
            </a:rPr>
            <a:t> </a:t>
          </a:r>
          <a:r>
            <a:rPr lang="id-ID" sz="2400" b="0" kern="1200" dirty="0" smtClean="0">
              <a:latin typeface="Agency FB" panose="020B0503020202020204" pitchFamily="34" charset="0"/>
            </a:rPr>
            <a:t>Perancangan Berorientasi Objek</a:t>
          </a:r>
          <a:endParaRPr lang="id-ID" sz="2000" b="0" kern="1200" dirty="0">
            <a:latin typeface="Agency FB" panose="020B0503020202020204" pitchFamily="34" charset="0"/>
          </a:endParaRPr>
        </a:p>
      </dsp:txBody>
      <dsp:txXfrm>
        <a:off x="29134" y="4527015"/>
        <a:ext cx="4156133" cy="53854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F268465-018D-415F-9342-5F99EA4F989A}">
      <dsp:nvSpPr>
        <dsp:cNvPr id="0" name=""/>
        <dsp:cNvSpPr/>
      </dsp:nvSpPr>
      <dsp:spPr>
        <a:xfrm>
          <a:off x="0" y="33739"/>
          <a:ext cx="4214401" cy="1082250"/>
        </a:xfrm>
        <a:prstGeom prst="roundRect">
          <a:avLst/>
        </a:pr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l" defTabSz="1244600">
            <a:lnSpc>
              <a:spcPct val="90000"/>
            </a:lnSpc>
            <a:spcBef>
              <a:spcPct val="0"/>
            </a:spcBef>
            <a:spcAft>
              <a:spcPct val="35000"/>
            </a:spcAft>
          </a:pPr>
          <a:r>
            <a:rPr lang="en-US" sz="2800" b="1" kern="1200" dirty="0" smtClean="0">
              <a:latin typeface="Agency FB" panose="020B0503020202020204" pitchFamily="34" charset="0"/>
            </a:rPr>
            <a:t>0</a:t>
          </a:r>
          <a:r>
            <a:rPr lang="id-ID" sz="2800" b="1" kern="1200" dirty="0" smtClean="0">
              <a:latin typeface="Agency FB" panose="020B0503020202020204" pitchFamily="34" charset="0"/>
            </a:rPr>
            <a:t>9. </a:t>
          </a:r>
          <a:r>
            <a:rPr lang="id-ID" sz="2800" b="0" kern="1200" dirty="0" smtClean="0">
              <a:latin typeface="Agency FB" panose="020B0503020202020204" pitchFamily="34" charset="0"/>
            </a:rPr>
            <a:t>Perancangan Antarmuka</a:t>
          </a:r>
          <a:endParaRPr lang="id-ID" sz="2800" b="0" kern="1200" dirty="0">
            <a:latin typeface="Agency FB" panose="020B0503020202020204" pitchFamily="34" charset="0"/>
          </a:endParaRPr>
        </a:p>
      </dsp:txBody>
      <dsp:txXfrm>
        <a:off x="52831" y="86570"/>
        <a:ext cx="4108739" cy="976588"/>
      </dsp:txXfrm>
    </dsp:sp>
    <dsp:sp modelId="{D51AC505-0AAE-418D-98DB-B7C8D3B79629}">
      <dsp:nvSpPr>
        <dsp:cNvPr id="0" name=""/>
        <dsp:cNvSpPr/>
      </dsp:nvSpPr>
      <dsp:spPr>
        <a:xfrm>
          <a:off x="0" y="1259989"/>
          <a:ext cx="4214401" cy="1082250"/>
        </a:xfrm>
        <a:prstGeom prst="roundRect">
          <a:avLst/>
        </a:pr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l" defTabSz="1244600">
            <a:lnSpc>
              <a:spcPct val="90000"/>
            </a:lnSpc>
            <a:spcBef>
              <a:spcPct val="0"/>
            </a:spcBef>
            <a:spcAft>
              <a:spcPct val="35000"/>
            </a:spcAft>
          </a:pPr>
          <a:r>
            <a:rPr lang="id-ID" sz="2800" b="0" kern="1200" dirty="0" smtClean="0">
              <a:latin typeface="Agency FB" panose="020B0503020202020204" pitchFamily="34" charset="0"/>
            </a:rPr>
            <a:t>10. Manajemen Proyek Sistem Informasi</a:t>
          </a:r>
          <a:endParaRPr lang="id-ID" sz="2800" b="0" kern="1200" dirty="0">
            <a:latin typeface="Agency FB" panose="020B0503020202020204" pitchFamily="34" charset="0"/>
          </a:endParaRPr>
        </a:p>
      </dsp:txBody>
      <dsp:txXfrm>
        <a:off x="52831" y="1312820"/>
        <a:ext cx="4108739" cy="976588"/>
      </dsp:txXfrm>
    </dsp:sp>
    <dsp:sp modelId="{AADA161B-0E44-4493-B862-AA188302F13F}">
      <dsp:nvSpPr>
        <dsp:cNvPr id="0" name=""/>
        <dsp:cNvSpPr/>
      </dsp:nvSpPr>
      <dsp:spPr>
        <a:xfrm>
          <a:off x="0" y="2486240"/>
          <a:ext cx="4214401" cy="1082250"/>
        </a:xfrm>
        <a:prstGeom prst="roundRect">
          <a:avLst/>
        </a:pr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l" defTabSz="1244600">
            <a:lnSpc>
              <a:spcPct val="90000"/>
            </a:lnSpc>
            <a:spcBef>
              <a:spcPct val="0"/>
            </a:spcBef>
            <a:spcAft>
              <a:spcPct val="35000"/>
            </a:spcAft>
          </a:pPr>
          <a:r>
            <a:rPr lang="id-ID" sz="2800" b="1" kern="1200" dirty="0" smtClean="0">
              <a:latin typeface="Agency FB" panose="020B0503020202020204" pitchFamily="34" charset="0"/>
            </a:rPr>
            <a:t>11. </a:t>
          </a:r>
          <a:r>
            <a:rPr lang="id-ID" sz="2800" kern="1200" dirty="0" smtClean="0">
              <a:latin typeface="Agency FB" panose="020B0503020202020204" pitchFamily="34" charset="0"/>
            </a:rPr>
            <a:t>Pembuatan Prototype Sistem Informasi</a:t>
          </a:r>
          <a:endParaRPr lang="id-ID" sz="2800" b="0" kern="1200" dirty="0">
            <a:latin typeface="Agency FB" panose="020B0503020202020204" pitchFamily="34" charset="0"/>
          </a:endParaRPr>
        </a:p>
      </dsp:txBody>
      <dsp:txXfrm>
        <a:off x="52831" y="2539071"/>
        <a:ext cx="4108739" cy="976588"/>
      </dsp:txXfrm>
    </dsp:sp>
    <dsp:sp modelId="{F4223B3F-7A5F-4B4B-BB64-825656D9084A}">
      <dsp:nvSpPr>
        <dsp:cNvPr id="0" name=""/>
        <dsp:cNvSpPr/>
      </dsp:nvSpPr>
      <dsp:spPr>
        <a:xfrm>
          <a:off x="0" y="3712490"/>
          <a:ext cx="4214401" cy="1082250"/>
        </a:xfrm>
        <a:prstGeom prst="roundRect">
          <a:avLst/>
        </a:pr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l" defTabSz="1244600">
            <a:lnSpc>
              <a:spcPct val="90000"/>
            </a:lnSpc>
            <a:spcBef>
              <a:spcPct val="0"/>
            </a:spcBef>
            <a:spcAft>
              <a:spcPct val="35000"/>
            </a:spcAft>
          </a:pPr>
          <a:r>
            <a:rPr lang="id-ID" sz="2800" b="1" kern="1200" dirty="0" smtClean="0">
              <a:latin typeface="Agency FB" panose="020B0503020202020204" pitchFamily="34" charset="0"/>
            </a:rPr>
            <a:t>12</a:t>
          </a:r>
          <a:r>
            <a:rPr lang="id-ID" sz="2800" b="1" kern="1200" smtClean="0">
              <a:latin typeface="Agency FB" panose="020B0503020202020204" pitchFamily="34" charset="0"/>
            </a:rPr>
            <a:t>. UAS</a:t>
          </a:r>
          <a:endParaRPr lang="id-ID" sz="2800" b="0" kern="1200" dirty="0">
            <a:latin typeface="Agency FB" panose="020B0503020202020204" pitchFamily="34" charset="0"/>
          </a:endParaRPr>
        </a:p>
      </dsp:txBody>
      <dsp:txXfrm>
        <a:off x="52831" y="3765321"/>
        <a:ext cx="4108739" cy="97658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diagrams.loki3.com/BracketList">
  <dgm:title val="Vertical Bracket List"/>
  <dgm:desc val="Use to show grouped blocks of information.  Works well with large amounts of Level 2 text."/>
  <dgm:catLst>
    <dgm:cat type="list" pri="4110"/>
    <dgm:cat type="officeonline" pri="3000"/>
  </dgm:catLst>
  <dgm:sampData>
    <dgm:dataModel>
      <dgm:ptLst>
        <dgm:pt modelId="0" type="doc"/>
        <dgm:pt modelId="1">
          <dgm:prSet phldr="1"/>
        </dgm:pt>
        <dgm:pt modelId="11">
          <dgm:prSet phldr="1"/>
        </dgm:pt>
        <dgm:pt modelId="2">
          <dgm:prSet phldr="1"/>
        </dgm:pt>
        <dgm:pt modelId="21">
          <dgm:prSet phldr="1"/>
        </dgm:pt>
      </dgm:ptLst>
      <dgm:cxnLst>
        <dgm:cxn modelId="3" srcId="0" destId="1" srcOrd="0" destOrd="0"/>
        <dgm:cxn modelId="4" srcId="1" destId="11" srcOrd="0" destOrd="0"/>
        <dgm:cxn modelId="5" srcId="0" destId="2" srcOrd="0" destOrd="0"/>
        <dgm:cxn modelId="6" srcId="2" destId="2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V" refType="primFontSz" refFor="des" refForName="parTx" fact="0.1"/>
      <dgm:constr type="primFontSz" for="des" forName="parTx" val="65"/>
      <dgm:constr type="primFontSz" for="des" forName="desTx" refType="primFontSz" refFor="des" refForName="parTx"/>
      <dgm:constr type="h" for="des" forName="parTx" refType="primFontSz" refFor="des" refForName="parTx" fact="0.55"/>
      <dgm:constr type="h" for="des" forName="bracket" refType="primFontSz" refFor="des" refForName="parTx" fact="0.55"/>
      <dgm:constr type="h" for="des" forName="desTx" refType="primFontSz" refFor="des" refForName="parTx" fact="0.55"/>
    </dgm:constrLst>
    <dgm:ruleLst>
      <dgm:rule type="primFontSz" for="des" forName="parTx" val="5" fact="NaN" max="NaN"/>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Tx" refType="w" fact="0.25"/>
          <dgm:constr type="w" for="ch" forName="bracket" refType="w" fact="0.05"/>
          <dgm:constr type="w" for="ch" forName="spH" refType="w" fact="0.02"/>
          <dgm:constr type="w" for="ch" forName="desTx" refType="w" fact="0.68"/>
          <dgm:constr type="h" for="ch" forName="bracket" refType="h" refFor="ch" refForName="desTx" op="gte"/>
          <dgm:constr type="h" for="ch" forName="bracket" refType="h" refFor="ch" refForName="parTx" op="gte"/>
          <dgm:constr type="h" for="ch" forName="desTx" refType="h" refFor="ch" refForName="parTx" op="gte"/>
        </dgm:constrLst>
        <dgm:ruleLst/>
        <dgm:layoutNode name="parTx" styleLbl="revTx">
          <dgm:varLst>
            <dgm:chMax val="1"/>
            <dgm:bulletEnabled val="1"/>
          </dgm:varLst>
          <dgm:choose name="Name8">
            <dgm:if name="Name9" func="var" arg="dir" op="equ" val="norm">
              <dgm:alg type="tx">
                <dgm:param type="parTxLTRAlign" val="r"/>
              </dgm:alg>
            </dgm:if>
            <dgm:else name="Name10">
              <dgm:alg type="tx">
                <dgm:param type="parTxLTRAlign" val="l"/>
              </dgm:alg>
            </dgm:else>
          </dgm:choose>
          <dgm:shape xmlns:r="http://schemas.openxmlformats.org/officeDocument/2006/relationships" type="rect" r:blip="">
            <dgm:adjLst/>
          </dgm:shape>
          <dgm:presOf axis="self" ptType="node"/>
          <dgm:constrLst>
            <dgm:constr type="tMarg" refType="primFontSz" fact="0.2"/>
            <dgm:constr type="bMarg" refType="primFontSz" fact="0.2"/>
          </dgm:constrLst>
          <dgm:ruleLst>
            <dgm:rule type="h" val="INF" fact="NaN" max="NaN"/>
          </dgm:ruleLst>
        </dgm:layoutNode>
        <dgm:layoutNode name="bracket" styleLbl="parChTrans1D1">
          <dgm:alg type="sp"/>
          <dgm:choose name="Name11">
            <dgm:if name="Name12" func="var" arg="dir" op="equ" val="norm">
              <dgm:shape xmlns:r="http://schemas.openxmlformats.org/officeDocument/2006/relationships" type="leftBrace" r:blip="">
                <dgm:adjLst>
                  <dgm:adj idx="1" val="0.35"/>
                </dgm:adjLst>
              </dgm:shape>
            </dgm:if>
            <dgm:else name="Name13">
              <dgm:shape xmlns:r="http://schemas.openxmlformats.org/officeDocument/2006/relationships" rot="180" type="leftBrace" r:blip="">
                <dgm:adjLst>
                  <dgm:adj idx="1" val="0.35"/>
                </dgm:adjLst>
              </dgm:shape>
            </dgm:else>
          </dgm:choose>
          <dgm:presOf/>
        </dgm:layoutNode>
        <dgm:layoutNode name="spH">
          <dgm:alg type="sp"/>
        </dgm:layoutNode>
        <dgm:choose name="Name14">
          <dgm:if name="Name15" axis="ch" ptType="node" func="cnt" op="gte" val="1">
            <dgm:layoutNode name="desTx" styleLbl="node1">
              <dgm:varLst>
                <dgm:bulletEnabled val="1"/>
              </dgm:varLst>
              <dgm:alg type="tx">
                <dgm:param type="stBulletLvl" val="1"/>
                <dgm:param type="txAnchorVertCh" val="mid"/>
              </dgm:alg>
              <dgm:shape xmlns:r="http://schemas.openxmlformats.org/officeDocument/2006/relationships" type="rect" r:blip="">
                <dgm:adjLst/>
              </dgm:shape>
              <dgm:presOf axis="des" ptType="node"/>
              <dgm:constrLst>
                <dgm:constr type="secFontSz" refType="primFontSz"/>
                <dgm:constr type="tMarg" refType="primFontSz" fact="0.3"/>
                <dgm:constr type="bMarg" refType="primFontSz" fact="0.3"/>
                <dgm:constr type="lMarg" refType="primFontSz" fact="0.3"/>
                <dgm:constr type="rMarg" refType="primFontSz" fact="0.3"/>
              </dgm:constrLst>
              <dgm:ruleLst>
                <dgm:rule type="h" val="INF" fact="NaN" max="NaN"/>
              </dgm:ruleLst>
            </dgm:layoutNode>
          </dgm:if>
          <dgm:else name="Name16"/>
        </dgm:choose>
      </dgm:layoutNode>
      <dgm:forEach name="Name17" axis="followSib" ptType="sibTrans" cnt="1">
        <dgm:layoutNode name="spV">
          <dgm:alg type="sp"/>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8.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9.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0.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1.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30.wmf"/><Relationship Id="rId2" Type="http://schemas.openxmlformats.org/officeDocument/2006/relationships/image" Target="../media/image29.wmf"/><Relationship Id="rId1" Type="http://schemas.openxmlformats.org/officeDocument/2006/relationships/image" Target="../media/image28.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31.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CC21BEF-BE28-4E76-9D60-7138FB889744}" type="datetimeFigureOut">
              <a:rPr lang="en-US" smtClean="0"/>
              <a:t>2/28/2019</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0DA3C49-5868-4E61-A677-62436B989765}" type="slidenum">
              <a:rPr lang="en-US" smtClean="0"/>
              <a:t>‹#›</a:t>
            </a:fld>
            <a:endParaRPr lang="en-US"/>
          </a:p>
        </p:txBody>
      </p:sp>
    </p:spTree>
    <p:extLst>
      <p:ext uri="{BB962C8B-B14F-4D97-AF65-F5344CB8AC3E}">
        <p14:creationId xmlns:p14="http://schemas.microsoft.com/office/powerpoint/2010/main" val="4067599747"/>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d-ID"/>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ECF35F7-200E-49D6-8B7C-AD2DD13040E3}" type="datetimeFigureOut">
              <a:rPr lang="id-ID" smtClean="0"/>
              <a:t>28/02/2019</a:t>
            </a:fld>
            <a:endParaRPr lang="id-ID"/>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id-ID"/>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d-ID"/>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BE517B7-8B0C-443C-8177-3FD29EF0AB98}" type="slidenum">
              <a:rPr lang="id-ID" smtClean="0"/>
              <a:t>‹#›</a:t>
            </a:fld>
            <a:endParaRPr lang="id-ID"/>
          </a:p>
        </p:txBody>
      </p:sp>
    </p:spTree>
    <p:extLst>
      <p:ext uri="{BB962C8B-B14F-4D97-AF65-F5344CB8AC3E}">
        <p14:creationId xmlns:p14="http://schemas.microsoft.com/office/powerpoint/2010/main" val="4266273675"/>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d-ID"/>
          </a:p>
        </p:txBody>
      </p:sp>
      <p:sp>
        <p:nvSpPr>
          <p:cNvPr id="4" name="Header Placeholder 3"/>
          <p:cNvSpPr>
            <a:spLocks noGrp="1"/>
          </p:cNvSpPr>
          <p:nvPr>
            <p:ph type="hdr" sz="quarter" idx="10"/>
          </p:nvPr>
        </p:nvSpPr>
        <p:spPr/>
        <p:txBody>
          <a:bodyPr/>
          <a:lstStyle/>
          <a:p>
            <a:pPr>
              <a:defRPr/>
            </a:pPr>
            <a:r>
              <a:rPr lang="en-US" altLang="ja-JP" smtClean="0"/>
              <a:t>romi@romisatriawahono.net</a:t>
            </a:r>
            <a:endParaRPr lang="en-US" altLang="ja-JP"/>
          </a:p>
        </p:txBody>
      </p:sp>
      <p:sp>
        <p:nvSpPr>
          <p:cNvPr id="5" name="Date Placeholder 4"/>
          <p:cNvSpPr>
            <a:spLocks noGrp="1"/>
          </p:cNvSpPr>
          <p:nvPr>
            <p:ph type="dt" idx="11"/>
          </p:nvPr>
        </p:nvSpPr>
        <p:spPr/>
        <p:txBody>
          <a:bodyPr/>
          <a:lstStyle/>
          <a:p>
            <a:pPr>
              <a:defRPr/>
            </a:pPr>
            <a:r>
              <a:rPr lang="en-US" altLang="ja-JP" smtClean="0"/>
              <a:t>Software Engineering: An Overview</a:t>
            </a:r>
            <a:endParaRPr lang="en-US" altLang="ja-JP"/>
          </a:p>
        </p:txBody>
      </p:sp>
      <p:sp>
        <p:nvSpPr>
          <p:cNvPr id="6" name="Footer Placeholder 5"/>
          <p:cNvSpPr>
            <a:spLocks noGrp="1"/>
          </p:cNvSpPr>
          <p:nvPr>
            <p:ph type="ftr" sz="quarter" idx="12"/>
          </p:nvPr>
        </p:nvSpPr>
        <p:spPr/>
        <p:txBody>
          <a:bodyPr/>
          <a:lstStyle/>
          <a:p>
            <a:pPr>
              <a:defRPr/>
            </a:pPr>
            <a:r>
              <a:rPr lang="en-US" altLang="ja-JP" smtClean="0"/>
              <a:t>http://romisatriawahono.net</a:t>
            </a:r>
            <a:endParaRPr lang="en-US" altLang="ja-JP"/>
          </a:p>
        </p:txBody>
      </p:sp>
      <p:sp>
        <p:nvSpPr>
          <p:cNvPr id="7" name="Slide Number Placeholder 6"/>
          <p:cNvSpPr>
            <a:spLocks noGrp="1"/>
          </p:cNvSpPr>
          <p:nvPr>
            <p:ph type="sldNum" sz="quarter" idx="13"/>
          </p:nvPr>
        </p:nvSpPr>
        <p:spPr/>
        <p:txBody>
          <a:bodyPr/>
          <a:lstStyle/>
          <a:p>
            <a:pPr>
              <a:defRPr/>
            </a:pPr>
            <a:fld id="{38C9D2B2-F8A0-41B1-8482-D108E1D20E7F}" type="slidenum">
              <a:rPr lang="en-US" altLang="ja-JP" smtClean="0"/>
              <a:pPr>
                <a:defRPr/>
              </a:pPr>
              <a:t>35</a:t>
            </a:fld>
            <a:endParaRPr lang="en-US" altLang="ja-JP"/>
          </a:p>
        </p:txBody>
      </p:sp>
    </p:spTree>
    <p:extLst>
      <p:ext uri="{BB962C8B-B14F-4D97-AF65-F5344CB8AC3E}">
        <p14:creationId xmlns:p14="http://schemas.microsoft.com/office/powerpoint/2010/main" val="38379179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628650" y="2062163"/>
            <a:ext cx="7886700" cy="1396785"/>
          </a:xfrm>
        </p:spPr>
        <p:txBody>
          <a:bodyPr anchor="b">
            <a:normAutofit/>
          </a:bodyPr>
          <a:lstStyle>
            <a:lvl1pPr algn="ctr">
              <a:defRPr sz="6500" b="1">
                <a:latin typeface="Agency FB" panose="020B0503020202020204" pitchFamily="34" charset="0"/>
              </a:defRPr>
            </a:lvl1pPr>
          </a:lstStyle>
          <a:p>
            <a:r>
              <a:rPr lang="en-US" dirty="0" err="1"/>
              <a:t>Judul</a:t>
            </a:r>
            <a:r>
              <a:rPr lang="en-US" dirty="0"/>
              <a:t> </a:t>
            </a:r>
            <a:r>
              <a:rPr lang="en-US" dirty="0" err="1"/>
              <a:t>Presentasi</a:t>
            </a:r>
            <a:endParaRPr lang="en-US" dirty="0"/>
          </a:p>
        </p:txBody>
      </p:sp>
      <p:sp>
        <p:nvSpPr>
          <p:cNvPr id="8" name="Subtitle 2"/>
          <p:cNvSpPr>
            <a:spLocks noGrp="1"/>
          </p:cNvSpPr>
          <p:nvPr>
            <p:ph type="subTitle" idx="1"/>
          </p:nvPr>
        </p:nvSpPr>
        <p:spPr>
          <a:xfrm>
            <a:off x="628650" y="3602038"/>
            <a:ext cx="7886700" cy="1655762"/>
          </a:xfrm>
        </p:spPr>
        <p:txBody>
          <a:bodyPr/>
          <a:lstStyle>
            <a:lvl1pPr marL="0" indent="0" algn="ctr">
              <a:buNone/>
              <a:defRPr sz="2400">
                <a:latin typeface="Agency FB" panose="020B0503020202020204" pitchFamily="34" charset="0"/>
                <a:ea typeface="Adobe Heiti Std R" panose="020B0400000000000000" pitchFamily="34" charset="-128"/>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dirty="0"/>
              <a:t>Click to edit Master subtitle style</a:t>
            </a:r>
          </a:p>
        </p:txBody>
      </p:sp>
      <p:grpSp>
        <p:nvGrpSpPr>
          <p:cNvPr id="2" name="Group 1">
            <a:extLst>
              <a:ext uri="{FF2B5EF4-FFF2-40B4-BE49-F238E27FC236}">
                <a16:creationId xmlns="" xmlns:a16="http://schemas.microsoft.com/office/drawing/2014/main" id="{BF297A3D-1EBC-4C20-A6D0-B4AB835648C5}"/>
              </a:ext>
            </a:extLst>
          </p:cNvPr>
          <p:cNvGrpSpPr/>
          <p:nvPr userDrawn="1"/>
        </p:nvGrpSpPr>
        <p:grpSpPr>
          <a:xfrm>
            <a:off x="7418768" y="6522818"/>
            <a:ext cx="1725232" cy="335186"/>
            <a:chOff x="7418768" y="6522818"/>
            <a:chExt cx="1725232" cy="335186"/>
          </a:xfrm>
        </p:grpSpPr>
        <p:sp>
          <p:nvSpPr>
            <p:cNvPr id="20" name="Rectangle 19"/>
            <p:cNvSpPr/>
            <p:nvPr userDrawn="1"/>
          </p:nvSpPr>
          <p:spPr>
            <a:xfrm>
              <a:off x="7418768" y="6541203"/>
              <a:ext cx="1331366" cy="298416"/>
            </a:xfrm>
            <a:prstGeom prst="rect">
              <a:avLst/>
            </a:prstGeom>
            <a:ln>
              <a:noFill/>
            </a:ln>
          </p:spPr>
          <p:style>
            <a:lnRef idx="2">
              <a:schemeClr val="accent5"/>
            </a:lnRef>
            <a:fillRef idx="1">
              <a:schemeClr val="lt1"/>
            </a:fillRef>
            <a:effectRef idx="0">
              <a:schemeClr val="accent5"/>
            </a:effectRef>
            <a:fontRef idx="minor">
              <a:schemeClr val="dk1"/>
            </a:fontRef>
          </p:style>
          <p:txBody>
            <a:bodyPr lIns="0" rtlCol="0" anchor="ctr"/>
            <a:lstStyle/>
            <a:p>
              <a:pPr marL="0" marR="0" indent="0" algn="r" defTabSz="914354" rtl="0" eaLnBrk="1" fontAlgn="auto" latinLnBrk="0" hangingPunct="1">
                <a:lnSpc>
                  <a:spcPct val="100000"/>
                </a:lnSpc>
                <a:spcBef>
                  <a:spcPts val="0"/>
                </a:spcBef>
                <a:spcAft>
                  <a:spcPts val="0"/>
                </a:spcAft>
                <a:buClrTx/>
                <a:buSzTx/>
                <a:buFontTx/>
                <a:buNone/>
                <a:tabLst/>
                <a:defRPr/>
              </a:pPr>
              <a:endParaRPr lang="en-US" sz="1200" b="1" i="0" dirty="0">
                <a:solidFill>
                  <a:srgbClr val="002060"/>
                </a:solidFill>
                <a:latin typeface="Segoe UI Semilight" panose="020B0402040204020203" pitchFamily="34" charset="0"/>
                <a:cs typeface="Segoe UI Semilight" panose="020B0402040204020203" pitchFamily="34" charset="0"/>
              </a:endParaRPr>
            </a:p>
          </p:txBody>
        </p:sp>
        <p:sp>
          <p:nvSpPr>
            <p:cNvPr id="25" name="Rectangle 24"/>
            <p:cNvSpPr/>
            <p:nvPr userDrawn="1"/>
          </p:nvSpPr>
          <p:spPr>
            <a:xfrm>
              <a:off x="8667768" y="6522818"/>
              <a:ext cx="476232" cy="335186"/>
            </a:xfrm>
            <a:prstGeom prst="rect">
              <a:avLst/>
            </a:prstGeom>
            <a:ln>
              <a:noFill/>
            </a:ln>
          </p:spPr>
          <p:style>
            <a:lnRef idx="2">
              <a:schemeClr val="accent5"/>
            </a:lnRef>
            <a:fillRef idx="1">
              <a:schemeClr val="lt1"/>
            </a:fillRef>
            <a:effectRef idx="0">
              <a:schemeClr val="accent5"/>
            </a:effectRef>
            <a:fontRef idx="minor">
              <a:schemeClr val="dk1"/>
            </a:fontRef>
          </p:style>
          <p:txBody>
            <a:bodyPr rtlCol="0" anchor="ctr"/>
            <a:lstStyle/>
            <a:p>
              <a:pPr marL="0" marR="0" indent="0" algn="l" defTabSz="914354" rtl="0" eaLnBrk="1" fontAlgn="auto" latinLnBrk="0" hangingPunct="1">
                <a:lnSpc>
                  <a:spcPct val="100000"/>
                </a:lnSpc>
                <a:spcBef>
                  <a:spcPts val="0"/>
                </a:spcBef>
                <a:spcAft>
                  <a:spcPts val="0"/>
                </a:spcAft>
                <a:buClrTx/>
                <a:buSzTx/>
                <a:buFontTx/>
                <a:buNone/>
                <a:tabLst/>
                <a:defRPr/>
              </a:pPr>
              <a:endParaRPr lang="en-US" sz="1600" b="1" i="0" dirty="0">
                <a:solidFill>
                  <a:srgbClr val="FF0000"/>
                </a:solidFill>
                <a:latin typeface="Rockwell" panose="02060603020205020403" pitchFamily="18" charset="0"/>
                <a:cs typeface="Segoe UI Semilight" panose="020B0402040204020203" pitchFamily="34" charset="0"/>
              </a:endParaRPr>
            </a:p>
          </p:txBody>
        </p:sp>
      </p:grpSp>
    </p:spTree>
    <p:extLst>
      <p:ext uri="{BB962C8B-B14F-4D97-AF65-F5344CB8AC3E}">
        <p14:creationId xmlns:p14="http://schemas.microsoft.com/office/powerpoint/2010/main" val="31310512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7" name="Picture 2" descr="http://oconk.heck.in/files/caramemperbaikilamputl.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468165" y="496389"/>
            <a:ext cx="1456955" cy="1572669"/>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2"/>
          <p:cNvSpPr>
            <a:spLocks noGrp="1"/>
          </p:cNvSpPr>
          <p:nvPr>
            <p:ph idx="1" hasCustomPrompt="1"/>
          </p:nvPr>
        </p:nvSpPr>
        <p:spPr>
          <a:xfrm>
            <a:off x="326571" y="496389"/>
            <a:ext cx="6970341" cy="6022268"/>
          </a:xfrm>
        </p:spPr>
        <p:txBody>
          <a:bodyPr/>
          <a:lstStyle>
            <a:lvl1pPr marL="0" indent="0">
              <a:buFont typeface="Wingdings" panose="05000000000000000000" pitchFamily="2" charset="2"/>
              <a:buNone/>
              <a:defRPr/>
            </a:lvl1pPr>
            <a:lvl2pPr marL="685766" indent="-228589">
              <a:buFont typeface="Wingdings" panose="05000000000000000000" pitchFamily="2" charset="2"/>
              <a:buChar char="q"/>
              <a:defRPr/>
            </a:lvl2pPr>
            <a:lvl3pPr marL="1142942" indent="-228589">
              <a:buFont typeface="Wingdings" panose="05000000000000000000" pitchFamily="2" charset="2"/>
              <a:buChar char="q"/>
              <a:defRPr/>
            </a:lvl3pPr>
            <a:lvl4pPr marL="1600120" indent="-228589">
              <a:buFont typeface="Wingdings" panose="05000000000000000000" pitchFamily="2" charset="2"/>
              <a:buChar char="q"/>
              <a:defRPr/>
            </a:lvl4pPr>
            <a:lvl5pPr marL="2057298" indent="-228589">
              <a:buFont typeface="Wingdings" panose="05000000000000000000" pitchFamily="2" charset="2"/>
              <a:buChar char="q"/>
              <a:defRPr/>
            </a:lvl5pPr>
          </a:lstStyle>
          <a:p>
            <a:pPr lvl="0"/>
            <a:r>
              <a:rPr lang="en-US" dirty="0" err="1"/>
              <a:t>Tulisan</a:t>
            </a:r>
            <a:endParaRPr lang="en-US" dirty="0"/>
          </a:p>
        </p:txBody>
      </p:sp>
      <p:grpSp>
        <p:nvGrpSpPr>
          <p:cNvPr id="12" name="Group 11">
            <a:extLst>
              <a:ext uri="{FF2B5EF4-FFF2-40B4-BE49-F238E27FC236}">
                <a16:creationId xmlns="" xmlns:a16="http://schemas.microsoft.com/office/drawing/2014/main" id="{6CB640A9-E75A-4093-9667-ABD2E89C2AD7}"/>
              </a:ext>
            </a:extLst>
          </p:cNvPr>
          <p:cNvGrpSpPr/>
          <p:nvPr userDrawn="1"/>
        </p:nvGrpSpPr>
        <p:grpSpPr>
          <a:xfrm>
            <a:off x="7418768" y="6522818"/>
            <a:ext cx="1725232" cy="335186"/>
            <a:chOff x="7418768" y="6522818"/>
            <a:chExt cx="1725232" cy="335186"/>
          </a:xfrm>
        </p:grpSpPr>
        <p:sp>
          <p:nvSpPr>
            <p:cNvPr id="13" name="Rectangle 12">
              <a:extLst>
                <a:ext uri="{FF2B5EF4-FFF2-40B4-BE49-F238E27FC236}">
                  <a16:creationId xmlns="" xmlns:a16="http://schemas.microsoft.com/office/drawing/2014/main" id="{262ED595-A960-4EC6-A66D-72370EA79B32}"/>
                </a:ext>
              </a:extLst>
            </p:cNvPr>
            <p:cNvSpPr/>
            <p:nvPr userDrawn="1"/>
          </p:nvSpPr>
          <p:spPr>
            <a:xfrm>
              <a:off x="7418768" y="6541203"/>
              <a:ext cx="1331366" cy="298416"/>
            </a:xfrm>
            <a:prstGeom prst="rect">
              <a:avLst/>
            </a:prstGeom>
            <a:ln>
              <a:noFill/>
            </a:ln>
          </p:spPr>
          <p:style>
            <a:lnRef idx="2">
              <a:schemeClr val="accent5"/>
            </a:lnRef>
            <a:fillRef idx="1">
              <a:schemeClr val="lt1"/>
            </a:fillRef>
            <a:effectRef idx="0">
              <a:schemeClr val="accent5"/>
            </a:effectRef>
            <a:fontRef idx="minor">
              <a:schemeClr val="dk1"/>
            </a:fontRef>
          </p:style>
          <p:txBody>
            <a:bodyPr lIns="0" rtlCol="0" anchor="ctr"/>
            <a:lstStyle/>
            <a:p>
              <a:pPr marL="0" marR="0" indent="0" algn="r" defTabSz="914354" rtl="0" eaLnBrk="1" fontAlgn="auto" latinLnBrk="0" hangingPunct="1">
                <a:lnSpc>
                  <a:spcPct val="100000"/>
                </a:lnSpc>
                <a:spcBef>
                  <a:spcPts val="0"/>
                </a:spcBef>
                <a:spcAft>
                  <a:spcPts val="0"/>
                </a:spcAft>
                <a:buClrTx/>
                <a:buSzTx/>
                <a:buFontTx/>
                <a:buNone/>
                <a:tabLst/>
                <a:defRPr/>
              </a:pPr>
              <a:endParaRPr lang="en-US" sz="1200" b="1" i="0" dirty="0">
                <a:solidFill>
                  <a:srgbClr val="002060"/>
                </a:solidFill>
                <a:latin typeface="Segoe UI Semilight" panose="020B0402040204020203" pitchFamily="34" charset="0"/>
                <a:cs typeface="Segoe UI Semilight" panose="020B0402040204020203" pitchFamily="34" charset="0"/>
              </a:endParaRPr>
            </a:p>
          </p:txBody>
        </p:sp>
        <p:sp>
          <p:nvSpPr>
            <p:cNvPr id="14" name="Rectangle 13">
              <a:extLst>
                <a:ext uri="{FF2B5EF4-FFF2-40B4-BE49-F238E27FC236}">
                  <a16:creationId xmlns="" xmlns:a16="http://schemas.microsoft.com/office/drawing/2014/main" id="{B6C5A0C2-4FFC-43FE-AF3C-49817869F3D9}"/>
                </a:ext>
              </a:extLst>
            </p:cNvPr>
            <p:cNvSpPr/>
            <p:nvPr userDrawn="1"/>
          </p:nvSpPr>
          <p:spPr>
            <a:xfrm>
              <a:off x="8667768" y="6522818"/>
              <a:ext cx="476232" cy="335186"/>
            </a:xfrm>
            <a:prstGeom prst="rect">
              <a:avLst/>
            </a:prstGeom>
            <a:ln>
              <a:noFill/>
            </a:ln>
          </p:spPr>
          <p:style>
            <a:lnRef idx="2">
              <a:schemeClr val="accent5"/>
            </a:lnRef>
            <a:fillRef idx="1">
              <a:schemeClr val="lt1"/>
            </a:fillRef>
            <a:effectRef idx="0">
              <a:schemeClr val="accent5"/>
            </a:effectRef>
            <a:fontRef idx="minor">
              <a:schemeClr val="dk1"/>
            </a:fontRef>
          </p:style>
          <p:txBody>
            <a:bodyPr rtlCol="0" anchor="ctr"/>
            <a:lstStyle/>
            <a:p>
              <a:pPr marL="0" marR="0" indent="0" algn="l" defTabSz="914354" rtl="0" eaLnBrk="1" fontAlgn="auto" latinLnBrk="0" hangingPunct="1">
                <a:lnSpc>
                  <a:spcPct val="100000"/>
                </a:lnSpc>
                <a:spcBef>
                  <a:spcPts val="0"/>
                </a:spcBef>
                <a:spcAft>
                  <a:spcPts val="0"/>
                </a:spcAft>
                <a:buClrTx/>
                <a:buSzTx/>
                <a:buFontTx/>
                <a:buNone/>
                <a:tabLst/>
                <a:defRPr/>
              </a:pPr>
              <a:endParaRPr lang="en-US" sz="1600" b="1" i="0" dirty="0">
                <a:solidFill>
                  <a:srgbClr val="FF0000"/>
                </a:solidFill>
                <a:latin typeface="Rockwell" panose="02060603020205020403" pitchFamily="18" charset="0"/>
                <a:cs typeface="Segoe UI Semilight" panose="020B0402040204020203" pitchFamily="34" charset="0"/>
              </a:endParaRPr>
            </a:p>
          </p:txBody>
        </p:sp>
      </p:grpSp>
    </p:spTree>
    <p:extLst>
      <p:ext uri="{BB962C8B-B14F-4D97-AF65-F5344CB8AC3E}">
        <p14:creationId xmlns:p14="http://schemas.microsoft.com/office/powerpoint/2010/main" val="18892348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grpSp>
        <p:nvGrpSpPr>
          <p:cNvPr id="14" name="Group 13">
            <a:extLst>
              <a:ext uri="{FF2B5EF4-FFF2-40B4-BE49-F238E27FC236}">
                <a16:creationId xmlns="" xmlns:a16="http://schemas.microsoft.com/office/drawing/2014/main" id="{3767F55E-A8D4-4080-A68C-7A89EBC25F20}"/>
              </a:ext>
            </a:extLst>
          </p:cNvPr>
          <p:cNvGrpSpPr/>
          <p:nvPr userDrawn="1"/>
        </p:nvGrpSpPr>
        <p:grpSpPr>
          <a:xfrm>
            <a:off x="7418768" y="6522814"/>
            <a:ext cx="1725232" cy="335186"/>
            <a:chOff x="7418768" y="6522818"/>
            <a:chExt cx="1725232" cy="335186"/>
          </a:xfrm>
        </p:grpSpPr>
        <p:sp>
          <p:nvSpPr>
            <p:cNvPr id="15" name="Rectangle 14">
              <a:extLst>
                <a:ext uri="{FF2B5EF4-FFF2-40B4-BE49-F238E27FC236}">
                  <a16:creationId xmlns="" xmlns:a16="http://schemas.microsoft.com/office/drawing/2014/main" id="{3D172E93-39AD-4D63-9BA1-B8B65F6D6F1E}"/>
                </a:ext>
              </a:extLst>
            </p:cNvPr>
            <p:cNvSpPr/>
            <p:nvPr userDrawn="1"/>
          </p:nvSpPr>
          <p:spPr>
            <a:xfrm>
              <a:off x="7418768" y="6541203"/>
              <a:ext cx="1331366" cy="298416"/>
            </a:xfrm>
            <a:prstGeom prst="rect">
              <a:avLst/>
            </a:prstGeom>
            <a:ln>
              <a:noFill/>
            </a:ln>
          </p:spPr>
          <p:style>
            <a:lnRef idx="2">
              <a:schemeClr val="accent5"/>
            </a:lnRef>
            <a:fillRef idx="1">
              <a:schemeClr val="lt1"/>
            </a:fillRef>
            <a:effectRef idx="0">
              <a:schemeClr val="accent5"/>
            </a:effectRef>
            <a:fontRef idx="minor">
              <a:schemeClr val="dk1"/>
            </a:fontRef>
          </p:style>
          <p:txBody>
            <a:bodyPr lIns="0" rtlCol="0" anchor="ctr"/>
            <a:lstStyle/>
            <a:p>
              <a:pPr marL="0" marR="0" indent="0" algn="r" defTabSz="914354" rtl="0" eaLnBrk="1" fontAlgn="auto" latinLnBrk="0" hangingPunct="1">
                <a:lnSpc>
                  <a:spcPct val="100000"/>
                </a:lnSpc>
                <a:spcBef>
                  <a:spcPts val="0"/>
                </a:spcBef>
                <a:spcAft>
                  <a:spcPts val="0"/>
                </a:spcAft>
                <a:buClrTx/>
                <a:buSzTx/>
                <a:buFontTx/>
                <a:buNone/>
                <a:tabLst/>
                <a:defRPr/>
              </a:pPr>
              <a:endParaRPr lang="en-US" sz="1200" b="1" i="0" dirty="0">
                <a:solidFill>
                  <a:srgbClr val="002060"/>
                </a:solidFill>
                <a:latin typeface="Segoe UI Semilight" panose="020B0402040204020203" pitchFamily="34" charset="0"/>
                <a:cs typeface="Segoe UI Semilight" panose="020B0402040204020203" pitchFamily="34" charset="0"/>
              </a:endParaRPr>
            </a:p>
          </p:txBody>
        </p:sp>
        <p:sp>
          <p:nvSpPr>
            <p:cNvPr id="16" name="Rectangle 15">
              <a:extLst>
                <a:ext uri="{FF2B5EF4-FFF2-40B4-BE49-F238E27FC236}">
                  <a16:creationId xmlns="" xmlns:a16="http://schemas.microsoft.com/office/drawing/2014/main" id="{E0B00AE5-724C-4F13-BE78-A3FF537246D8}"/>
                </a:ext>
              </a:extLst>
            </p:cNvPr>
            <p:cNvSpPr/>
            <p:nvPr userDrawn="1"/>
          </p:nvSpPr>
          <p:spPr>
            <a:xfrm>
              <a:off x="8667768" y="6522818"/>
              <a:ext cx="476232" cy="335186"/>
            </a:xfrm>
            <a:prstGeom prst="rect">
              <a:avLst/>
            </a:prstGeom>
            <a:ln>
              <a:noFill/>
            </a:ln>
          </p:spPr>
          <p:style>
            <a:lnRef idx="2">
              <a:schemeClr val="accent5"/>
            </a:lnRef>
            <a:fillRef idx="1">
              <a:schemeClr val="lt1"/>
            </a:fillRef>
            <a:effectRef idx="0">
              <a:schemeClr val="accent5"/>
            </a:effectRef>
            <a:fontRef idx="minor">
              <a:schemeClr val="dk1"/>
            </a:fontRef>
          </p:style>
          <p:txBody>
            <a:bodyPr rtlCol="0" anchor="ctr"/>
            <a:lstStyle/>
            <a:p>
              <a:pPr marL="0" marR="0" indent="0" algn="l" defTabSz="914354" rtl="0" eaLnBrk="1" fontAlgn="auto" latinLnBrk="0" hangingPunct="1">
                <a:lnSpc>
                  <a:spcPct val="100000"/>
                </a:lnSpc>
                <a:spcBef>
                  <a:spcPts val="0"/>
                </a:spcBef>
                <a:spcAft>
                  <a:spcPts val="0"/>
                </a:spcAft>
                <a:buClrTx/>
                <a:buSzTx/>
                <a:buFontTx/>
                <a:buNone/>
                <a:tabLst/>
                <a:defRPr/>
              </a:pPr>
              <a:endParaRPr lang="en-US" sz="1600" b="1" i="0" dirty="0">
                <a:solidFill>
                  <a:srgbClr val="FF0000"/>
                </a:solidFill>
                <a:latin typeface="Rockwell" panose="02060603020205020403" pitchFamily="18" charset="0"/>
                <a:cs typeface="Segoe UI Semilight" panose="020B0402040204020203" pitchFamily="34" charset="0"/>
              </a:endParaRPr>
            </a:p>
          </p:txBody>
        </p:sp>
      </p:grpSp>
      <p:sp>
        <p:nvSpPr>
          <p:cNvPr id="7" name="Title 1"/>
          <p:cNvSpPr>
            <a:spLocks noGrp="1"/>
          </p:cNvSpPr>
          <p:nvPr>
            <p:ph type="title" hasCustomPrompt="1"/>
          </p:nvPr>
        </p:nvSpPr>
        <p:spPr>
          <a:xfrm>
            <a:off x="175263" y="116932"/>
            <a:ext cx="8778231" cy="1233036"/>
          </a:xfrm>
        </p:spPr>
        <p:txBody>
          <a:bodyPr/>
          <a:lstStyle>
            <a:lvl1pPr>
              <a:defRPr baseline="0">
                <a:latin typeface="Agency FB" panose="020B0503020202020204" pitchFamily="34" charset="0"/>
              </a:defRPr>
            </a:lvl1pPr>
          </a:lstStyle>
          <a:p>
            <a:r>
              <a:rPr lang="en-US" dirty="0"/>
              <a:t>Road Map </a:t>
            </a:r>
            <a:r>
              <a:rPr lang="en-US" dirty="0" err="1"/>
              <a:t>Presentasi</a:t>
            </a:r>
            <a:endParaRPr lang="en-US" dirty="0"/>
          </a:p>
        </p:txBody>
      </p:sp>
      <p:sp>
        <p:nvSpPr>
          <p:cNvPr id="8" name="Content Placeholder 2"/>
          <p:cNvSpPr>
            <a:spLocks noGrp="1"/>
          </p:cNvSpPr>
          <p:nvPr>
            <p:ph idx="1" hasCustomPrompt="1"/>
          </p:nvPr>
        </p:nvSpPr>
        <p:spPr>
          <a:xfrm>
            <a:off x="175269" y="1668282"/>
            <a:ext cx="8778231" cy="4854536"/>
          </a:xfrm>
        </p:spPr>
        <p:txBody>
          <a:bodyPr>
            <a:normAutofit/>
          </a:bodyPr>
          <a:lstStyle>
            <a:lvl1pPr marL="404793" indent="-404793">
              <a:buFont typeface="+mj-lt"/>
              <a:buAutoNum type="romanUcPeriod"/>
              <a:defRPr sz="3200" baseline="0"/>
            </a:lvl1pPr>
            <a:lvl2pPr marL="914354" indent="-457178">
              <a:buFont typeface="+mj-lt"/>
              <a:buAutoNum type="arabicPeriod"/>
              <a:defRPr sz="2800"/>
            </a:lvl2pPr>
            <a:lvl3pPr marL="1371532" indent="-457178">
              <a:buFont typeface="+mj-lt"/>
              <a:buAutoNum type="alphaLcPeriod"/>
              <a:defRPr sz="2400"/>
            </a:lvl3pPr>
            <a:lvl4pPr marL="1714414" indent="-342882">
              <a:buFont typeface="+mj-lt"/>
              <a:buAutoNum type="arabicParenR"/>
              <a:defRPr sz="2000"/>
            </a:lvl4pPr>
            <a:lvl5pPr marL="2171592" indent="-342882">
              <a:buFont typeface="+mj-lt"/>
              <a:buAutoNum type="alphaLcParenR"/>
              <a:defRPr sz="2000"/>
            </a:lvl5pPr>
          </a:lstStyle>
          <a:p>
            <a:pPr lvl="0"/>
            <a:r>
              <a:rPr lang="en-US" dirty="0"/>
              <a:t>Bab </a:t>
            </a:r>
          </a:p>
          <a:p>
            <a:pPr lvl="1"/>
            <a:r>
              <a:rPr lang="en-US" dirty="0"/>
              <a:t>Sub Bab</a:t>
            </a:r>
          </a:p>
          <a:p>
            <a:pPr lvl="2"/>
            <a:r>
              <a:rPr lang="en-US" dirty="0"/>
              <a:t>Sub Bab Level 2</a:t>
            </a:r>
          </a:p>
          <a:p>
            <a:pPr lvl="3"/>
            <a:r>
              <a:rPr lang="en-US" dirty="0"/>
              <a:t>Sub Bab Level 3</a:t>
            </a:r>
          </a:p>
          <a:p>
            <a:pPr lvl="4"/>
            <a:r>
              <a:rPr lang="en-US" dirty="0"/>
              <a:t>Sub Bab level 4</a:t>
            </a:r>
          </a:p>
        </p:txBody>
      </p:sp>
      <p:sp>
        <p:nvSpPr>
          <p:cNvPr id="9" name="Rectangle 8"/>
          <p:cNvSpPr/>
          <p:nvPr userDrawn="1"/>
        </p:nvSpPr>
        <p:spPr>
          <a:xfrm>
            <a:off x="1" y="1391516"/>
            <a:ext cx="8953493" cy="245502"/>
          </a:xfrm>
          <a:prstGeom prst="rect">
            <a:avLst/>
          </a:prstGeom>
          <a:solidFill>
            <a:srgbClr val="00B0F0"/>
          </a:solidFill>
          <a:ln>
            <a:solidFill>
              <a:srgbClr val="00B0F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41318140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831851" y="1120463"/>
            <a:ext cx="7410449" cy="2308538"/>
          </a:xfrm>
        </p:spPr>
        <p:txBody>
          <a:bodyPr anchor="b">
            <a:normAutofit/>
          </a:bodyPr>
          <a:lstStyle>
            <a:lvl1pPr>
              <a:defRPr sz="5000">
                <a:latin typeface="Agency FB" panose="020B0503020202020204" pitchFamily="34" charset="0"/>
              </a:defRPr>
            </a:lvl1pPr>
          </a:lstStyle>
          <a:p>
            <a:r>
              <a:rPr lang="en-US" dirty="0"/>
              <a:t>Bab</a:t>
            </a:r>
          </a:p>
        </p:txBody>
      </p:sp>
      <p:sp>
        <p:nvSpPr>
          <p:cNvPr id="9" name="Text Placeholder 2"/>
          <p:cNvSpPr>
            <a:spLocks noGrp="1"/>
          </p:cNvSpPr>
          <p:nvPr>
            <p:ph type="body" idx="1"/>
          </p:nvPr>
        </p:nvSpPr>
        <p:spPr>
          <a:xfrm>
            <a:off x="831851" y="3541690"/>
            <a:ext cx="7410449" cy="2547973"/>
          </a:xfrm>
        </p:spPr>
        <p:txBody>
          <a:bodyPr>
            <a:normAutofit/>
          </a:bodyPr>
          <a:lstStyle>
            <a:lvl1pPr marL="0" indent="0">
              <a:buNone/>
              <a:defRPr sz="2800">
                <a:solidFill>
                  <a:schemeClr val="tx1">
                    <a:tint val="75000"/>
                  </a:schemeClr>
                </a:solidFill>
                <a:latin typeface="Agency FB" panose="020B0503020202020204" pitchFamily="34" charset="0"/>
              </a:defRPr>
            </a:lvl1pPr>
            <a:lvl2pPr marL="457178" indent="0">
              <a:buNone/>
              <a:defRPr sz="2000">
                <a:solidFill>
                  <a:schemeClr val="tx1">
                    <a:tint val="75000"/>
                  </a:schemeClr>
                </a:solidFill>
              </a:defRPr>
            </a:lvl2pPr>
            <a:lvl3pPr marL="914354" indent="0">
              <a:buNone/>
              <a:defRPr sz="1800">
                <a:solidFill>
                  <a:schemeClr val="tx1">
                    <a:tint val="75000"/>
                  </a:schemeClr>
                </a:solidFill>
              </a:defRPr>
            </a:lvl3pPr>
            <a:lvl4pPr marL="1371532" indent="0">
              <a:buNone/>
              <a:defRPr sz="1600">
                <a:solidFill>
                  <a:schemeClr val="tx1">
                    <a:tint val="75000"/>
                  </a:schemeClr>
                </a:solidFill>
              </a:defRPr>
            </a:lvl4pPr>
            <a:lvl5pPr marL="1828709" indent="0">
              <a:buNone/>
              <a:defRPr sz="1600">
                <a:solidFill>
                  <a:schemeClr val="tx1">
                    <a:tint val="75000"/>
                  </a:schemeClr>
                </a:solidFill>
              </a:defRPr>
            </a:lvl5pPr>
            <a:lvl6pPr marL="2285886" indent="0">
              <a:buNone/>
              <a:defRPr sz="1600">
                <a:solidFill>
                  <a:schemeClr val="tx1">
                    <a:tint val="75000"/>
                  </a:schemeClr>
                </a:solidFill>
              </a:defRPr>
            </a:lvl6pPr>
            <a:lvl7pPr marL="2743062" indent="0">
              <a:buNone/>
              <a:defRPr sz="1600">
                <a:solidFill>
                  <a:schemeClr val="tx1">
                    <a:tint val="75000"/>
                  </a:schemeClr>
                </a:solidFill>
              </a:defRPr>
            </a:lvl7pPr>
            <a:lvl8pPr marL="3200240" indent="0">
              <a:buNone/>
              <a:defRPr sz="1600">
                <a:solidFill>
                  <a:schemeClr val="tx1">
                    <a:tint val="75000"/>
                  </a:schemeClr>
                </a:solidFill>
              </a:defRPr>
            </a:lvl8pPr>
            <a:lvl9pPr marL="3657418" indent="0">
              <a:buNone/>
              <a:defRPr sz="1600">
                <a:solidFill>
                  <a:schemeClr val="tx1">
                    <a:tint val="75000"/>
                  </a:schemeClr>
                </a:solidFill>
              </a:defRPr>
            </a:lvl9pPr>
          </a:lstStyle>
          <a:p>
            <a:pPr lvl="0"/>
            <a:r>
              <a:rPr lang="en-US" dirty="0"/>
              <a:t>Click to edit Master text styles</a:t>
            </a:r>
          </a:p>
        </p:txBody>
      </p:sp>
      <p:grpSp>
        <p:nvGrpSpPr>
          <p:cNvPr id="12" name="Group 11">
            <a:extLst>
              <a:ext uri="{FF2B5EF4-FFF2-40B4-BE49-F238E27FC236}">
                <a16:creationId xmlns="" xmlns:a16="http://schemas.microsoft.com/office/drawing/2014/main" id="{339DAB42-6B87-4E41-8A58-64139319C82D}"/>
              </a:ext>
            </a:extLst>
          </p:cNvPr>
          <p:cNvGrpSpPr/>
          <p:nvPr userDrawn="1"/>
        </p:nvGrpSpPr>
        <p:grpSpPr>
          <a:xfrm>
            <a:off x="7418768" y="6522814"/>
            <a:ext cx="1725232" cy="335186"/>
            <a:chOff x="7418768" y="6522818"/>
            <a:chExt cx="1725232" cy="335186"/>
          </a:xfrm>
        </p:grpSpPr>
        <p:sp>
          <p:nvSpPr>
            <p:cNvPr id="13" name="Rectangle 12">
              <a:extLst>
                <a:ext uri="{FF2B5EF4-FFF2-40B4-BE49-F238E27FC236}">
                  <a16:creationId xmlns="" xmlns:a16="http://schemas.microsoft.com/office/drawing/2014/main" id="{22EF7F0A-8D0E-4B48-9292-DB29D3890617}"/>
                </a:ext>
              </a:extLst>
            </p:cNvPr>
            <p:cNvSpPr/>
            <p:nvPr userDrawn="1"/>
          </p:nvSpPr>
          <p:spPr>
            <a:xfrm>
              <a:off x="7418768" y="6541203"/>
              <a:ext cx="1331366" cy="298416"/>
            </a:xfrm>
            <a:prstGeom prst="rect">
              <a:avLst/>
            </a:prstGeom>
            <a:ln>
              <a:noFill/>
            </a:ln>
          </p:spPr>
          <p:style>
            <a:lnRef idx="2">
              <a:schemeClr val="accent5"/>
            </a:lnRef>
            <a:fillRef idx="1">
              <a:schemeClr val="lt1"/>
            </a:fillRef>
            <a:effectRef idx="0">
              <a:schemeClr val="accent5"/>
            </a:effectRef>
            <a:fontRef idx="minor">
              <a:schemeClr val="dk1"/>
            </a:fontRef>
          </p:style>
          <p:txBody>
            <a:bodyPr lIns="0" rtlCol="0" anchor="ctr"/>
            <a:lstStyle/>
            <a:p>
              <a:pPr marL="0" marR="0" indent="0" algn="r" defTabSz="914354" rtl="0" eaLnBrk="1" fontAlgn="auto" latinLnBrk="0" hangingPunct="1">
                <a:lnSpc>
                  <a:spcPct val="100000"/>
                </a:lnSpc>
                <a:spcBef>
                  <a:spcPts val="0"/>
                </a:spcBef>
                <a:spcAft>
                  <a:spcPts val="0"/>
                </a:spcAft>
                <a:buClrTx/>
                <a:buSzTx/>
                <a:buFontTx/>
                <a:buNone/>
                <a:tabLst/>
                <a:defRPr/>
              </a:pPr>
              <a:endParaRPr lang="en-US" sz="1200" b="1" i="0" dirty="0">
                <a:solidFill>
                  <a:srgbClr val="002060"/>
                </a:solidFill>
                <a:latin typeface="Segoe UI Semilight" panose="020B0402040204020203" pitchFamily="34" charset="0"/>
                <a:cs typeface="Segoe UI Semilight" panose="020B0402040204020203" pitchFamily="34" charset="0"/>
              </a:endParaRPr>
            </a:p>
          </p:txBody>
        </p:sp>
        <p:sp>
          <p:nvSpPr>
            <p:cNvPr id="14" name="Rectangle 13">
              <a:extLst>
                <a:ext uri="{FF2B5EF4-FFF2-40B4-BE49-F238E27FC236}">
                  <a16:creationId xmlns="" xmlns:a16="http://schemas.microsoft.com/office/drawing/2014/main" id="{4E488A89-9A6A-43B3-8B27-1C5F834123EA}"/>
                </a:ext>
              </a:extLst>
            </p:cNvPr>
            <p:cNvSpPr/>
            <p:nvPr userDrawn="1"/>
          </p:nvSpPr>
          <p:spPr>
            <a:xfrm>
              <a:off x="8667768" y="6522818"/>
              <a:ext cx="476232" cy="335186"/>
            </a:xfrm>
            <a:prstGeom prst="rect">
              <a:avLst/>
            </a:prstGeom>
            <a:ln>
              <a:noFill/>
            </a:ln>
          </p:spPr>
          <p:style>
            <a:lnRef idx="2">
              <a:schemeClr val="accent5"/>
            </a:lnRef>
            <a:fillRef idx="1">
              <a:schemeClr val="lt1"/>
            </a:fillRef>
            <a:effectRef idx="0">
              <a:schemeClr val="accent5"/>
            </a:effectRef>
            <a:fontRef idx="minor">
              <a:schemeClr val="dk1"/>
            </a:fontRef>
          </p:style>
          <p:txBody>
            <a:bodyPr rtlCol="0" anchor="ctr"/>
            <a:lstStyle/>
            <a:p>
              <a:pPr marL="0" marR="0" indent="0" algn="l" defTabSz="914354" rtl="0" eaLnBrk="1" fontAlgn="auto" latinLnBrk="0" hangingPunct="1">
                <a:lnSpc>
                  <a:spcPct val="100000"/>
                </a:lnSpc>
                <a:spcBef>
                  <a:spcPts val="0"/>
                </a:spcBef>
                <a:spcAft>
                  <a:spcPts val="0"/>
                </a:spcAft>
                <a:buClrTx/>
                <a:buSzTx/>
                <a:buFontTx/>
                <a:buNone/>
                <a:tabLst/>
                <a:defRPr/>
              </a:pPr>
              <a:endParaRPr lang="en-US" sz="1600" b="1" i="0" dirty="0">
                <a:solidFill>
                  <a:srgbClr val="FF0000"/>
                </a:solidFill>
                <a:latin typeface="Rockwell" panose="02060603020205020403" pitchFamily="18" charset="0"/>
                <a:cs typeface="Segoe UI Semilight" panose="020B0402040204020203" pitchFamily="34" charset="0"/>
              </a:endParaRPr>
            </a:p>
          </p:txBody>
        </p:sp>
      </p:grpSp>
    </p:spTree>
    <p:extLst>
      <p:ext uri="{BB962C8B-B14F-4D97-AF65-F5344CB8AC3E}">
        <p14:creationId xmlns:p14="http://schemas.microsoft.com/office/powerpoint/2010/main" val="15014263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Section Header">
    <p:spTree>
      <p:nvGrpSpPr>
        <p:cNvPr id="1" name=""/>
        <p:cNvGrpSpPr/>
        <p:nvPr/>
      </p:nvGrpSpPr>
      <p:grpSpPr>
        <a:xfrm>
          <a:off x="0" y="0"/>
          <a:ext cx="0" cy="0"/>
          <a:chOff x="0" y="0"/>
          <a:chExt cx="0" cy="0"/>
        </a:xfrm>
      </p:grpSpPr>
      <p:grpSp>
        <p:nvGrpSpPr>
          <p:cNvPr id="14" name="Group 13">
            <a:extLst>
              <a:ext uri="{FF2B5EF4-FFF2-40B4-BE49-F238E27FC236}">
                <a16:creationId xmlns="" xmlns:a16="http://schemas.microsoft.com/office/drawing/2014/main" id="{5AEF91FE-CE08-4C64-9D1A-BF086DAC22E9}"/>
              </a:ext>
            </a:extLst>
          </p:cNvPr>
          <p:cNvGrpSpPr/>
          <p:nvPr userDrawn="1"/>
        </p:nvGrpSpPr>
        <p:grpSpPr>
          <a:xfrm>
            <a:off x="7418768" y="6522814"/>
            <a:ext cx="1725232" cy="335186"/>
            <a:chOff x="7418768" y="6522818"/>
            <a:chExt cx="1725232" cy="335186"/>
          </a:xfrm>
        </p:grpSpPr>
        <p:sp>
          <p:nvSpPr>
            <p:cNvPr id="15" name="Rectangle 14">
              <a:extLst>
                <a:ext uri="{FF2B5EF4-FFF2-40B4-BE49-F238E27FC236}">
                  <a16:creationId xmlns="" xmlns:a16="http://schemas.microsoft.com/office/drawing/2014/main" id="{F36587F9-4489-4F31-A201-9E603A9EFA33}"/>
                </a:ext>
              </a:extLst>
            </p:cNvPr>
            <p:cNvSpPr/>
            <p:nvPr userDrawn="1"/>
          </p:nvSpPr>
          <p:spPr>
            <a:xfrm>
              <a:off x="7418768" y="6541203"/>
              <a:ext cx="1331366" cy="298416"/>
            </a:xfrm>
            <a:prstGeom prst="rect">
              <a:avLst/>
            </a:prstGeom>
            <a:ln>
              <a:noFill/>
            </a:ln>
          </p:spPr>
          <p:style>
            <a:lnRef idx="2">
              <a:schemeClr val="accent5"/>
            </a:lnRef>
            <a:fillRef idx="1">
              <a:schemeClr val="lt1"/>
            </a:fillRef>
            <a:effectRef idx="0">
              <a:schemeClr val="accent5"/>
            </a:effectRef>
            <a:fontRef idx="minor">
              <a:schemeClr val="dk1"/>
            </a:fontRef>
          </p:style>
          <p:txBody>
            <a:bodyPr lIns="0" rtlCol="0" anchor="ctr"/>
            <a:lstStyle/>
            <a:p>
              <a:pPr marL="0" marR="0" indent="0" algn="r" defTabSz="914354" rtl="0" eaLnBrk="1" fontAlgn="auto" latinLnBrk="0" hangingPunct="1">
                <a:lnSpc>
                  <a:spcPct val="100000"/>
                </a:lnSpc>
                <a:spcBef>
                  <a:spcPts val="0"/>
                </a:spcBef>
                <a:spcAft>
                  <a:spcPts val="0"/>
                </a:spcAft>
                <a:buClrTx/>
                <a:buSzTx/>
                <a:buFontTx/>
                <a:buNone/>
                <a:tabLst/>
                <a:defRPr/>
              </a:pPr>
              <a:endParaRPr lang="en-US" sz="1200" b="1" i="0" dirty="0">
                <a:solidFill>
                  <a:srgbClr val="002060"/>
                </a:solidFill>
                <a:latin typeface="Segoe UI Semilight" panose="020B0402040204020203" pitchFamily="34" charset="0"/>
                <a:cs typeface="Segoe UI Semilight" panose="020B0402040204020203" pitchFamily="34" charset="0"/>
              </a:endParaRPr>
            </a:p>
          </p:txBody>
        </p:sp>
        <p:sp>
          <p:nvSpPr>
            <p:cNvPr id="16" name="Rectangle 15">
              <a:extLst>
                <a:ext uri="{FF2B5EF4-FFF2-40B4-BE49-F238E27FC236}">
                  <a16:creationId xmlns="" xmlns:a16="http://schemas.microsoft.com/office/drawing/2014/main" id="{57D842AC-AEF0-446E-9DFB-E136E63032D2}"/>
                </a:ext>
              </a:extLst>
            </p:cNvPr>
            <p:cNvSpPr/>
            <p:nvPr userDrawn="1"/>
          </p:nvSpPr>
          <p:spPr>
            <a:xfrm>
              <a:off x="8667768" y="6522818"/>
              <a:ext cx="476232" cy="335186"/>
            </a:xfrm>
            <a:prstGeom prst="rect">
              <a:avLst/>
            </a:prstGeom>
            <a:ln>
              <a:noFill/>
            </a:ln>
          </p:spPr>
          <p:style>
            <a:lnRef idx="2">
              <a:schemeClr val="accent5"/>
            </a:lnRef>
            <a:fillRef idx="1">
              <a:schemeClr val="lt1"/>
            </a:fillRef>
            <a:effectRef idx="0">
              <a:schemeClr val="accent5"/>
            </a:effectRef>
            <a:fontRef idx="minor">
              <a:schemeClr val="dk1"/>
            </a:fontRef>
          </p:style>
          <p:txBody>
            <a:bodyPr rtlCol="0" anchor="ctr"/>
            <a:lstStyle/>
            <a:p>
              <a:pPr marL="0" marR="0" indent="0" algn="l" defTabSz="914354" rtl="0" eaLnBrk="1" fontAlgn="auto" latinLnBrk="0" hangingPunct="1">
                <a:lnSpc>
                  <a:spcPct val="100000"/>
                </a:lnSpc>
                <a:spcBef>
                  <a:spcPts val="0"/>
                </a:spcBef>
                <a:spcAft>
                  <a:spcPts val="0"/>
                </a:spcAft>
                <a:buClrTx/>
                <a:buSzTx/>
                <a:buFontTx/>
                <a:buNone/>
                <a:tabLst/>
                <a:defRPr/>
              </a:pPr>
              <a:endParaRPr lang="en-US" sz="1600" b="1" i="0" dirty="0">
                <a:solidFill>
                  <a:srgbClr val="FF0000"/>
                </a:solidFill>
                <a:latin typeface="Rockwell" panose="02060603020205020403" pitchFamily="18" charset="0"/>
                <a:cs typeface="Segoe UI Semilight" panose="020B0402040204020203" pitchFamily="34" charset="0"/>
              </a:endParaRPr>
            </a:p>
          </p:txBody>
        </p:sp>
      </p:grpSp>
      <p:sp>
        <p:nvSpPr>
          <p:cNvPr id="2" name="Title 1"/>
          <p:cNvSpPr>
            <a:spLocks noGrp="1"/>
          </p:cNvSpPr>
          <p:nvPr>
            <p:ph type="title" hasCustomPrompt="1"/>
          </p:nvPr>
        </p:nvSpPr>
        <p:spPr>
          <a:xfrm>
            <a:off x="476251" y="116943"/>
            <a:ext cx="8319407" cy="1325563"/>
          </a:xfrm>
        </p:spPr>
        <p:txBody>
          <a:bodyPr/>
          <a:lstStyle>
            <a:lvl1pPr>
              <a:defRPr>
                <a:latin typeface="Agency FB" panose="020B0503020202020204" pitchFamily="34" charset="0"/>
              </a:defRPr>
            </a:lvl1pPr>
          </a:lstStyle>
          <a:p>
            <a:r>
              <a:rPr lang="en-US" dirty="0"/>
              <a:t>Bab L1/ L2 / L3</a:t>
            </a:r>
          </a:p>
        </p:txBody>
      </p:sp>
      <p:sp>
        <p:nvSpPr>
          <p:cNvPr id="3" name="Content Placeholder 2"/>
          <p:cNvSpPr>
            <a:spLocks noGrp="1"/>
          </p:cNvSpPr>
          <p:nvPr>
            <p:ph idx="1" hasCustomPrompt="1"/>
          </p:nvPr>
        </p:nvSpPr>
        <p:spPr>
          <a:xfrm>
            <a:off x="476251" y="1658982"/>
            <a:ext cx="8319406" cy="4859675"/>
          </a:xfrm>
        </p:spPr>
        <p:txBody>
          <a:bodyPr/>
          <a:lstStyle>
            <a:lvl1pPr marL="457178" indent="-457178">
              <a:buFont typeface="Wingdings" panose="05000000000000000000" pitchFamily="2" charset="2"/>
              <a:buChar char="q"/>
              <a:defRPr/>
            </a:lvl1pPr>
            <a:lvl2pPr marL="685766" indent="-228589">
              <a:buFont typeface="Wingdings" panose="05000000000000000000" pitchFamily="2" charset="2"/>
              <a:buChar char="q"/>
              <a:defRPr/>
            </a:lvl2pPr>
            <a:lvl3pPr marL="1142942" indent="-228589">
              <a:buFont typeface="Wingdings" panose="05000000000000000000" pitchFamily="2" charset="2"/>
              <a:buChar char="q"/>
              <a:defRPr/>
            </a:lvl3pPr>
            <a:lvl4pPr marL="1600120" indent="-228589">
              <a:buFont typeface="Wingdings" panose="05000000000000000000" pitchFamily="2" charset="2"/>
              <a:buChar char="q"/>
              <a:defRPr/>
            </a:lvl4pPr>
            <a:lvl5pPr marL="2057298" indent="-228589">
              <a:buFont typeface="Wingdings" panose="05000000000000000000" pitchFamily="2" charset="2"/>
              <a:buChar char="q"/>
              <a:defRPr/>
            </a:lvl5pPr>
          </a:lstStyle>
          <a:p>
            <a:pPr lvl="0"/>
            <a:r>
              <a:rPr lang="en-US" dirty="0" err="1"/>
              <a:t>Teks</a:t>
            </a:r>
            <a:endParaRPr lang="en-US" dirty="0"/>
          </a:p>
        </p:txBody>
      </p:sp>
      <p:sp>
        <p:nvSpPr>
          <p:cNvPr id="4" name="Rectangle 3"/>
          <p:cNvSpPr/>
          <p:nvPr userDrawn="1"/>
        </p:nvSpPr>
        <p:spPr>
          <a:xfrm>
            <a:off x="115910" y="116943"/>
            <a:ext cx="309707" cy="1325563"/>
          </a:xfrm>
          <a:prstGeom prst="rect">
            <a:avLst/>
          </a:prstGeom>
          <a:solidFill>
            <a:srgbClr val="00B0F0"/>
          </a:solidFill>
          <a:ln>
            <a:solidFill>
              <a:srgbClr val="00B0F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15236965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Slide Number Placeholder 5"/>
          <p:cNvSpPr>
            <a:spLocks noGrp="1"/>
          </p:cNvSpPr>
          <p:nvPr>
            <p:ph type="sldNum" sz="quarter" idx="12"/>
          </p:nvPr>
        </p:nvSpPr>
        <p:spPr/>
        <p:txBody>
          <a:bodyPr/>
          <a:lstStyle/>
          <a:p>
            <a:fld id="{C546E0E4-908A-4724-B308-E4F6AE4FA0DD}" type="slidenum">
              <a:rPr lang="en-US" smtClean="0">
                <a:solidFill>
                  <a:prstClr val="black">
                    <a:tint val="75000"/>
                  </a:prstClr>
                </a:solidFill>
              </a:rPr>
              <a:pPr/>
              <a:t>‹#›</a:t>
            </a:fld>
            <a:endParaRPr lang="en-US">
              <a:solidFill>
                <a:prstClr val="black">
                  <a:tint val="75000"/>
                </a:prstClr>
              </a:solidFill>
            </a:endParaRPr>
          </a:p>
        </p:txBody>
      </p:sp>
      <p:grpSp>
        <p:nvGrpSpPr>
          <p:cNvPr id="11" name="squares"/>
          <p:cNvGrpSpPr/>
          <p:nvPr userDrawn="1"/>
        </p:nvGrpSpPr>
        <p:grpSpPr>
          <a:xfrm>
            <a:off x="1" y="485461"/>
            <a:ext cx="628650" cy="524183"/>
            <a:chOff x="0" y="452558"/>
            <a:chExt cx="914400" cy="524182"/>
          </a:xfrm>
        </p:grpSpPr>
        <p:sp>
          <p:nvSpPr>
            <p:cNvPr id="12" name="Rounded Rectangle 11"/>
            <p:cNvSpPr/>
            <p:nvPr/>
          </p:nvSpPr>
          <p:spPr>
            <a:xfrm>
              <a:off x="591671" y="452558"/>
              <a:ext cx="322729" cy="524180"/>
            </a:xfrm>
            <a:prstGeom prst="roundRect">
              <a:avLst/>
            </a:prstGeom>
            <a:solidFill>
              <a:sysClr val="window" lastClr="FFFFFF">
                <a:lumMod val="85000"/>
              </a:sysClr>
            </a:solidFill>
            <a:ln w="10795" cap="flat" cmpd="sng" algn="ctr">
              <a:noFill/>
              <a:prstDash val="solid"/>
            </a:ln>
            <a:effectLst/>
          </p:spPr>
          <p:txBody>
            <a:bodyPr rtlCol="0" anchor="ctr"/>
            <a:lstStyle/>
            <a:p>
              <a:pPr defTabSz="1218987" fontAlgn="auto">
                <a:spcBef>
                  <a:spcPts val="0"/>
                </a:spcBef>
                <a:spcAft>
                  <a:spcPts val="0"/>
                </a:spcAft>
                <a:defRPr/>
              </a:pPr>
              <a:endParaRPr kumimoji="0" sz="2400" kern="0" smtClean="0">
                <a:solidFill>
                  <a:prstClr val="white"/>
                </a:solidFill>
                <a:effectLst/>
                <a:latin typeface="Constantia"/>
              </a:endParaRPr>
            </a:p>
          </p:txBody>
        </p:sp>
        <p:sp>
          <p:nvSpPr>
            <p:cNvPr id="13" name="Rounded Rectangle 12"/>
            <p:cNvSpPr/>
            <p:nvPr/>
          </p:nvSpPr>
          <p:spPr>
            <a:xfrm>
              <a:off x="215154" y="452558"/>
              <a:ext cx="322729" cy="524180"/>
            </a:xfrm>
            <a:prstGeom prst="roundRect">
              <a:avLst/>
            </a:prstGeom>
            <a:solidFill>
              <a:srgbClr val="808080">
                <a:lumMod val="60000"/>
                <a:lumOff val="40000"/>
              </a:srgbClr>
            </a:solidFill>
            <a:ln w="10795" cap="flat" cmpd="sng" algn="ctr">
              <a:noFill/>
              <a:prstDash val="solid"/>
            </a:ln>
            <a:effectLst/>
          </p:spPr>
          <p:txBody>
            <a:bodyPr rtlCol="0" anchor="ctr"/>
            <a:lstStyle/>
            <a:p>
              <a:pPr defTabSz="1218987" fontAlgn="auto">
                <a:spcBef>
                  <a:spcPts val="0"/>
                </a:spcBef>
                <a:spcAft>
                  <a:spcPts val="0"/>
                </a:spcAft>
                <a:defRPr/>
              </a:pPr>
              <a:endParaRPr kumimoji="0" sz="2400" kern="0" smtClean="0">
                <a:solidFill>
                  <a:prstClr val="white"/>
                </a:solidFill>
                <a:effectLst/>
                <a:latin typeface="Constantia"/>
              </a:endParaRPr>
            </a:p>
          </p:txBody>
        </p:sp>
        <p:sp>
          <p:nvSpPr>
            <p:cNvPr id="14" name="Round Same Side Corner Rectangle 13"/>
            <p:cNvSpPr/>
            <p:nvPr/>
          </p:nvSpPr>
          <p:spPr>
            <a:xfrm rot="5400000">
              <a:off x="-181408" y="633966"/>
              <a:ext cx="524182" cy="161366"/>
            </a:xfrm>
            <a:prstGeom prst="round2SameRect">
              <a:avLst>
                <a:gd name="adj1" fmla="val 29167"/>
                <a:gd name="adj2" fmla="val 0"/>
              </a:avLst>
            </a:prstGeom>
            <a:solidFill>
              <a:srgbClr val="969696">
                <a:lumMod val="75000"/>
              </a:srgbClr>
            </a:solidFill>
            <a:ln w="10795" cap="flat" cmpd="sng" algn="ctr">
              <a:noFill/>
              <a:prstDash val="solid"/>
            </a:ln>
            <a:effectLst/>
          </p:spPr>
          <p:txBody>
            <a:bodyPr rtlCol="0" anchor="ctr"/>
            <a:lstStyle/>
            <a:p>
              <a:pPr defTabSz="1218987" fontAlgn="auto">
                <a:spcBef>
                  <a:spcPts val="0"/>
                </a:spcBef>
                <a:spcAft>
                  <a:spcPts val="0"/>
                </a:spcAft>
                <a:defRPr/>
              </a:pPr>
              <a:endParaRPr kumimoji="0" sz="2400" kern="0" smtClean="0">
                <a:solidFill>
                  <a:prstClr val="white"/>
                </a:solidFill>
                <a:effectLst/>
                <a:latin typeface="Constantia"/>
              </a:endParaRPr>
            </a:p>
          </p:txBody>
        </p:sp>
      </p:grpSp>
    </p:spTree>
    <p:extLst>
      <p:ext uri="{BB962C8B-B14F-4D97-AF65-F5344CB8AC3E}">
        <p14:creationId xmlns:p14="http://schemas.microsoft.com/office/powerpoint/2010/main" val="2945648216"/>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5" name="Slide Number Placeholder 4"/>
          <p:cNvSpPr>
            <a:spLocks noGrp="1"/>
          </p:cNvSpPr>
          <p:nvPr>
            <p:ph type="sldNum" sz="quarter" idx="12"/>
          </p:nvPr>
        </p:nvSpPr>
        <p:spPr/>
        <p:txBody>
          <a:bodyPr/>
          <a:lstStyle/>
          <a:p>
            <a:fld id="{C546E0E4-908A-4724-B308-E4F6AE4FA0DD}" type="slidenum">
              <a:rPr lang="en-US" smtClean="0">
                <a:solidFill>
                  <a:prstClr val="black">
                    <a:tint val="75000"/>
                  </a:prstClr>
                </a:solidFill>
              </a:rPr>
              <a:pPr/>
              <a:t>‹#›</a:t>
            </a:fld>
            <a:endParaRPr lang="en-US">
              <a:solidFill>
                <a:prstClr val="black">
                  <a:tint val="75000"/>
                </a:prstClr>
              </a:solidFill>
            </a:endParaRPr>
          </a:p>
        </p:txBody>
      </p:sp>
      <p:grpSp>
        <p:nvGrpSpPr>
          <p:cNvPr id="10" name="squares"/>
          <p:cNvGrpSpPr/>
          <p:nvPr userDrawn="1"/>
        </p:nvGrpSpPr>
        <p:grpSpPr>
          <a:xfrm>
            <a:off x="1" y="485461"/>
            <a:ext cx="628650" cy="524183"/>
            <a:chOff x="0" y="452558"/>
            <a:chExt cx="914400" cy="524182"/>
          </a:xfrm>
        </p:grpSpPr>
        <p:sp>
          <p:nvSpPr>
            <p:cNvPr id="11" name="Rounded Rectangle 10"/>
            <p:cNvSpPr/>
            <p:nvPr/>
          </p:nvSpPr>
          <p:spPr>
            <a:xfrm>
              <a:off x="591671" y="452558"/>
              <a:ext cx="322729" cy="524180"/>
            </a:xfrm>
            <a:prstGeom prst="roundRect">
              <a:avLst/>
            </a:prstGeom>
            <a:solidFill>
              <a:sysClr val="window" lastClr="FFFFFF">
                <a:lumMod val="85000"/>
              </a:sysClr>
            </a:solidFill>
            <a:ln w="10795" cap="flat" cmpd="sng" algn="ctr">
              <a:noFill/>
              <a:prstDash val="solid"/>
            </a:ln>
            <a:effectLst/>
          </p:spPr>
          <p:txBody>
            <a:bodyPr rtlCol="0" anchor="ctr"/>
            <a:lstStyle/>
            <a:p>
              <a:pPr defTabSz="1218987" fontAlgn="auto">
                <a:spcBef>
                  <a:spcPts val="0"/>
                </a:spcBef>
                <a:spcAft>
                  <a:spcPts val="0"/>
                </a:spcAft>
                <a:defRPr/>
              </a:pPr>
              <a:endParaRPr kumimoji="0" sz="2400" kern="0" smtClean="0">
                <a:solidFill>
                  <a:prstClr val="white"/>
                </a:solidFill>
                <a:effectLst/>
                <a:latin typeface="Constantia"/>
              </a:endParaRPr>
            </a:p>
          </p:txBody>
        </p:sp>
        <p:sp>
          <p:nvSpPr>
            <p:cNvPr id="12" name="Rounded Rectangle 11"/>
            <p:cNvSpPr/>
            <p:nvPr/>
          </p:nvSpPr>
          <p:spPr>
            <a:xfrm>
              <a:off x="215154" y="452558"/>
              <a:ext cx="322729" cy="524180"/>
            </a:xfrm>
            <a:prstGeom prst="roundRect">
              <a:avLst/>
            </a:prstGeom>
            <a:solidFill>
              <a:srgbClr val="808080">
                <a:lumMod val="60000"/>
                <a:lumOff val="40000"/>
              </a:srgbClr>
            </a:solidFill>
            <a:ln w="10795" cap="flat" cmpd="sng" algn="ctr">
              <a:noFill/>
              <a:prstDash val="solid"/>
            </a:ln>
            <a:effectLst/>
          </p:spPr>
          <p:txBody>
            <a:bodyPr rtlCol="0" anchor="ctr"/>
            <a:lstStyle/>
            <a:p>
              <a:pPr defTabSz="1218987" fontAlgn="auto">
                <a:spcBef>
                  <a:spcPts val="0"/>
                </a:spcBef>
                <a:spcAft>
                  <a:spcPts val="0"/>
                </a:spcAft>
                <a:defRPr/>
              </a:pPr>
              <a:endParaRPr kumimoji="0" sz="2400" kern="0" smtClean="0">
                <a:solidFill>
                  <a:prstClr val="white"/>
                </a:solidFill>
                <a:effectLst/>
                <a:latin typeface="Constantia"/>
              </a:endParaRPr>
            </a:p>
          </p:txBody>
        </p:sp>
        <p:sp>
          <p:nvSpPr>
            <p:cNvPr id="13" name="Round Same Side Corner Rectangle 12"/>
            <p:cNvSpPr/>
            <p:nvPr/>
          </p:nvSpPr>
          <p:spPr>
            <a:xfrm rot="5400000">
              <a:off x="-181408" y="633966"/>
              <a:ext cx="524182" cy="161366"/>
            </a:xfrm>
            <a:prstGeom prst="round2SameRect">
              <a:avLst>
                <a:gd name="adj1" fmla="val 29167"/>
                <a:gd name="adj2" fmla="val 0"/>
              </a:avLst>
            </a:prstGeom>
            <a:solidFill>
              <a:srgbClr val="969696">
                <a:lumMod val="75000"/>
              </a:srgbClr>
            </a:solidFill>
            <a:ln w="10795" cap="flat" cmpd="sng" algn="ctr">
              <a:noFill/>
              <a:prstDash val="solid"/>
            </a:ln>
            <a:effectLst/>
          </p:spPr>
          <p:txBody>
            <a:bodyPr rtlCol="0" anchor="ctr"/>
            <a:lstStyle/>
            <a:p>
              <a:pPr defTabSz="1218987" fontAlgn="auto">
                <a:spcBef>
                  <a:spcPts val="0"/>
                </a:spcBef>
                <a:spcAft>
                  <a:spcPts val="0"/>
                </a:spcAft>
                <a:defRPr/>
              </a:pPr>
              <a:endParaRPr kumimoji="0" sz="2400" kern="0" smtClean="0">
                <a:solidFill>
                  <a:prstClr val="white"/>
                </a:solidFill>
                <a:effectLst/>
                <a:latin typeface="Constantia"/>
              </a:endParaRPr>
            </a:p>
          </p:txBody>
        </p:sp>
      </p:grpSp>
    </p:spTree>
    <p:extLst>
      <p:ext uri="{BB962C8B-B14F-4D97-AF65-F5344CB8AC3E}">
        <p14:creationId xmlns:p14="http://schemas.microsoft.com/office/powerpoint/2010/main" val="2767510829"/>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id-ID"/>
              <a:t>2017</a:t>
            </a:r>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AECABF6-CC33-4333-ADC2-3645AF387021}" type="slidenum">
              <a:rPr lang="en-US" smtClean="0"/>
              <a:t>‹#›</a:t>
            </a:fld>
            <a:endParaRPr lang="en-US"/>
          </a:p>
        </p:txBody>
      </p:sp>
    </p:spTree>
    <p:extLst>
      <p:ext uri="{BB962C8B-B14F-4D97-AF65-F5344CB8AC3E}">
        <p14:creationId xmlns:p14="http://schemas.microsoft.com/office/powerpoint/2010/main" val="269703711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2.xml.rels><?xml version="1.0" encoding="UTF-8" standalone="yes"?>
<Relationships xmlns="http://schemas.openxmlformats.org/package/2006/relationships"><Relationship Id="rId3" Type="http://schemas.openxmlformats.org/officeDocument/2006/relationships/image" Target="../media/image35.jpeg"/><Relationship Id="rId7" Type="http://schemas.openxmlformats.org/officeDocument/2006/relationships/image" Target="../media/image39.png"/><Relationship Id="rId2" Type="http://schemas.openxmlformats.org/officeDocument/2006/relationships/image" Target="../media/image34.png"/><Relationship Id="rId1" Type="http://schemas.openxmlformats.org/officeDocument/2006/relationships/slideLayout" Target="../slideLayouts/slideLayout5.xml"/><Relationship Id="rId6" Type="http://schemas.openxmlformats.org/officeDocument/2006/relationships/image" Target="../media/image38.png"/><Relationship Id="rId5" Type="http://schemas.openxmlformats.org/officeDocument/2006/relationships/image" Target="../media/image37.jpeg"/><Relationship Id="rId4" Type="http://schemas.openxmlformats.org/officeDocument/2006/relationships/image" Target="../media/image36.png"/></Relationships>
</file>

<file path=ppt/slides/_rels/slide113.xml.rels><?xml version="1.0" encoding="UTF-8" standalone="yes"?>
<Relationships xmlns="http://schemas.openxmlformats.org/package/2006/relationships"><Relationship Id="rId8" Type="http://schemas.openxmlformats.org/officeDocument/2006/relationships/image" Target="../media/image44.jpeg"/><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image" Target="../media/image36.png"/><Relationship Id="rId1" Type="http://schemas.openxmlformats.org/officeDocument/2006/relationships/slideLayout" Target="../slideLayouts/slideLayout5.xml"/><Relationship Id="rId6" Type="http://schemas.openxmlformats.org/officeDocument/2006/relationships/image" Target="../media/image42.png"/><Relationship Id="rId5" Type="http://schemas.openxmlformats.org/officeDocument/2006/relationships/image" Target="../media/image41.jpeg"/><Relationship Id="rId4" Type="http://schemas.openxmlformats.org/officeDocument/2006/relationships/image" Target="../media/image40.png"/></Relationships>
</file>

<file path=ppt/slides/_rels/slide114.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5.xml"/></Relationships>
</file>

<file path=ppt/slides/_rels/slide118.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5.xml"/></Relationships>
</file>

<file path=ppt/slides/_rels/slide119.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4.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5.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9.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4.xml.rels><?xml version="1.0" encoding="UTF-8" standalone="yes"?>
<Relationships xmlns="http://schemas.openxmlformats.org/package/2006/relationships"><Relationship Id="rId2" Type="http://schemas.openxmlformats.org/officeDocument/2006/relationships/hyperlink" Target="mailto:doniaft@gmail.com" TargetMode="External"/><Relationship Id="rId1" Type="http://schemas.openxmlformats.org/officeDocument/2006/relationships/slideLayout" Target="../slideLayouts/slideLayout5.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5.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diagramLayout" Target="../diagrams/layout1.xml"/><Relationship Id="rId7" Type="http://schemas.openxmlformats.org/officeDocument/2006/relationships/diagramData" Target="../diagrams/data2.xml"/><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5.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32.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 Id="rId5" Type="http://schemas.openxmlformats.org/officeDocument/2006/relationships/notesSlide" Target="../notesSlides/notesSlide1.xml"/><Relationship Id="rId4"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2" Type="http://schemas.openxmlformats.org/officeDocument/2006/relationships/image" Target="../media/image13.gif"/><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5.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5.xml"/><Relationship Id="rId1" Type="http://schemas.openxmlformats.org/officeDocument/2006/relationships/vmlDrawing" Target="../drawings/vmlDrawing1.vml"/><Relationship Id="rId4" Type="http://schemas.openxmlformats.org/officeDocument/2006/relationships/image" Target="../media/image18.wmf"/></Relationships>
</file>

<file path=ppt/slides/_rels/slide6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Layout" Target="../slideLayouts/slideLayout5.xml"/><Relationship Id="rId1" Type="http://schemas.openxmlformats.org/officeDocument/2006/relationships/vmlDrawing" Target="../drawings/vmlDrawing2.vml"/><Relationship Id="rId5" Type="http://schemas.openxmlformats.org/officeDocument/2006/relationships/image" Target="../media/image19.wmf"/><Relationship Id="rId4" Type="http://schemas.openxmlformats.org/officeDocument/2006/relationships/oleObject" Target="../embeddings/oleObject2.bin"/></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Layout" Target="../slideLayouts/slideLayout5.xml"/><Relationship Id="rId1" Type="http://schemas.openxmlformats.org/officeDocument/2006/relationships/vmlDrawing" Target="../drawings/vmlDrawing3.vml"/><Relationship Id="rId5" Type="http://schemas.openxmlformats.org/officeDocument/2006/relationships/image" Target="../media/image20.wmf"/><Relationship Id="rId4" Type="http://schemas.openxmlformats.org/officeDocument/2006/relationships/oleObject" Target="../embeddings/oleObject3.bin"/></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Layout" Target="../slideLayouts/slideLayout5.xml"/><Relationship Id="rId1" Type="http://schemas.openxmlformats.org/officeDocument/2006/relationships/vmlDrawing" Target="../drawings/vmlDrawing4.vml"/><Relationship Id="rId5" Type="http://schemas.openxmlformats.org/officeDocument/2006/relationships/image" Target="../media/image21.wmf"/><Relationship Id="rId4" Type="http://schemas.openxmlformats.org/officeDocument/2006/relationships/oleObject" Target="../embeddings/oleObject4.bin"/></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8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85.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5.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8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87.xml.rels><?xml version="1.0" encoding="UTF-8" standalone="yes"?>
<Relationships xmlns="http://schemas.openxmlformats.org/package/2006/relationships"><Relationship Id="rId8" Type="http://schemas.openxmlformats.org/officeDocument/2006/relationships/image" Target="../media/image30.wmf"/><Relationship Id="rId3" Type="http://schemas.openxmlformats.org/officeDocument/2006/relationships/oleObject" Target="../embeddings/oleObject5.bin"/><Relationship Id="rId7" Type="http://schemas.openxmlformats.org/officeDocument/2006/relationships/oleObject" Target="../embeddings/oleObject7.bin"/><Relationship Id="rId2" Type="http://schemas.openxmlformats.org/officeDocument/2006/relationships/slideLayout" Target="../slideLayouts/slideLayout5.xml"/><Relationship Id="rId1" Type="http://schemas.openxmlformats.org/officeDocument/2006/relationships/vmlDrawing" Target="../drawings/vmlDrawing5.vml"/><Relationship Id="rId6" Type="http://schemas.openxmlformats.org/officeDocument/2006/relationships/image" Target="../media/image29.wmf"/><Relationship Id="rId5" Type="http://schemas.openxmlformats.org/officeDocument/2006/relationships/oleObject" Target="../embeddings/oleObject6.bin"/><Relationship Id="rId4" Type="http://schemas.openxmlformats.org/officeDocument/2006/relationships/image" Target="../media/image28.wmf"/></Relationships>
</file>

<file path=ppt/slides/_rels/slide88.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5.xml"/><Relationship Id="rId1" Type="http://schemas.openxmlformats.org/officeDocument/2006/relationships/vmlDrawing" Target="../drawings/vmlDrawing6.vml"/><Relationship Id="rId4" Type="http://schemas.openxmlformats.org/officeDocument/2006/relationships/image" Target="../media/image31.wmf"/></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0.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5.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2.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5.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4.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5.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2"/>
          <p:cNvSpPr>
            <a:spLocks noGrp="1"/>
          </p:cNvSpPr>
          <p:nvPr>
            <p:ph type="subTitle" idx="1"/>
          </p:nvPr>
        </p:nvSpPr>
        <p:spPr>
          <a:xfrm>
            <a:off x="628650" y="4450177"/>
            <a:ext cx="7886700" cy="1655762"/>
          </a:xfrm>
        </p:spPr>
        <p:txBody>
          <a:bodyPr/>
          <a:lstStyle/>
          <a:p>
            <a:pPr>
              <a:lnSpc>
                <a:spcPct val="80000"/>
              </a:lnSpc>
              <a:spcBef>
                <a:spcPts val="0"/>
              </a:spcBef>
            </a:pPr>
            <a:r>
              <a:rPr lang="id-ID" sz="3200" dirty="0" smtClean="0"/>
              <a:t>Doni Abdul Fatah</a:t>
            </a:r>
          </a:p>
          <a:p>
            <a:pPr>
              <a:lnSpc>
                <a:spcPct val="80000"/>
              </a:lnSpc>
              <a:spcBef>
                <a:spcPts val="0"/>
              </a:spcBef>
            </a:pPr>
            <a:r>
              <a:rPr lang="id-ID" sz="3200" dirty="0" smtClean="0">
                <a:solidFill>
                  <a:schemeClr val="bg2">
                    <a:lumMod val="50000"/>
                  </a:schemeClr>
                </a:solidFill>
              </a:rPr>
              <a:t>github.com/doniaft</a:t>
            </a:r>
            <a:endParaRPr lang="id-ID" sz="3200" dirty="0" smtClean="0"/>
          </a:p>
          <a:p>
            <a:pPr>
              <a:lnSpc>
                <a:spcPct val="80000"/>
              </a:lnSpc>
              <a:spcBef>
                <a:spcPts val="0"/>
              </a:spcBef>
            </a:pPr>
            <a:r>
              <a:rPr lang="id-ID" dirty="0" smtClean="0">
                <a:solidFill>
                  <a:schemeClr val="bg1">
                    <a:lumMod val="65000"/>
                  </a:schemeClr>
                </a:solidFill>
              </a:rPr>
              <a:t>Universitas Trunojoyo Madura</a:t>
            </a:r>
            <a:endParaRPr lang="en-US" dirty="0"/>
          </a:p>
        </p:txBody>
      </p:sp>
      <p:sp>
        <p:nvSpPr>
          <p:cNvPr id="7" name="Title 1"/>
          <p:cNvSpPr>
            <a:spLocks noGrp="1"/>
          </p:cNvSpPr>
          <p:nvPr>
            <p:ph type="ctrTitle"/>
          </p:nvPr>
        </p:nvSpPr>
        <p:spPr>
          <a:xfrm>
            <a:off x="88900" y="2062163"/>
            <a:ext cx="8966200" cy="1396785"/>
          </a:xfrm>
        </p:spPr>
        <p:txBody>
          <a:bodyPr>
            <a:normAutofit/>
          </a:bodyPr>
          <a:lstStyle/>
          <a:p>
            <a:r>
              <a:rPr lang="id-ID" sz="4300" dirty="0" smtClean="0">
                <a:solidFill>
                  <a:schemeClr val="tx1">
                    <a:lumMod val="50000"/>
                    <a:lumOff val="50000"/>
                  </a:schemeClr>
                </a:solidFill>
              </a:rPr>
              <a:t>ANALISA &amp; DESAIN SISTEM INFORMASI</a:t>
            </a:r>
            <a:r>
              <a:rPr lang="en-US" sz="5900" dirty="0">
                <a:solidFill>
                  <a:prstClr val="black"/>
                </a:solidFill>
              </a:rPr>
              <a:t/>
            </a:r>
            <a:br>
              <a:rPr lang="en-US" sz="5900" dirty="0">
                <a:solidFill>
                  <a:prstClr val="black"/>
                </a:solidFill>
              </a:rPr>
            </a:br>
            <a:r>
              <a:rPr lang="id-ID" sz="3600" dirty="0" smtClean="0">
                <a:solidFill>
                  <a:srgbClr val="0070C0"/>
                </a:solidFill>
              </a:rPr>
              <a:t>02. </a:t>
            </a:r>
            <a:r>
              <a:rPr lang="id-ID" sz="3600" dirty="0">
                <a:solidFill>
                  <a:srgbClr val="0070C0"/>
                </a:solidFill>
              </a:rPr>
              <a:t>Perencanaan Sistem  </a:t>
            </a:r>
            <a:r>
              <a:rPr lang="id-ID" sz="3600" dirty="0" smtClean="0">
                <a:solidFill>
                  <a:srgbClr val="0070C0"/>
                </a:solidFill>
              </a:rPr>
              <a:t>&amp; 03. </a:t>
            </a:r>
            <a:r>
              <a:rPr lang="id-ID" sz="3600" dirty="0">
                <a:solidFill>
                  <a:srgbClr val="0070C0"/>
                </a:solidFill>
              </a:rPr>
              <a:t>Analisa Sistem</a:t>
            </a:r>
            <a:endParaRPr lang="en-US" sz="3600" dirty="0">
              <a:solidFill>
                <a:srgbClr val="0070C0"/>
              </a:solidFill>
            </a:endParaRPr>
          </a:p>
        </p:txBody>
      </p:sp>
    </p:spTree>
    <p:extLst>
      <p:ext uri="{BB962C8B-B14F-4D97-AF65-F5344CB8AC3E}">
        <p14:creationId xmlns:p14="http://schemas.microsoft.com/office/powerpoint/2010/main" val="50705384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id-ID" dirty="0" smtClean="0"/>
              <a:t>Indikator perbaikan,peningkatan atau pergantian sistem lama</a:t>
            </a:r>
            <a:endParaRPr lang="id-ID" dirty="0"/>
          </a:p>
        </p:txBody>
      </p:sp>
      <p:sp>
        <p:nvSpPr>
          <p:cNvPr id="3" name="Content Placeholder 2"/>
          <p:cNvSpPr>
            <a:spLocks noGrp="1"/>
          </p:cNvSpPr>
          <p:nvPr>
            <p:ph idx="1"/>
          </p:nvPr>
        </p:nvSpPr>
        <p:spPr/>
        <p:txBody>
          <a:bodyPr numCol="2">
            <a:normAutofit fontScale="55000" lnSpcReduction="20000"/>
          </a:bodyPr>
          <a:lstStyle/>
          <a:p>
            <a:r>
              <a:rPr lang="id-ID" dirty="0"/>
              <a:t>keluhan dari pelanggan</a:t>
            </a:r>
          </a:p>
          <a:p>
            <a:r>
              <a:rPr lang="id-ID" dirty="0"/>
              <a:t>pengiriman barang yang sering tertunda</a:t>
            </a:r>
          </a:p>
          <a:p>
            <a:r>
              <a:rPr lang="id-ID" dirty="0"/>
              <a:t>pembayaran gaji yang terlambat</a:t>
            </a:r>
          </a:p>
          <a:p>
            <a:r>
              <a:rPr lang="id-ID" dirty="0"/>
              <a:t>laporan yang tidak tepat waktu</a:t>
            </a:r>
          </a:p>
          <a:p>
            <a:r>
              <a:rPr lang="id-ID" dirty="0"/>
              <a:t>isi laporan yang (sering) salah</a:t>
            </a:r>
          </a:p>
          <a:p>
            <a:r>
              <a:rPr lang="id-ID" dirty="0"/>
              <a:t>tanggung jawab yang tidak jelas</a:t>
            </a:r>
          </a:p>
          <a:p>
            <a:r>
              <a:rPr lang="id-ID" dirty="0"/>
              <a:t>waktu kerja yang berlebihan</a:t>
            </a:r>
          </a:p>
          <a:p>
            <a:r>
              <a:rPr lang="id-ID" dirty="0"/>
              <a:t>ketidakberesan kas</a:t>
            </a:r>
          </a:p>
          <a:p>
            <a:r>
              <a:rPr lang="id-ID" dirty="0"/>
              <a:t>produktivitas tenaga kerja yang rendah</a:t>
            </a:r>
          </a:p>
          <a:p>
            <a:r>
              <a:rPr lang="id-ID" dirty="0"/>
              <a:t>banyak pekerja yang menganggur</a:t>
            </a:r>
          </a:p>
          <a:p>
            <a:r>
              <a:rPr lang="id-ID" dirty="0"/>
              <a:t>kegiatan yang tumpang tindih</a:t>
            </a:r>
          </a:p>
          <a:p>
            <a:r>
              <a:rPr lang="id-ID" dirty="0"/>
              <a:t>tanggapan yang lambat terhadap konsumen</a:t>
            </a:r>
          </a:p>
          <a:p>
            <a:r>
              <a:rPr lang="id-ID" dirty="0"/>
              <a:t>kehilangan kesempatan kompetisi pasar</a:t>
            </a:r>
          </a:p>
          <a:p>
            <a:r>
              <a:rPr lang="id-ID" dirty="0"/>
              <a:t>kesalahan-kesalahan manual yang tinggi</a:t>
            </a:r>
          </a:p>
          <a:p>
            <a:r>
              <a:rPr lang="id-ID" dirty="0"/>
              <a:t>persediaan barang yang terlalu tinggi</a:t>
            </a:r>
          </a:p>
          <a:p>
            <a:r>
              <a:rPr lang="id-ID" dirty="0"/>
              <a:t>pemesanan kembali barang yang tidak efisien</a:t>
            </a:r>
          </a:p>
          <a:p>
            <a:r>
              <a:rPr lang="id-ID" dirty="0"/>
              <a:t>biaya operasi yang tinggi</a:t>
            </a:r>
          </a:p>
          <a:p>
            <a:r>
              <a:rPr lang="id-ID" dirty="0"/>
              <a:t>file-file </a:t>
            </a:r>
            <a:r>
              <a:rPr lang="id-ID" dirty="0" smtClean="0"/>
              <a:t>yang </a:t>
            </a:r>
            <a:r>
              <a:rPr lang="id-ID" dirty="0"/>
              <a:t>kurang teratur </a:t>
            </a:r>
            <a:endParaRPr lang="id-ID" dirty="0" smtClean="0"/>
          </a:p>
          <a:p>
            <a:r>
              <a:rPr lang="id-ID" dirty="0"/>
              <a:t>keluhan dari supplier karena tertundanya pembayaran</a:t>
            </a:r>
          </a:p>
          <a:p>
            <a:r>
              <a:rPr lang="id-ID" dirty="0"/>
              <a:t>tumpukan  back-order  (tertundanya  pengiriman  karena  kurangnya </a:t>
            </a:r>
          </a:p>
          <a:p>
            <a:r>
              <a:rPr lang="id-ID" dirty="0"/>
              <a:t>persediaan barang)</a:t>
            </a:r>
          </a:p>
          <a:p>
            <a:r>
              <a:rPr lang="id-ID" dirty="0"/>
              <a:t>investasi yang tidak efisien</a:t>
            </a:r>
          </a:p>
          <a:p>
            <a:r>
              <a:rPr lang="id-ID" dirty="0"/>
              <a:t>peramalan penjualan dan produksi tidak tepat</a:t>
            </a:r>
          </a:p>
          <a:p>
            <a:r>
              <a:rPr lang="id-ID" dirty="0"/>
              <a:t>kapasitas produksi yang menganggur (idle capacities)</a:t>
            </a:r>
          </a:p>
          <a:p>
            <a:r>
              <a:rPr lang="id-ID" dirty="0"/>
              <a:t>pekerjaan manajer yang terlalu praktis</a:t>
            </a:r>
          </a:p>
        </p:txBody>
      </p:sp>
    </p:spTree>
    <p:extLst>
      <p:ext uri="{BB962C8B-B14F-4D97-AF65-F5344CB8AC3E}">
        <p14:creationId xmlns:p14="http://schemas.microsoft.com/office/powerpoint/2010/main" val="2417891224"/>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a:spLocks noChangeArrowheads="1"/>
          </p:cNvSpPr>
          <p:nvPr/>
        </p:nvSpPr>
        <p:spPr bwMode="auto">
          <a:xfrm>
            <a:off x="457200" y="4708525"/>
            <a:ext cx="8305800" cy="1768475"/>
          </a:xfrm>
          <a:prstGeom prst="rect">
            <a:avLst/>
          </a:prstGeom>
          <a:solidFill>
            <a:srgbClr val="FFFFCC"/>
          </a:solidFill>
          <a:ln w="12700">
            <a:noFill/>
            <a:miter lim="800000"/>
            <a:headEnd/>
            <a:tailEnd/>
          </a:ln>
        </p:spPr>
        <p:txBody>
          <a:bodyPr wrap="none" anchor="ctr"/>
          <a:lstStyle/>
          <a:p>
            <a:pPr algn="l"/>
            <a:endParaRPr lang="en-US"/>
          </a:p>
        </p:txBody>
      </p:sp>
      <p:sp>
        <p:nvSpPr>
          <p:cNvPr id="48132" name="Rectangle 2"/>
          <p:cNvSpPr>
            <a:spLocks noGrp="1" noChangeArrowheads="1"/>
          </p:cNvSpPr>
          <p:nvPr>
            <p:ph type="title"/>
          </p:nvPr>
        </p:nvSpPr>
        <p:spPr/>
        <p:txBody>
          <a:bodyPr>
            <a:normAutofit/>
          </a:bodyPr>
          <a:lstStyle/>
          <a:p>
            <a:r>
              <a:rPr lang="en-US" dirty="0"/>
              <a:t>B. Estimating Effort</a:t>
            </a:r>
            <a:endParaRPr lang="en-US" dirty="0" smtClean="0"/>
          </a:p>
        </p:txBody>
      </p:sp>
      <p:sp>
        <p:nvSpPr>
          <p:cNvPr id="3" name="Content Placeholder 2"/>
          <p:cNvSpPr>
            <a:spLocks noGrp="1"/>
          </p:cNvSpPr>
          <p:nvPr>
            <p:ph idx="1"/>
          </p:nvPr>
        </p:nvSpPr>
        <p:spPr/>
        <p:txBody>
          <a:bodyPr/>
          <a:lstStyle/>
          <a:p>
            <a:endParaRPr lang="id-ID"/>
          </a:p>
        </p:txBody>
      </p:sp>
      <p:sp>
        <p:nvSpPr>
          <p:cNvPr id="2" name="Slide Number Placeholder 1"/>
          <p:cNvSpPr>
            <a:spLocks noGrp="1"/>
          </p:cNvSpPr>
          <p:nvPr>
            <p:ph type="sldNum" sz="quarter" idx="4294967295"/>
          </p:nvPr>
        </p:nvSpPr>
        <p:spPr>
          <a:xfrm>
            <a:off x="7086600" y="6356350"/>
            <a:ext cx="2057400" cy="365125"/>
          </a:xfrm>
        </p:spPr>
        <p:txBody>
          <a:bodyPr/>
          <a:lstStyle/>
          <a:p>
            <a:fld id="{C546E0E4-908A-4724-B308-E4F6AE4FA0DD}" type="slidenum">
              <a:rPr lang="en-US" smtClean="0">
                <a:solidFill>
                  <a:prstClr val="black">
                    <a:tint val="75000"/>
                  </a:prstClr>
                </a:solidFill>
              </a:rPr>
              <a:pPr/>
              <a:t>100</a:t>
            </a:fld>
            <a:endParaRPr lang="en-US">
              <a:solidFill>
                <a:prstClr val="black">
                  <a:tint val="75000"/>
                </a:prstClr>
              </a:solidFill>
            </a:endParaRPr>
          </a:p>
        </p:txBody>
      </p:sp>
      <p:sp>
        <p:nvSpPr>
          <p:cNvPr id="48133" name="Rectangle 3"/>
          <p:cNvSpPr>
            <a:spLocks noChangeArrowheads="1"/>
          </p:cNvSpPr>
          <p:nvPr/>
        </p:nvSpPr>
        <p:spPr bwMode="auto">
          <a:xfrm>
            <a:off x="457200" y="2955925"/>
            <a:ext cx="8305800" cy="1768475"/>
          </a:xfrm>
          <a:prstGeom prst="rect">
            <a:avLst/>
          </a:prstGeom>
          <a:solidFill>
            <a:srgbClr val="FFFFCC"/>
          </a:solidFill>
          <a:ln w="12700">
            <a:noFill/>
            <a:miter lim="800000"/>
            <a:headEnd/>
            <a:tailEnd/>
          </a:ln>
        </p:spPr>
        <p:txBody>
          <a:bodyPr wrap="none" anchor="ctr"/>
          <a:lstStyle/>
          <a:p>
            <a:pPr algn="l"/>
            <a:endParaRPr lang="en-US"/>
          </a:p>
        </p:txBody>
      </p:sp>
      <p:sp>
        <p:nvSpPr>
          <p:cNvPr id="48134" name="Rectangle 4"/>
          <p:cNvSpPr>
            <a:spLocks noChangeArrowheads="1"/>
          </p:cNvSpPr>
          <p:nvPr/>
        </p:nvSpPr>
        <p:spPr bwMode="auto">
          <a:xfrm>
            <a:off x="457200" y="1203325"/>
            <a:ext cx="8305800" cy="1752600"/>
          </a:xfrm>
          <a:prstGeom prst="rect">
            <a:avLst/>
          </a:prstGeom>
          <a:solidFill>
            <a:srgbClr val="99FFCC"/>
          </a:solidFill>
          <a:ln w="12700">
            <a:noFill/>
            <a:miter lim="800000"/>
            <a:headEnd type="none" w="sm" len="sm"/>
            <a:tailEnd/>
          </a:ln>
        </p:spPr>
        <p:txBody>
          <a:bodyPr wrap="none" anchor="ctr"/>
          <a:lstStyle/>
          <a:p>
            <a:pPr algn="l"/>
            <a:endParaRPr lang="en-US"/>
          </a:p>
        </p:txBody>
      </p:sp>
      <p:sp>
        <p:nvSpPr>
          <p:cNvPr id="48135" name="Rectangle 5"/>
          <p:cNvSpPr>
            <a:spLocks noChangeArrowheads="1"/>
          </p:cNvSpPr>
          <p:nvPr/>
        </p:nvSpPr>
        <p:spPr bwMode="auto">
          <a:xfrm>
            <a:off x="558800" y="1367525"/>
            <a:ext cx="8051800" cy="3909405"/>
          </a:xfrm>
          <a:prstGeom prst="rect">
            <a:avLst/>
          </a:prstGeom>
          <a:noFill/>
          <a:ln w="9525">
            <a:noFill/>
            <a:miter lim="800000"/>
            <a:headEnd/>
            <a:tailEnd/>
          </a:ln>
        </p:spPr>
        <p:txBody>
          <a:bodyPr wrap="square" lIns="92075" tIns="46038" rIns="92075" bIns="46038">
            <a:spAutoFit/>
          </a:bodyPr>
          <a:lstStyle/>
          <a:p>
            <a:pPr algn="l" eaLnBrk="0" hangingPunct="0"/>
            <a:r>
              <a:rPr lang="en-US" sz="2800" dirty="0">
                <a:latin typeface="Arial" charset="0"/>
              </a:rPr>
              <a:t>Effort 		=	1.4 * </a:t>
            </a:r>
            <a:r>
              <a:rPr lang="en-US" sz="2000" dirty="0" smtClean="0">
                <a:solidFill>
                  <a:srgbClr val="C00000"/>
                </a:solidFill>
                <a:latin typeface="Arial" charset="0"/>
              </a:rPr>
              <a:t>thousands-of- lines-of-code</a:t>
            </a:r>
            <a:endParaRPr lang="en-US" sz="2000" dirty="0">
              <a:solidFill>
                <a:srgbClr val="C00000"/>
              </a:solidFill>
              <a:latin typeface="Arial" charset="0"/>
            </a:endParaRPr>
          </a:p>
          <a:p>
            <a:pPr algn="l" eaLnBrk="0" hangingPunct="0"/>
            <a:r>
              <a:rPr lang="en-US" sz="2000" dirty="0">
                <a:latin typeface="Arial" charset="0"/>
              </a:rPr>
              <a:t>(</a:t>
            </a:r>
            <a:r>
              <a:rPr lang="en-US" sz="2000" dirty="0">
                <a:solidFill>
                  <a:srgbClr val="C00000"/>
                </a:solidFill>
                <a:latin typeface="Arial" charset="0"/>
              </a:rPr>
              <a:t>in </a:t>
            </a:r>
            <a:r>
              <a:rPr lang="en-US" sz="2000" dirty="0" smtClean="0">
                <a:solidFill>
                  <a:srgbClr val="C00000"/>
                </a:solidFill>
                <a:latin typeface="Arial" charset="0"/>
              </a:rPr>
              <a:t>Person- Months</a:t>
            </a:r>
            <a:r>
              <a:rPr lang="en-US" sz="2000" dirty="0" smtClean="0">
                <a:latin typeface="Arial" charset="0"/>
              </a:rPr>
              <a:t>) </a:t>
            </a:r>
            <a:r>
              <a:rPr lang="en-US" sz="2000" dirty="0">
                <a:latin typeface="Arial" charset="0"/>
              </a:rPr>
              <a:t>				</a:t>
            </a:r>
            <a:endParaRPr lang="en-US" sz="2000" dirty="0">
              <a:solidFill>
                <a:srgbClr val="FF0000"/>
              </a:solidFill>
              <a:latin typeface="Arial" charset="0"/>
            </a:endParaRPr>
          </a:p>
          <a:p>
            <a:pPr algn="l" eaLnBrk="0" hangingPunct="0"/>
            <a:r>
              <a:rPr lang="en-US" sz="2800" dirty="0">
                <a:latin typeface="Arial" charset="0"/>
              </a:rPr>
              <a:t>			</a:t>
            </a:r>
            <a:endParaRPr lang="en-US" sz="2800" i="1" dirty="0">
              <a:latin typeface="Arial" charset="0"/>
            </a:endParaRPr>
          </a:p>
          <a:p>
            <a:pPr algn="l" eaLnBrk="0" hangingPunct="0"/>
            <a:endParaRPr lang="en-US" sz="2800" i="1" dirty="0">
              <a:latin typeface="Arial" charset="0"/>
            </a:endParaRPr>
          </a:p>
          <a:p>
            <a:pPr algn="l" eaLnBrk="0" hangingPunct="0"/>
            <a:endParaRPr lang="en-US" sz="2400" i="1" dirty="0" smtClean="0">
              <a:latin typeface="Arial" charset="0"/>
            </a:endParaRPr>
          </a:p>
          <a:p>
            <a:pPr algn="l" eaLnBrk="0" hangingPunct="0"/>
            <a:r>
              <a:rPr lang="en-US" sz="2400" i="1" dirty="0" smtClean="0">
                <a:effectLst/>
                <a:latin typeface="Arial" charset="0"/>
              </a:rPr>
              <a:t>Example</a:t>
            </a:r>
            <a:r>
              <a:rPr lang="en-US" sz="2400" i="1" dirty="0">
                <a:effectLst/>
                <a:latin typeface="Arial" charset="0"/>
              </a:rPr>
              <a:t>:</a:t>
            </a:r>
          </a:p>
          <a:p>
            <a:pPr algn="l" eaLnBrk="0" hangingPunct="0"/>
            <a:endParaRPr lang="en-US" sz="2400" i="1" dirty="0" smtClean="0">
              <a:solidFill>
                <a:srgbClr val="C00000"/>
              </a:solidFill>
              <a:effectLst/>
              <a:latin typeface="Arial" charset="0"/>
            </a:endParaRPr>
          </a:p>
          <a:p>
            <a:pPr algn="l" eaLnBrk="0" hangingPunct="0"/>
            <a:r>
              <a:rPr lang="en-US" sz="2400" i="1" dirty="0" smtClean="0">
                <a:effectLst/>
                <a:latin typeface="Arial" charset="0"/>
              </a:rPr>
              <a:t>If LOC = </a:t>
            </a:r>
            <a:r>
              <a:rPr lang="en-US" sz="2400" i="1" dirty="0" smtClean="0">
                <a:solidFill>
                  <a:srgbClr val="C00000"/>
                </a:solidFill>
                <a:effectLst/>
                <a:latin typeface="Arial" charset="0"/>
              </a:rPr>
              <a:t>13365 </a:t>
            </a:r>
            <a:r>
              <a:rPr lang="en-US" sz="2400" i="1" dirty="0" smtClean="0">
                <a:effectLst/>
                <a:latin typeface="Arial" charset="0"/>
              </a:rPr>
              <a:t>Then...</a:t>
            </a:r>
          </a:p>
          <a:p>
            <a:pPr algn="l" eaLnBrk="0" hangingPunct="0"/>
            <a:r>
              <a:rPr lang="en-US" sz="2400" i="1" dirty="0" smtClean="0">
                <a:effectLst/>
                <a:latin typeface="Arial" charset="0"/>
              </a:rPr>
              <a:t>	Effort 	=  (1.4 * </a:t>
            </a:r>
            <a:r>
              <a:rPr lang="en-US" sz="2400" i="1" dirty="0" smtClean="0">
                <a:solidFill>
                  <a:srgbClr val="C00000"/>
                </a:solidFill>
                <a:effectLst/>
                <a:latin typeface="Arial" charset="0"/>
              </a:rPr>
              <a:t>13.365</a:t>
            </a:r>
            <a:r>
              <a:rPr lang="en-US" sz="2400" i="1" dirty="0" smtClean="0">
                <a:effectLst/>
                <a:latin typeface="Arial" charset="0"/>
              </a:rPr>
              <a:t>) =   </a:t>
            </a:r>
            <a:r>
              <a:rPr lang="en-US" sz="2400" i="1" dirty="0" smtClean="0">
                <a:solidFill>
                  <a:srgbClr val="C00000"/>
                </a:solidFill>
                <a:effectLst/>
                <a:latin typeface="Arial" charset="0"/>
              </a:rPr>
              <a:t>18.711 Person Months</a:t>
            </a:r>
          </a:p>
          <a:p>
            <a:pPr algn="l" eaLnBrk="0" hangingPunct="0"/>
            <a:endParaRPr lang="en-US" sz="2400" i="1" dirty="0">
              <a:solidFill>
                <a:srgbClr val="C00000"/>
              </a:solidFill>
              <a:latin typeface="Arial" charset="0"/>
            </a:endParaRPr>
          </a:p>
        </p:txBody>
      </p:sp>
    </p:spTree>
    <p:extLst>
      <p:ext uri="{BB962C8B-B14F-4D97-AF65-F5344CB8AC3E}">
        <p14:creationId xmlns:p14="http://schemas.microsoft.com/office/powerpoint/2010/main" val="21304209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t>
            </a:r>
            <a:r>
              <a:rPr lang="en-US" dirty="0" smtClean="0"/>
              <a:t>. Estimating Time</a:t>
            </a:r>
            <a:endParaRPr lang="en-US" dirty="0"/>
          </a:p>
        </p:txBody>
      </p:sp>
      <p:sp>
        <p:nvSpPr>
          <p:cNvPr id="8" name="Content Placeholder 7"/>
          <p:cNvSpPr>
            <a:spLocks noGrp="1"/>
          </p:cNvSpPr>
          <p:nvPr>
            <p:ph idx="1"/>
          </p:nvPr>
        </p:nvSpPr>
        <p:spPr/>
        <p:txBody>
          <a:bodyPr/>
          <a:lstStyle/>
          <a:p>
            <a:endParaRPr lang="id-ID"/>
          </a:p>
        </p:txBody>
      </p:sp>
      <p:sp>
        <p:nvSpPr>
          <p:cNvPr id="3" name="Slide Number Placeholder 2"/>
          <p:cNvSpPr>
            <a:spLocks noGrp="1"/>
          </p:cNvSpPr>
          <p:nvPr>
            <p:ph type="sldNum" sz="quarter" idx="4294967295"/>
          </p:nvPr>
        </p:nvSpPr>
        <p:spPr>
          <a:xfrm>
            <a:off x="7086600" y="6356350"/>
            <a:ext cx="2057400" cy="365125"/>
          </a:xfrm>
        </p:spPr>
        <p:txBody>
          <a:bodyPr/>
          <a:lstStyle/>
          <a:p>
            <a:fld id="{C546E0E4-908A-4724-B308-E4F6AE4FA0DD}" type="slidenum">
              <a:rPr lang="en-US" smtClean="0">
                <a:solidFill>
                  <a:prstClr val="black">
                    <a:tint val="75000"/>
                  </a:prstClr>
                </a:solidFill>
              </a:rPr>
              <a:pPr/>
              <a:t>101</a:t>
            </a:fld>
            <a:endParaRPr lang="en-US">
              <a:solidFill>
                <a:prstClr val="black">
                  <a:tint val="75000"/>
                </a:prstClr>
              </a:solidFill>
            </a:endParaRPr>
          </a:p>
        </p:txBody>
      </p:sp>
      <p:sp>
        <p:nvSpPr>
          <p:cNvPr id="4" name="Rectangle 3"/>
          <p:cNvSpPr>
            <a:spLocks noChangeArrowheads="1"/>
          </p:cNvSpPr>
          <p:nvPr/>
        </p:nvSpPr>
        <p:spPr bwMode="auto">
          <a:xfrm>
            <a:off x="457200" y="4648200"/>
            <a:ext cx="8305800" cy="1768475"/>
          </a:xfrm>
          <a:prstGeom prst="rect">
            <a:avLst/>
          </a:prstGeom>
          <a:solidFill>
            <a:srgbClr val="FFFFCC"/>
          </a:solidFill>
          <a:ln w="12700">
            <a:noFill/>
            <a:miter lim="800000"/>
            <a:headEnd/>
            <a:tailEnd/>
          </a:ln>
        </p:spPr>
        <p:txBody>
          <a:bodyPr wrap="none" anchor="ctr"/>
          <a:lstStyle/>
          <a:p>
            <a:pPr algn="l"/>
            <a:endParaRPr lang="en-US"/>
          </a:p>
        </p:txBody>
      </p:sp>
      <p:sp>
        <p:nvSpPr>
          <p:cNvPr id="5" name="Rectangle 3"/>
          <p:cNvSpPr>
            <a:spLocks noChangeArrowheads="1"/>
          </p:cNvSpPr>
          <p:nvPr/>
        </p:nvSpPr>
        <p:spPr bwMode="auto">
          <a:xfrm>
            <a:off x="457200" y="2895600"/>
            <a:ext cx="8305800" cy="1768475"/>
          </a:xfrm>
          <a:prstGeom prst="rect">
            <a:avLst/>
          </a:prstGeom>
          <a:solidFill>
            <a:srgbClr val="FFFFCC"/>
          </a:solidFill>
          <a:ln w="12700">
            <a:noFill/>
            <a:miter lim="800000"/>
            <a:headEnd/>
            <a:tailEnd/>
          </a:ln>
        </p:spPr>
        <p:txBody>
          <a:bodyPr wrap="none" anchor="ctr"/>
          <a:lstStyle/>
          <a:p>
            <a:pPr algn="l"/>
            <a:endParaRPr lang="en-US"/>
          </a:p>
        </p:txBody>
      </p:sp>
      <p:sp>
        <p:nvSpPr>
          <p:cNvPr id="6" name="Rectangle 4"/>
          <p:cNvSpPr>
            <a:spLocks noChangeArrowheads="1"/>
          </p:cNvSpPr>
          <p:nvPr/>
        </p:nvSpPr>
        <p:spPr bwMode="auto">
          <a:xfrm>
            <a:off x="457200" y="1143000"/>
            <a:ext cx="8305800" cy="1752600"/>
          </a:xfrm>
          <a:prstGeom prst="rect">
            <a:avLst/>
          </a:prstGeom>
          <a:solidFill>
            <a:srgbClr val="99FFCC"/>
          </a:solidFill>
          <a:ln w="12700">
            <a:noFill/>
            <a:miter lim="800000"/>
            <a:headEnd type="none" w="sm" len="sm"/>
            <a:tailEnd/>
          </a:ln>
        </p:spPr>
        <p:txBody>
          <a:bodyPr wrap="none" anchor="ctr"/>
          <a:lstStyle/>
          <a:p>
            <a:pPr algn="l"/>
            <a:endParaRPr lang="en-US"/>
          </a:p>
        </p:txBody>
      </p:sp>
      <p:sp>
        <p:nvSpPr>
          <p:cNvPr id="7" name="Rectangle 5"/>
          <p:cNvSpPr>
            <a:spLocks noChangeArrowheads="1"/>
          </p:cNvSpPr>
          <p:nvPr/>
        </p:nvSpPr>
        <p:spPr bwMode="auto">
          <a:xfrm>
            <a:off x="609600" y="1307200"/>
            <a:ext cx="8001000" cy="4278736"/>
          </a:xfrm>
          <a:prstGeom prst="rect">
            <a:avLst/>
          </a:prstGeom>
          <a:noFill/>
          <a:ln w="9525">
            <a:noFill/>
            <a:miter lim="800000"/>
            <a:headEnd/>
            <a:tailEnd/>
          </a:ln>
        </p:spPr>
        <p:txBody>
          <a:bodyPr wrap="square" lIns="92075" tIns="46038" rIns="92075" bIns="46038">
            <a:spAutoFit/>
          </a:bodyPr>
          <a:lstStyle/>
          <a:p>
            <a:pPr algn="l" eaLnBrk="0" hangingPunct="0"/>
            <a:r>
              <a:rPr lang="en-US" sz="2800" dirty="0" smtClean="0">
                <a:latin typeface="Arial" charset="0"/>
              </a:rPr>
              <a:t>Time	</a:t>
            </a:r>
            <a:r>
              <a:rPr lang="en-US" sz="2800" dirty="0">
                <a:latin typeface="Arial" charset="0"/>
              </a:rPr>
              <a:t>	</a:t>
            </a:r>
            <a:r>
              <a:rPr lang="en-US" sz="2800" dirty="0" smtClean="0">
                <a:latin typeface="Arial" charset="0"/>
              </a:rPr>
              <a:t>    = </a:t>
            </a:r>
            <a:r>
              <a:rPr lang="en-US" sz="2800" dirty="0">
                <a:latin typeface="Arial" charset="0"/>
              </a:rPr>
              <a:t>	</a:t>
            </a:r>
            <a:r>
              <a:rPr lang="en-US" sz="2800" dirty="0" smtClean="0">
                <a:latin typeface="Arial" charset="0"/>
              </a:rPr>
              <a:t> 3.0  * person-months</a:t>
            </a:r>
            <a:r>
              <a:rPr lang="en-US" sz="2800" baseline="30000" dirty="0" smtClean="0">
                <a:latin typeface="Arial" charset="0"/>
              </a:rPr>
              <a:t>1/3</a:t>
            </a:r>
            <a:endParaRPr lang="en-US" sz="2000" dirty="0">
              <a:solidFill>
                <a:srgbClr val="C00000"/>
              </a:solidFill>
              <a:latin typeface="Arial" charset="0"/>
            </a:endParaRPr>
          </a:p>
          <a:p>
            <a:pPr algn="l" eaLnBrk="0" hangingPunct="0"/>
            <a:r>
              <a:rPr lang="en-US" sz="2000" dirty="0">
                <a:latin typeface="Arial" charset="0"/>
              </a:rPr>
              <a:t>(</a:t>
            </a:r>
            <a:r>
              <a:rPr lang="en-US" sz="2000" dirty="0">
                <a:solidFill>
                  <a:srgbClr val="C00000"/>
                </a:solidFill>
                <a:latin typeface="Arial" charset="0"/>
              </a:rPr>
              <a:t>in </a:t>
            </a:r>
            <a:r>
              <a:rPr lang="en-US" sz="2000" dirty="0" smtClean="0">
                <a:solidFill>
                  <a:srgbClr val="C00000"/>
                </a:solidFill>
                <a:latin typeface="Arial" charset="0"/>
              </a:rPr>
              <a:t>Months</a:t>
            </a:r>
            <a:r>
              <a:rPr lang="en-US" sz="2000" dirty="0" smtClean="0">
                <a:latin typeface="Arial" charset="0"/>
              </a:rPr>
              <a:t>) </a:t>
            </a:r>
            <a:r>
              <a:rPr lang="en-US" sz="2000" dirty="0">
                <a:latin typeface="Arial" charset="0"/>
              </a:rPr>
              <a:t>				</a:t>
            </a:r>
            <a:endParaRPr lang="en-US" sz="2000" dirty="0">
              <a:solidFill>
                <a:srgbClr val="FF0000"/>
              </a:solidFill>
              <a:latin typeface="Arial" charset="0"/>
            </a:endParaRPr>
          </a:p>
          <a:p>
            <a:pPr algn="l" eaLnBrk="0" hangingPunct="0"/>
            <a:r>
              <a:rPr lang="en-US" sz="2800" dirty="0">
                <a:latin typeface="Arial" charset="0"/>
              </a:rPr>
              <a:t>			</a:t>
            </a:r>
            <a:endParaRPr lang="en-US" sz="2800" i="1" dirty="0">
              <a:latin typeface="Arial" charset="0"/>
            </a:endParaRPr>
          </a:p>
          <a:p>
            <a:pPr algn="l" eaLnBrk="0" hangingPunct="0"/>
            <a:endParaRPr lang="en-US" sz="2800" i="1" dirty="0">
              <a:latin typeface="Arial" charset="0"/>
            </a:endParaRPr>
          </a:p>
          <a:p>
            <a:pPr algn="l" eaLnBrk="0" hangingPunct="0"/>
            <a:endParaRPr lang="en-US" sz="2400" i="1" dirty="0" smtClean="0">
              <a:effectLst/>
              <a:latin typeface="Arial" charset="0"/>
            </a:endParaRPr>
          </a:p>
          <a:p>
            <a:pPr algn="l" eaLnBrk="0" hangingPunct="0"/>
            <a:r>
              <a:rPr lang="en-US" sz="2400" i="1" dirty="0" smtClean="0">
                <a:effectLst/>
                <a:latin typeface="Arial" charset="0"/>
              </a:rPr>
              <a:t>Example</a:t>
            </a:r>
            <a:r>
              <a:rPr lang="en-US" sz="2400" i="1" dirty="0">
                <a:effectLst/>
                <a:latin typeface="Arial" charset="0"/>
              </a:rPr>
              <a:t>:</a:t>
            </a:r>
          </a:p>
          <a:p>
            <a:pPr algn="l" eaLnBrk="0" hangingPunct="0"/>
            <a:endParaRPr lang="en-US" sz="2400" i="1" dirty="0" smtClean="0">
              <a:effectLst/>
              <a:latin typeface="Arial" charset="0"/>
            </a:endParaRPr>
          </a:p>
          <a:p>
            <a:pPr algn="l" eaLnBrk="0" hangingPunct="0"/>
            <a:r>
              <a:rPr lang="en-US" sz="2400" i="1" dirty="0" smtClean="0">
                <a:effectLst/>
                <a:latin typeface="Arial" charset="0"/>
              </a:rPr>
              <a:t>If LOC = </a:t>
            </a:r>
            <a:r>
              <a:rPr lang="en-US" sz="2400" i="1" dirty="0" smtClean="0">
                <a:solidFill>
                  <a:srgbClr val="C00000"/>
                </a:solidFill>
                <a:effectLst/>
                <a:latin typeface="Arial" charset="0"/>
              </a:rPr>
              <a:t>13365 </a:t>
            </a:r>
            <a:r>
              <a:rPr lang="en-US" sz="2400" i="1" dirty="0" smtClean="0">
                <a:effectLst/>
                <a:latin typeface="Arial" charset="0"/>
              </a:rPr>
              <a:t>Then...</a:t>
            </a:r>
          </a:p>
          <a:p>
            <a:pPr algn="l" eaLnBrk="0" hangingPunct="0"/>
            <a:r>
              <a:rPr lang="en-US" sz="2400" i="1" dirty="0" smtClean="0">
                <a:effectLst/>
                <a:latin typeface="Arial" charset="0"/>
              </a:rPr>
              <a:t>	Effort 	=  (1.4 * </a:t>
            </a:r>
            <a:r>
              <a:rPr lang="en-US" sz="2400" i="1" dirty="0" smtClean="0">
                <a:solidFill>
                  <a:srgbClr val="C00000"/>
                </a:solidFill>
                <a:effectLst/>
                <a:latin typeface="Arial" charset="0"/>
              </a:rPr>
              <a:t>13.365</a:t>
            </a:r>
            <a:r>
              <a:rPr lang="en-US" sz="2400" i="1" dirty="0" smtClean="0">
                <a:effectLst/>
                <a:latin typeface="Arial" charset="0"/>
              </a:rPr>
              <a:t>)   =   </a:t>
            </a:r>
            <a:r>
              <a:rPr lang="en-US" sz="2400" i="1" dirty="0" smtClean="0">
                <a:solidFill>
                  <a:srgbClr val="C00000"/>
                </a:solidFill>
                <a:effectLst/>
                <a:latin typeface="Arial" charset="0"/>
              </a:rPr>
              <a:t>18.711 person-months</a:t>
            </a:r>
          </a:p>
          <a:p>
            <a:pPr algn="l" eaLnBrk="0" hangingPunct="0"/>
            <a:r>
              <a:rPr lang="en-US" sz="2400" i="1" dirty="0" smtClean="0">
                <a:solidFill>
                  <a:srgbClr val="C00000"/>
                </a:solidFill>
                <a:effectLst/>
                <a:latin typeface="Arial" charset="0"/>
              </a:rPr>
              <a:t>	Time 	=  3.0 * 18.711</a:t>
            </a:r>
            <a:r>
              <a:rPr lang="en-US" sz="2400" baseline="30000" dirty="0" smtClean="0">
                <a:latin typeface="Arial" charset="0"/>
              </a:rPr>
              <a:t> 1/3</a:t>
            </a:r>
            <a:r>
              <a:rPr lang="en-US" sz="2400" i="1" dirty="0" smtClean="0">
                <a:solidFill>
                  <a:srgbClr val="C00000"/>
                </a:solidFill>
                <a:effectLst/>
                <a:latin typeface="Arial" charset="0"/>
              </a:rPr>
              <a:t>  =   7.9 month</a:t>
            </a:r>
          </a:p>
          <a:p>
            <a:pPr algn="l" eaLnBrk="0" hangingPunct="0"/>
            <a:endParaRPr lang="en-US" sz="2400" i="1" dirty="0" smtClean="0">
              <a:solidFill>
                <a:srgbClr val="C00000"/>
              </a:solidFill>
              <a:effectLst/>
              <a:latin typeface="Arial" charset="0"/>
            </a:endParaRPr>
          </a:p>
        </p:txBody>
      </p:sp>
    </p:spTree>
    <p:extLst>
      <p:ext uri="{BB962C8B-B14F-4D97-AF65-F5344CB8AC3E}">
        <p14:creationId xmlns:p14="http://schemas.microsoft.com/office/powerpoint/2010/main" val="25467200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smtClean="0"/>
              <a:t>Calculate System Size</a:t>
            </a:r>
            <a:endParaRPr lang="en-US" sz="4400" dirty="0"/>
          </a:p>
        </p:txBody>
      </p:sp>
      <p:sp>
        <p:nvSpPr>
          <p:cNvPr id="3" name="Content Placeholder 2"/>
          <p:cNvSpPr>
            <a:spLocks noGrp="1"/>
          </p:cNvSpPr>
          <p:nvPr>
            <p:ph idx="1"/>
          </p:nvPr>
        </p:nvSpPr>
        <p:spPr/>
        <p:txBody>
          <a:bodyPr>
            <a:normAutofit lnSpcReduction="10000"/>
          </a:bodyPr>
          <a:lstStyle/>
          <a:p>
            <a:pPr marL="0" indent="0">
              <a:buNone/>
            </a:pPr>
            <a:r>
              <a:rPr lang="en-US" sz="2800" dirty="0" smtClean="0"/>
              <a:t>Imagine that job hunting has been going so well that you need to develop a system to support your efforts. The system should allow you to </a:t>
            </a:r>
            <a:r>
              <a:rPr lang="en-US" sz="2800" b="1" dirty="0" smtClean="0">
                <a:solidFill>
                  <a:srgbClr val="0070C0"/>
                </a:solidFill>
              </a:rPr>
              <a:t>input information </a:t>
            </a:r>
            <a:r>
              <a:rPr lang="en-US" sz="2800" dirty="0" smtClean="0"/>
              <a:t>about the </a:t>
            </a:r>
            <a:r>
              <a:rPr lang="en-US" sz="2800" dirty="0" smtClean="0">
                <a:solidFill>
                  <a:srgbClr val="0070C0"/>
                </a:solidFill>
              </a:rPr>
              <a:t>companies with which you interview</a:t>
            </a:r>
            <a:r>
              <a:rPr lang="en-US" sz="2800" dirty="0" smtClean="0"/>
              <a:t>, the </a:t>
            </a:r>
            <a:r>
              <a:rPr lang="en-US" sz="2800" dirty="0" smtClean="0">
                <a:solidFill>
                  <a:srgbClr val="0070C0"/>
                </a:solidFill>
              </a:rPr>
              <a:t>interviews </a:t>
            </a:r>
            <a:r>
              <a:rPr lang="en-US" sz="2800" dirty="0" smtClean="0"/>
              <a:t>and </a:t>
            </a:r>
            <a:r>
              <a:rPr lang="en-US" sz="2800" dirty="0" smtClean="0">
                <a:solidFill>
                  <a:srgbClr val="0070C0"/>
                </a:solidFill>
              </a:rPr>
              <a:t>office visits </a:t>
            </a:r>
            <a:r>
              <a:rPr lang="en-US" sz="2800" dirty="0" smtClean="0"/>
              <a:t>that you have scheduled, and the </a:t>
            </a:r>
            <a:r>
              <a:rPr lang="en-US" sz="2800" dirty="0" smtClean="0">
                <a:solidFill>
                  <a:srgbClr val="0070C0"/>
                </a:solidFill>
              </a:rPr>
              <a:t>offers that you receive</a:t>
            </a:r>
            <a:r>
              <a:rPr lang="en-US" sz="2800" dirty="0" smtClean="0"/>
              <a:t>. It should be able to </a:t>
            </a:r>
            <a:r>
              <a:rPr lang="en-US" sz="2800" b="1" dirty="0" smtClean="0">
                <a:solidFill>
                  <a:srgbClr val="00B050"/>
                </a:solidFill>
              </a:rPr>
              <a:t>produce reports</a:t>
            </a:r>
            <a:r>
              <a:rPr lang="en-US" sz="2800" dirty="0" smtClean="0"/>
              <a:t>, such as a </a:t>
            </a:r>
            <a:r>
              <a:rPr lang="en-US" sz="2800" dirty="0" smtClean="0">
                <a:solidFill>
                  <a:srgbClr val="00B050"/>
                </a:solidFill>
              </a:rPr>
              <a:t>company contact list</a:t>
            </a:r>
            <a:r>
              <a:rPr lang="en-US" sz="2800" dirty="0" smtClean="0"/>
              <a:t>, an </a:t>
            </a:r>
            <a:r>
              <a:rPr lang="en-US" sz="2800" dirty="0" smtClean="0">
                <a:solidFill>
                  <a:srgbClr val="00B050"/>
                </a:solidFill>
              </a:rPr>
              <a:t>interview schedule</a:t>
            </a:r>
            <a:r>
              <a:rPr lang="en-US" sz="2800" dirty="0" smtClean="0"/>
              <a:t>, and an </a:t>
            </a:r>
            <a:r>
              <a:rPr lang="en-US" sz="2800" dirty="0" smtClean="0">
                <a:solidFill>
                  <a:srgbClr val="00B050"/>
                </a:solidFill>
              </a:rPr>
              <a:t>office visit schedule</a:t>
            </a:r>
            <a:r>
              <a:rPr lang="en-US" sz="2800" dirty="0" smtClean="0"/>
              <a:t>, as well as produce </a:t>
            </a:r>
            <a:r>
              <a:rPr lang="en-US" sz="2800" b="1" dirty="0" smtClean="0">
                <a:solidFill>
                  <a:srgbClr val="D60093"/>
                </a:solidFill>
              </a:rPr>
              <a:t>thank-you letters </a:t>
            </a:r>
            <a:r>
              <a:rPr lang="en-US" sz="2800" dirty="0" smtClean="0"/>
              <a:t>to be brought into a word processor to customize. You also need the system to </a:t>
            </a:r>
            <a:r>
              <a:rPr lang="en-US" sz="2800" b="1" dirty="0" smtClean="0">
                <a:solidFill>
                  <a:srgbClr val="FF9900"/>
                </a:solidFill>
              </a:rPr>
              <a:t>answer queries</a:t>
            </a:r>
            <a:r>
              <a:rPr lang="en-US" sz="2800" dirty="0" smtClean="0"/>
              <a:t>, such as the </a:t>
            </a:r>
            <a:r>
              <a:rPr lang="en-US" sz="2800" dirty="0" smtClean="0">
                <a:solidFill>
                  <a:srgbClr val="FF9900"/>
                </a:solidFill>
              </a:rPr>
              <a:t>number of interviews by city</a:t>
            </a:r>
            <a:r>
              <a:rPr lang="en-US" sz="2800" dirty="0" smtClean="0">
                <a:solidFill>
                  <a:srgbClr val="FF0000"/>
                </a:solidFill>
              </a:rPr>
              <a:t> </a:t>
            </a:r>
            <a:r>
              <a:rPr lang="en-US" sz="2800" dirty="0" smtClean="0"/>
              <a:t>and </a:t>
            </a:r>
            <a:r>
              <a:rPr lang="en-US" sz="2800" dirty="0" smtClean="0">
                <a:solidFill>
                  <a:srgbClr val="FF9900"/>
                </a:solidFill>
              </a:rPr>
              <a:t>your average offer amount</a:t>
            </a:r>
            <a:r>
              <a:rPr lang="en-US" sz="2800" dirty="0" smtClean="0"/>
              <a:t>. The system will be developed using </a:t>
            </a:r>
            <a:r>
              <a:rPr lang="en-US" sz="2800" dirty="0" smtClean="0">
                <a:solidFill>
                  <a:srgbClr val="C00000"/>
                </a:solidFill>
              </a:rPr>
              <a:t>Java</a:t>
            </a:r>
            <a:r>
              <a:rPr lang="en-US" sz="2800" dirty="0" smtClean="0"/>
              <a:t>.</a:t>
            </a:r>
            <a:endParaRPr lang="en-US" sz="2800" dirty="0"/>
          </a:p>
        </p:txBody>
      </p:sp>
      <p:sp>
        <p:nvSpPr>
          <p:cNvPr id="4" name="Slide Number Placeholder 3"/>
          <p:cNvSpPr>
            <a:spLocks noGrp="1"/>
          </p:cNvSpPr>
          <p:nvPr>
            <p:ph type="sldNum" sz="quarter" idx="4294967295"/>
          </p:nvPr>
        </p:nvSpPr>
        <p:spPr>
          <a:xfrm>
            <a:off x="7086600" y="6356350"/>
            <a:ext cx="2057400" cy="365125"/>
          </a:xfrm>
        </p:spPr>
        <p:txBody>
          <a:bodyPr/>
          <a:lstStyle/>
          <a:p>
            <a:fld id="{C546E0E4-908A-4724-B308-E4F6AE4FA0DD}" type="slidenum">
              <a:rPr lang="en-US" smtClean="0">
                <a:solidFill>
                  <a:prstClr val="black">
                    <a:tint val="75000"/>
                  </a:prstClr>
                </a:solidFill>
              </a:rPr>
              <a:pPr/>
              <a:t>102</a:t>
            </a:fld>
            <a:endParaRPr lang="en-US">
              <a:solidFill>
                <a:prstClr val="black">
                  <a:tint val="75000"/>
                </a:prstClr>
              </a:solidFill>
            </a:endParaRPr>
          </a:p>
        </p:txBody>
      </p:sp>
    </p:spTree>
    <p:extLst>
      <p:ext uri="{BB962C8B-B14F-4D97-AF65-F5344CB8AC3E}">
        <p14:creationId xmlns:p14="http://schemas.microsoft.com/office/powerpoint/2010/main" val="31238572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smtClean="0"/>
              <a:t>Hitung</a:t>
            </a:r>
            <a:r>
              <a:rPr lang="en-US" dirty="0" smtClean="0"/>
              <a:t> Size </a:t>
            </a:r>
            <a:r>
              <a:rPr lang="en-US" dirty="0" err="1" smtClean="0"/>
              <a:t>dari</a:t>
            </a:r>
            <a:r>
              <a:rPr lang="en-US" dirty="0" smtClean="0"/>
              <a:t> </a:t>
            </a:r>
            <a:r>
              <a:rPr lang="en-US" dirty="0" err="1" smtClean="0"/>
              <a:t>Sistem</a:t>
            </a:r>
            <a:r>
              <a:rPr lang="en-US" dirty="0" smtClean="0"/>
              <a:t> </a:t>
            </a:r>
            <a:r>
              <a:rPr lang="en-US" dirty="0" err="1" smtClean="0"/>
              <a:t>dengan</a:t>
            </a:r>
            <a:r>
              <a:rPr lang="en-US" dirty="0" smtClean="0"/>
              <a:t> Function Point</a:t>
            </a:r>
            <a:endParaRPr lang="id-ID" dirty="0"/>
          </a:p>
        </p:txBody>
      </p:sp>
      <p:sp>
        <p:nvSpPr>
          <p:cNvPr id="3" name="Content Placeholder 2"/>
          <p:cNvSpPr>
            <a:spLocks noGrp="1"/>
          </p:cNvSpPr>
          <p:nvPr>
            <p:ph idx="1"/>
          </p:nvPr>
        </p:nvSpPr>
        <p:spPr/>
        <p:txBody>
          <a:bodyPr>
            <a:noAutofit/>
          </a:bodyPr>
          <a:lstStyle/>
          <a:p>
            <a:r>
              <a:rPr lang="en-US" sz="2000" dirty="0" err="1" smtClean="0"/>
              <a:t>Sebuah</a:t>
            </a:r>
            <a:r>
              <a:rPr lang="en-US" sz="2000" dirty="0" smtClean="0"/>
              <a:t> </a:t>
            </a:r>
            <a:r>
              <a:rPr lang="en-US" sz="2000" dirty="0" err="1" smtClean="0"/>
              <a:t>perusahaan</a:t>
            </a:r>
            <a:r>
              <a:rPr lang="en-US" sz="2000" dirty="0" smtClean="0"/>
              <a:t> </a:t>
            </a:r>
            <a:r>
              <a:rPr lang="en-US" sz="2000" dirty="0" err="1" smtClean="0"/>
              <a:t>membutuhkan</a:t>
            </a:r>
            <a:r>
              <a:rPr lang="en-US" sz="2000" dirty="0" smtClean="0"/>
              <a:t> </a:t>
            </a:r>
            <a:r>
              <a:rPr lang="en-US" sz="2000" dirty="0" err="1" smtClean="0"/>
              <a:t>sistem</a:t>
            </a:r>
            <a:r>
              <a:rPr lang="en-US" sz="2000" dirty="0" smtClean="0"/>
              <a:t> </a:t>
            </a:r>
            <a:r>
              <a:rPr lang="en-US" sz="2000" i="1" dirty="0" smtClean="0"/>
              <a:t>job seeker </a:t>
            </a:r>
            <a:r>
              <a:rPr lang="en-US" sz="2000" dirty="0" err="1" smtClean="0"/>
              <a:t>untuk</a:t>
            </a:r>
            <a:r>
              <a:rPr lang="en-US" sz="2000" dirty="0" smtClean="0"/>
              <a:t> </a:t>
            </a:r>
            <a:r>
              <a:rPr lang="en-US" sz="2000" dirty="0" err="1" smtClean="0"/>
              <a:t>pencari</a:t>
            </a:r>
            <a:r>
              <a:rPr lang="en-US" sz="2000" dirty="0" smtClean="0"/>
              <a:t> </a:t>
            </a:r>
            <a:r>
              <a:rPr lang="en-US" sz="2000" dirty="0" err="1" smtClean="0"/>
              <a:t>kerja</a:t>
            </a:r>
            <a:r>
              <a:rPr lang="en-US" sz="2000" dirty="0" smtClean="0"/>
              <a:t> </a:t>
            </a:r>
            <a:r>
              <a:rPr lang="en-US" sz="2000" dirty="0" err="1" smtClean="0"/>
              <a:t>dan</a:t>
            </a:r>
            <a:r>
              <a:rPr lang="en-US" sz="2000" dirty="0" smtClean="0"/>
              <a:t> </a:t>
            </a:r>
            <a:r>
              <a:rPr lang="en-US" sz="2000" dirty="0" err="1" smtClean="0"/>
              <a:t>perusahaan</a:t>
            </a:r>
            <a:r>
              <a:rPr lang="en-US" sz="2000" dirty="0" smtClean="0"/>
              <a:t> </a:t>
            </a:r>
            <a:r>
              <a:rPr lang="en-US" sz="2000" dirty="0" err="1" smtClean="0"/>
              <a:t>pembuka</a:t>
            </a:r>
            <a:r>
              <a:rPr lang="en-US" sz="2000" dirty="0" smtClean="0"/>
              <a:t> </a:t>
            </a:r>
            <a:r>
              <a:rPr lang="en-US" sz="2000" dirty="0" err="1" smtClean="0"/>
              <a:t>lowongan</a:t>
            </a:r>
            <a:r>
              <a:rPr lang="en-US" sz="2000" dirty="0" smtClean="0"/>
              <a:t> </a:t>
            </a:r>
            <a:r>
              <a:rPr lang="en-US" sz="2000" dirty="0" err="1" smtClean="0"/>
              <a:t>pekerjaan</a:t>
            </a:r>
            <a:endParaRPr lang="en-US" sz="2000" dirty="0" smtClean="0"/>
          </a:p>
          <a:p>
            <a:r>
              <a:rPr lang="en-US" sz="2000" dirty="0" err="1" smtClean="0"/>
              <a:t>Sistem</a:t>
            </a:r>
            <a:r>
              <a:rPr lang="en-US" sz="2000" dirty="0" smtClean="0"/>
              <a:t> </a:t>
            </a:r>
            <a:r>
              <a:rPr lang="en-US" sz="2000" dirty="0" err="1" smtClean="0"/>
              <a:t>memungkinkan</a:t>
            </a:r>
            <a:r>
              <a:rPr lang="en-US" sz="2000" dirty="0" smtClean="0"/>
              <a:t> </a:t>
            </a:r>
            <a:r>
              <a:rPr lang="en-US" sz="2000" dirty="0" err="1" smtClean="0"/>
              <a:t>pencari</a:t>
            </a:r>
            <a:r>
              <a:rPr lang="en-US" sz="2000" dirty="0" smtClean="0"/>
              <a:t> </a:t>
            </a:r>
            <a:r>
              <a:rPr lang="en-US" sz="2000" dirty="0" err="1" smtClean="0"/>
              <a:t>kerja</a:t>
            </a:r>
            <a:r>
              <a:rPr lang="en-US" sz="2000" dirty="0" smtClean="0"/>
              <a:t> </a:t>
            </a:r>
            <a:r>
              <a:rPr lang="en-US" sz="2000" dirty="0" err="1" smtClean="0"/>
              <a:t>untuk</a:t>
            </a:r>
            <a:r>
              <a:rPr lang="en-US" sz="2000" dirty="0" smtClean="0"/>
              <a:t> </a:t>
            </a:r>
            <a:r>
              <a:rPr lang="en-US" sz="2000" b="1" dirty="0" err="1" smtClean="0">
                <a:solidFill>
                  <a:schemeClr val="accent1">
                    <a:lumMod val="75000"/>
                  </a:schemeClr>
                </a:solidFill>
              </a:rPr>
              <a:t>menginput</a:t>
            </a:r>
            <a:r>
              <a:rPr lang="en-US" sz="2000" dirty="0" smtClean="0">
                <a:solidFill>
                  <a:schemeClr val="accent1">
                    <a:lumMod val="75000"/>
                  </a:schemeClr>
                </a:solidFill>
              </a:rPr>
              <a:t> </a:t>
            </a:r>
            <a:r>
              <a:rPr lang="en-US" sz="2000" dirty="0" smtClean="0"/>
              <a:t>data </a:t>
            </a:r>
            <a:r>
              <a:rPr lang="en-US" sz="2000" dirty="0" smtClean="0">
                <a:solidFill>
                  <a:srgbClr val="00B0F0"/>
                </a:solidFill>
              </a:rPr>
              <a:t>curriculum vitae</a:t>
            </a:r>
            <a:r>
              <a:rPr lang="en-US" sz="2000" dirty="0" smtClean="0"/>
              <a:t>. Di </a:t>
            </a:r>
            <a:r>
              <a:rPr lang="en-US" sz="2000" dirty="0" err="1" smtClean="0"/>
              <a:t>sisi</a:t>
            </a:r>
            <a:r>
              <a:rPr lang="en-US" sz="2000" dirty="0" smtClean="0"/>
              <a:t> lain, </a:t>
            </a:r>
            <a:r>
              <a:rPr lang="en-US" sz="2000" dirty="0" err="1" smtClean="0"/>
              <a:t>perusahan</a:t>
            </a:r>
            <a:r>
              <a:rPr lang="en-US" sz="2000" dirty="0" smtClean="0"/>
              <a:t> </a:t>
            </a:r>
            <a:r>
              <a:rPr lang="en-US" sz="2000" dirty="0" err="1" smtClean="0"/>
              <a:t>pembuka</a:t>
            </a:r>
            <a:r>
              <a:rPr lang="en-US" sz="2000" dirty="0" smtClean="0"/>
              <a:t> </a:t>
            </a:r>
            <a:r>
              <a:rPr lang="en-US" sz="2000" dirty="0" err="1" smtClean="0"/>
              <a:t>lowongan</a:t>
            </a:r>
            <a:r>
              <a:rPr lang="en-US" sz="2000" dirty="0" smtClean="0"/>
              <a:t> </a:t>
            </a:r>
            <a:r>
              <a:rPr lang="en-US" sz="2000" dirty="0" err="1" smtClean="0"/>
              <a:t>kerja</a:t>
            </a:r>
            <a:r>
              <a:rPr lang="en-US" sz="2000" dirty="0" smtClean="0"/>
              <a:t> </a:t>
            </a:r>
            <a:r>
              <a:rPr lang="en-US" sz="2000" dirty="0" err="1" smtClean="0"/>
              <a:t>bisa</a:t>
            </a:r>
            <a:r>
              <a:rPr lang="en-US" sz="2000" dirty="0" smtClean="0"/>
              <a:t> </a:t>
            </a:r>
            <a:r>
              <a:rPr lang="en-US" sz="2000" dirty="0" err="1" smtClean="0"/>
              <a:t>menginput</a:t>
            </a:r>
            <a:r>
              <a:rPr lang="en-US" sz="2000" dirty="0" smtClean="0"/>
              <a:t> </a:t>
            </a:r>
            <a:r>
              <a:rPr lang="en-US" sz="2000" dirty="0" smtClean="0">
                <a:solidFill>
                  <a:srgbClr val="00B0F0"/>
                </a:solidFill>
              </a:rPr>
              <a:t>data </a:t>
            </a:r>
            <a:r>
              <a:rPr lang="en-US" sz="2000" dirty="0" err="1" smtClean="0">
                <a:solidFill>
                  <a:srgbClr val="00B0F0"/>
                </a:solidFill>
              </a:rPr>
              <a:t>perusahaan</a:t>
            </a:r>
            <a:r>
              <a:rPr lang="en-US" sz="2000" dirty="0" smtClean="0">
                <a:solidFill>
                  <a:srgbClr val="00B0F0"/>
                </a:solidFill>
              </a:rPr>
              <a:t> </a:t>
            </a:r>
            <a:r>
              <a:rPr lang="en-US" sz="2000" dirty="0" err="1" smtClean="0"/>
              <a:t>dan</a:t>
            </a:r>
            <a:r>
              <a:rPr lang="en-US" sz="2000" dirty="0" smtClean="0"/>
              <a:t> </a:t>
            </a:r>
            <a:r>
              <a:rPr lang="en-US" sz="2000" dirty="0" err="1" smtClean="0">
                <a:solidFill>
                  <a:srgbClr val="00B0F0"/>
                </a:solidFill>
              </a:rPr>
              <a:t>lowongan</a:t>
            </a:r>
            <a:r>
              <a:rPr lang="en-US" sz="2000" dirty="0" smtClean="0">
                <a:solidFill>
                  <a:srgbClr val="00B0F0"/>
                </a:solidFill>
              </a:rPr>
              <a:t> </a:t>
            </a:r>
            <a:r>
              <a:rPr lang="en-US" sz="2000" dirty="0" err="1" smtClean="0">
                <a:solidFill>
                  <a:srgbClr val="00B0F0"/>
                </a:solidFill>
              </a:rPr>
              <a:t>pekerjaan</a:t>
            </a:r>
            <a:r>
              <a:rPr lang="en-US" sz="2000" dirty="0" smtClean="0">
                <a:solidFill>
                  <a:srgbClr val="00B0F0"/>
                </a:solidFill>
              </a:rPr>
              <a:t> </a:t>
            </a:r>
            <a:r>
              <a:rPr lang="en-US" sz="2000" dirty="0" smtClean="0"/>
              <a:t>yang </a:t>
            </a:r>
            <a:r>
              <a:rPr lang="en-US" sz="2000" dirty="0" err="1" smtClean="0"/>
              <a:t>disediakan</a:t>
            </a:r>
            <a:endParaRPr lang="en-US" sz="2000" dirty="0" smtClean="0"/>
          </a:p>
          <a:p>
            <a:r>
              <a:rPr lang="en-US" sz="2000" dirty="0" err="1" smtClean="0"/>
              <a:t>Pencari</a:t>
            </a:r>
            <a:r>
              <a:rPr lang="en-US" sz="2000" dirty="0" smtClean="0"/>
              <a:t> </a:t>
            </a:r>
            <a:r>
              <a:rPr lang="en-US" sz="2000" dirty="0" err="1" smtClean="0"/>
              <a:t>kerja</a:t>
            </a:r>
            <a:r>
              <a:rPr lang="en-US" sz="2000" dirty="0" smtClean="0"/>
              <a:t> </a:t>
            </a:r>
            <a:r>
              <a:rPr lang="en-US" sz="2000" dirty="0" err="1" smtClean="0"/>
              <a:t>dapat</a:t>
            </a:r>
            <a:r>
              <a:rPr lang="en-US" sz="2000" dirty="0"/>
              <a:t> </a:t>
            </a:r>
            <a:r>
              <a:rPr lang="en-US" sz="2000" dirty="0" err="1" smtClean="0"/>
              <a:t>melakukan</a:t>
            </a:r>
            <a:r>
              <a:rPr lang="en-US" sz="2000" dirty="0" smtClean="0"/>
              <a:t> </a:t>
            </a:r>
            <a:r>
              <a:rPr lang="en-US" sz="2000" b="1" dirty="0" err="1" smtClean="0">
                <a:solidFill>
                  <a:srgbClr val="008000"/>
                </a:solidFill>
              </a:rPr>
              <a:t>pencarian</a:t>
            </a:r>
            <a:r>
              <a:rPr lang="en-US" sz="2000" b="1" dirty="0" smtClean="0">
                <a:solidFill>
                  <a:srgbClr val="008000"/>
                </a:solidFill>
              </a:rPr>
              <a:t> (query)</a:t>
            </a:r>
            <a:r>
              <a:rPr lang="en-US" sz="2000" dirty="0" smtClean="0"/>
              <a:t> </a:t>
            </a:r>
            <a:r>
              <a:rPr lang="en-US" sz="2000" dirty="0" err="1" smtClean="0"/>
              <a:t>tentang</a:t>
            </a:r>
            <a:r>
              <a:rPr lang="en-US" sz="2000" dirty="0" smtClean="0"/>
              <a:t> </a:t>
            </a:r>
            <a:r>
              <a:rPr lang="en-US" sz="2000" dirty="0" err="1" smtClean="0">
                <a:solidFill>
                  <a:srgbClr val="92D050"/>
                </a:solidFill>
              </a:rPr>
              <a:t>lowongan</a:t>
            </a:r>
            <a:r>
              <a:rPr lang="en-US" sz="2000" dirty="0" smtClean="0">
                <a:solidFill>
                  <a:srgbClr val="92D050"/>
                </a:solidFill>
              </a:rPr>
              <a:t> </a:t>
            </a:r>
            <a:r>
              <a:rPr lang="en-US" sz="2000" dirty="0" err="1" smtClean="0">
                <a:solidFill>
                  <a:srgbClr val="92D050"/>
                </a:solidFill>
              </a:rPr>
              <a:t>pekerjaan</a:t>
            </a:r>
            <a:r>
              <a:rPr lang="en-US" sz="2000" dirty="0" smtClean="0">
                <a:solidFill>
                  <a:srgbClr val="92D050"/>
                </a:solidFill>
              </a:rPr>
              <a:t> </a:t>
            </a:r>
            <a:r>
              <a:rPr lang="en-US" sz="2000" dirty="0" err="1" smtClean="0">
                <a:solidFill>
                  <a:srgbClr val="92D050"/>
                </a:solidFill>
              </a:rPr>
              <a:t>apa</a:t>
            </a:r>
            <a:r>
              <a:rPr lang="en-US" sz="2000" dirty="0" smtClean="0">
                <a:solidFill>
                  <a:srgbClr val="92D050"/>
                </a:solidFill>
              </a:rPr>
              <a:t> </a:t>
            </a:r>
            <a:r>
              <a:rPr lang="en-US" sz="2000" dirty="0" err="1" smtClean="0">
                <a:solidFill>
                  <a:srgbClr val="92D050"/>
                </a:solidFill>
              </a:rPr>
              <a:t>saja</a:t>
            </a:r>
            <a:r>
              <a:rPr lang="en-US" sz="2000" dirty="0" smtClean="0">
                <a:solidFill>
                  <a:srgbClr val="92D050"/>
                </a:solidFill>
              </a:rPr>
              <a:t> yang </a:t>
            </a:r>
            <a:r>
              <a:rPr lang="en-US" sz="2000" dirty="0" err="1" smtClean="0">
                <a:solidFill>
                  <a:srgbClr val="92D050"/>
                </a:solidFill>
              </a:rPr>
              <a:t>tersedia</a:t>
            </a:r>
            <a:r>
              <a:rPr lang="en-US" sz="2000" dirty="0" smtClean="0"/>
              <a:t>, </a:t>
            </a:r>
            <a:r>
              <a:rPr lang="en-US" sz="2000" dirty="0" err="1" smtClean="0"/>
              <a:t>sedangkan</a:t>
            </a:r>
            <a:r>
              <a:rPr lang="en-US" sz="2000" dirty="0" smtClean="0"/>
              <a:t> </a:t>
            </a:r>
            <a:r>
              <a:rPr lang="en-US" sz="2000" dirty="0" err="1" smtClean="0"/>
              <a:t>pembuka</a:t>
            </a:r>
            <a:r>
              <a:rPr lang="en-US" sz="2000" dirty="0" smtClean="0"/>
              <a:t> </a:t>
            </a:r>
            <a:r>
              <a:rPr lang="en-US" sz="2000" dirty="0" err="1" smtClean="0"/>
              <a:t>lowongan</a:t>
            </a:r>
            <a:r>
              <a:rPr lang="en-US" sz="2000" dirty="0" smtClean="0"/>
              <a:t> </a:t>
            </a:r>
            <a:r>
              <a:rPr lang="en-US" sz="2000" dirty="0" err="1" smtClean="0"/>
              <a:t>kerja</a:t>
            </a:r>
            <a:r>
              <a:rPr lang="en-US" sz="2000" dirty="0"/>
              <a:t> </a:t>
            </a:r>
            <a:r>
              <a:rPr lang="en-US" sz="2000" dirty="0" err="1" smtClean="0"/>
              <a:t>mencari</a:t>
            </a:r>
            <a:r>
              <a:rPr lang="en-US" sz="2000" dirty="0" smtClean="0"/>
              <a:t> </a:t>
            </a:r>
            <a:r>
              <a:rPr lang="en-US" sz="2000" dirty="0" err="1" smtClean="0"/>
              <a:t>tentang</a:t>
            </a:r>
            <a:r>
              <a:rPr lang="en-US" sz="2000" dirty="0" smtClean="0"/>
              <a:t> </a:t>
            </a:r>
            <a:r>
              <a:rPr lang="en-US" sz="2000" dirty="0" err="1" smtClean="0">
                <a:solidFill>
                  <a:srgbClr val="92D050"/>
                </a:solidFill>
              </a:rPr>
              <a:t>siapa</a:t>
            </a:r>
            <a:r>
              <a:rPr lang="en-US" sz="2000" dirty="0" smtClean="0">
                <a:solidFill>
                  <a:srgbClr val="92D050"/>
                </a:solidFill>
              </a:rPr>
              <a:t> </a:t>
            </a:r>
            <a:r>
              <a:rPr lang="en-US" sz="2000" dirty="0" err="1" smtClean="0">
                <a:solidFill>
                  <a:srgbClr val="92D050"/>
                </a:solidFill>
              </a:rPr>
              <a:t>saja</a:t>
            </a:r>
            <a:r>
              <a:rPr lang="en-US" sz="2000" dirty="0" smtClean="0">
                <a:solidFill>
                  <a:srgbClr val="92D050"/>
                </a:solidFill>
              </a:rPr>
              <a:t> yang </a:t>
            </a:r>
            <a:r>
              <a:rPr lang="en-US" sz="2000" dirty="0" err="1" smtClean="0">
                <a:solidFill>
                  <a:srgbClr val="92D050"/>
                </a:solidFill>
              </a:rPr>
              <a:t>sudah</a:t>
            </a:r>
            <a:r>
              <a:rPr lang="en-US" sz="2000" dirty="0" smtClean="0">
                <a:solidFill>
                  <a:srgbClr val="92D050"/>
                </a:solidFill>
              </a:rPr>
              <a:t> </a:t>
            </a:r>
            <a:r>
              <a:rPr lang="en-US" sz="2000" dirty="0" err="1" smtClean="0">
                <a:solidFill>
                  <a:srgbClr val="92D050"/>
                </a:solidFill>
              </a:rPr>
              <a:t>mendaftar</a:t>
            </a:r>
            <a:r>
              <a:rPr lang="en-US" sz="2000" dirty="0" smtClean="0">
                <a:solidFill>
                  <a:srgbClr val="92D050"/>
                </a:solidFill>
              </a:rPr>
              <a:t> </a:t>
            </a:r>
            <a:r>
              <a:rPr lang="en-US" sz="2000" dirty="0" smtClean="0"/>
              <a:t>di </a:t>
            </a:r>
            <a:r>
              <a:rPr lang="en-US" sz="2000" dirty="0" err="1" smtClean="0"/>
              <a:t>suatu</a:t>
            </a:r>
            <a:r>
              <a:rPr lang="en-US" sz="2000" dirty="0" smtClean="0"/>
              <a:t> </a:t>
            </a:r>
            <a:r>
              <a:rPr lang="en-US" sz="2000" dirty="0" err="1" smtClean="0"/>
              <a:t>lowongan</a:t>
            </a:r>
            <a:r>
              <a:rPr lang="en-US" sz="2000" dirty="0" smtClean="0"/>
              <a:t> </a:t>
            </a:r>
            <a:r>
              <a:rPr lang="en-US" sz="2000" dirty="0" err="1" smtClean="0"/>
              <a:t>pekerjaan</a:t>
            </a:r>
            <a:endParaRPr lang="en-US" sz="2000" dirty="0" smtClean="0"/>
          </a:p>
          <a:p>
            <a:r>
              <a:rPr lang="en-US" sz="2000" dirty="0" err="1" smtClean="0"/>
              <a:t>Sistem</a:t>
            </a:r>
            <a:r>
              <a:rPr lang="en-US" sz="2000" dirty="0" smtClean="0"/>
              <a:t> </a:t>
            </a:r>
            <a:r>
              <a:rPr lang="en-US" sz="2000" dirty="0" err="1" smtClean="0"/>
              <a:t>mampu</a:t>
            </a:r>
            <a:r>
              <a:rPr lang="en-US" sz="2000" dirty="0" smtClean="0"/>
              <a:t> </a:t>
            </a:r>
            <a:r>
              <a:rPr lang="en-US" sz="2000" b="1" dirty="0" err="1" smtClean="0">
                <a:solidFill>
                  <a:schemeClr val="accent2">
                    <a:lumMod val="75000"/>
                  </a:schemeClr>
                </a:solidFill>
              </a:rPr>
              <a:t>memproduksi</a:t>
            </a:r>
            <a:r>
              <a:rPr lang="en-US" sz="2000" b="1" dirty="0" smtClean="0">
                <a:solidFill>
                  <a:schemeClr val="accent2">
                    <a:lumMod val="75000"/>
                  </a:schemeClr>
                </a:solidFill>
              </a:rPr>
              <a:t> </a:t>
            </a:r>
            <a:r>
              <a:rPr lang="en-US" sz="2000" b="1" dirty="0" err="1" smtClean="0">
                <a:solidFill>
                  <a:schemeClr val="accent2">
                    <a:lumMod val="75000"/>
                  </a:schemeClr>
                </a:solidFill>
              </a:rPr>
              <a:t>laporan</a:t>
            </a:r>
            <a:r>
              <a:rPr lang="en-US" sz="2000" b="1" dirty="0" smtClean="0">
                <a:solidFill>
                  <a:schemeClr val="accent2">
                    <a:lumMod val="75000"/>
                  </a:schemeClr>
                </a:solidFill>
              </a:rPr>
              <a:t> </a:t>
            </a:r>
            <a:r>
              <a:rPr lang="en-US" sz="2000" dirty="0" err="1" smtClean="0"/>
              <a:t>dan</a:t>
            </a:r>
            <a:r>
              <a:rPr lang="en-US" sz="2000" dirty="0" smtClean="0"/>
              <a:t> </a:t>
            </a:r>
            <a:r>
              <a:rPr lang="en-US" sz="2000" dirty="0" err="1" smtClean="0"/>
              <a:t>statistik</a:t>
            </a:r>
            <a:r>
              <a:rPr lang="en-US" sz="2000" dirty="0" smtClean="0"/>
              <a:t> </a:t>
            </a:r>
            <a:r>
              <a:rPr lang="en-US" sz="2000" dirty="0" err="1" smtClean="0"/>
              <a:t>lengkap</a:t>
            </a:r>
            <a:r>
              <a:rPr lang="en-US" sz="2000" dirty="0" smtClean="0"/>
              <a:t> </a:t>
            </a:r>
            <a:r>
              <a:rPr lang="en-US" sz="2000" dirty="0" err="1" smtClean="0"/>
              <a:t>tentang</a:t>
            </a:r>
            <a:r>
              <a:rPr lang="en-US" sz="2000" dirty="0" smtClean="0"/>
              <a:t> </a:t>
            </a:r>
            <a:r>
              <a:rPr lang="en-US" sz="2000" dirty="0" err="1" smtClean="0">
                <a:solidFill>
                  <a:srgbClr val="FFC000"/>
                </a:solidFill>
              </a:rPr>
              <a:t>pencari</a:t>
            </a:r>
            <a:r>
              <a:rPr lang="en-US" sz="2000" dirty="0" smtClean="0">
                <a:solidFill>
                  <a:srgbClr val="FFC000"/>
                </a:solidFill>
              </a:rPr>
              <a:t> </a:t>
            </a:r>
            <a:r>
              <a:rPr lang="en-US" sz="2000" dirty="0" err="1" smtClean="0">
                <a:solidFill>
                  <a:srgbClr val="FFC000"/>
                </a:solidFill>
              </a:rPr>
              <a:t>kerja</a:t>
            </a:r>
            <a:r>
              <a:rPr lang="en-US" sz="2000" dirty="0" smtClean="0"/>
              <a:t>, </a:t>
            </a:r>
            <a:r>
              <a:rPr lang="en-US" sz="2000" dirty="0" err="1" smtClean="0">
                <a:solidFill>
                  <a:srgbClr val="FFC000"/>
                </a:solidFill>
              </a:rPr>
              <a:t>perusahaan</a:t>
            </a:r>
            <a:r>
              <a:rPr lang="en-US" sz="2000" dirty="0" smtClean="0"/>
              <a:t>, </a:t>
            </a:r>
            <a:r>
              <a:rPr lang="en-US" sz="2000" dirty="0" err="1" smtClean="0">
                <a:solidFill>
                  <a:srgbClr val="FFC000"/>
                </a:solidFill>
              </a:rPr>
              <a:t>jenis</a:t>
            </a:r>
            <a:r>
              <a:rPr lang="en-US" sz="2000" dirty="0" smtClean="0">
                <a:solidFill>
                  <a:srgbClr val="FFC000"/>
                </a:solidFill>
              </a:rPr>
              <a:t> </a:t>
            </a:r>
            <a:r>
              <a:rPr lang="en-US" sz="2000" dirty="0" err="1" smtClean="0">
                <a:solidFill>
                  <a:srgbClr val="FFC000"/>
                </a:solidFill>
              </a:rPr>
              <a:t>lowongan</a:t>
            </a:r>
            <a:r>
              <a:rPr lang="en-US" sz="2000" dirty="0" smtClean="0">
                <a:solidFill>
                  <a:srgbClr val="FFC000"/>
                </a:solidFill>
              </a:rPr>
              <a:t> </a:t>
            </a:r>
            <a:r>
              <a:rPr lang="en-US" sz="2000" dirty="0" err="1" smtClean="0">
                <a:solidFill>
                  <a:srgbClr val="FFC000"/>
                </a:solidFill>
              </a:rPr>
              <a:t>pekerjaan</a:t>
            </a:r>
            <a:r>
              <a:rPr lang="en-US" sz="2000" dirty="0" smtClean="0">
                <a:solidFill>
                  <a:srgbClr val="FFC000"/>
                </a:solidFill>
              </a:rPr>
              <a:t> </a:t>
            </a:r>
            <a:r>
              <a:rPr lang="en-US" sz="2000" dirty="0" err="1" smtClean="0"/>
              <a:t>dan</a:t>
            </a:r>
            <a:r>
              <a:rPr lang="en-US" sz="2000" dirty="0" smtClean="0"/>
              <a:t> </a:t>
            </a:r>
            <a:r>
              <a:rPr lang="en-US" sz="2000" dirty="0" err="1" smtClean="0">
                <a:solidFill>
                  <a:srgbClr val="FFC000"/>
                </a:solidFill>
              </a:rPr>
              <a:t>tren</a:t>
            </a:r>
            <a:r>
              <a:rPr lang="en-US" sz="2000" dirty="0" smtClean="0">
                <a:solidFill>
                  <a:srgbClr val="FFC000"/>
                </a:solidFill>
              </a:rPr>
              <a:t> </a:t>
            </a:r>
            <a:r>
              <a:rPr lang="en-US" sz="2000" dirty="0" err="1" smtClean="0">
                <a:solidFill>
                  <a:srgbClr val="FFC000"/>
                </a:solidFill>
              </a:rPr>
              <a:t>lowongan</a:t>
            </a:r>
            <a:r>
              <a:rPr lang="en-US" sz="2000" dirty="0" smtClean="0">
                <a:solidFill>
                  <a:srgbClr val="FFC000"/>
                </a:solidFill>
              </a:rPr>
              <a:t> </a:t>
            </a:r>
            <a:r>
              <a:rPr lang="en-US" sz="2000" dirty="0" err="1" smtClean="0">
                <a:solidFill>
                  <a:srgbClr val="FFC000"/>
                </a:solidFill>
              </a:rPr>
              <a:t>kerja</a:t>
            </a:r>
            <a:r>
              <a:rPr lang="en-US" sz="2000" dirty="0" smtClean="0">
                <a:solidFill>
                  <a:srgbClr val="FFC000"/>
                </a:solidFill>
              </a:rPr>
              <a:t> yang </a:t>
            </a:r>
            <a:r>
              <a:rPr lang="en-US" sz="2000" dirty="0" err="1" smtClean="0">
                <a:solidFill>
                  <a:srgbClr val="FFC000"/>
                </a:solidFill>
              </a:rPr>
              <a:t>sedang</a:t>
            </a:r>
            <a:r>
              <a:rPr lang="en-US" sz="2000" dirty="0" smtClean="0">
                <a:solidFill>
                  <a:srgbClr val="FFC000"/>
                </a:solidFill>
              </a:rPr>
              <a:t> </a:t>
            </a:r>
            <a:r>
              <a:rPr lang="en-US" sz="2000" dirty="0" err="1" smtClean="0">
                <a:solidFill>
                  <a:srgbClr val="FFC000"/>
                </a:solidFill>
              </a:rPr>
              <a:t>populer</a:t>
            </a:r>
            <a:endParaRPr lang="en-US" sz="2000" dirty="0" smtClean="0">
              <a:solidFill>
                <a:srgbClr val="FFC000"/>
              </a:solidFill>
            </a:endParaRPr>
          </a:p>
          <a:p>
            <a:r>
              <a:rPr lang="en-US" sz="2000" dirty="0" err="1" smtClean="0"/>
              <a:t>Laporan</a:t>
            </a:r>
            <a:r>
              <a:rPr lang="en-US" sz="2000" dirty="0" smtClean="0"/>
              <a:t> </a:t>
            </a:r>
            <a:r>
              <a:rPr lang="en-US" sz="2000" dirty="0" err="1" smtClean="0"/>
              <a:t>statistik</a:t>
            </a:r>
            <a:r>
              <a:rPr lang="en-US" sz="2000" dirty="0" smtClean="0"/>
              <a:t> </a:t>
            </a:r>
            <a:r>
              <a:rPr lang="en-US" sz="2000" dirty="0" err="1" smtClean="0"/>
              <a:t>akan</a:t>
            </a:r>
            <a:r>
              <a:rPr lang="en-US" sz="2000" dirty="0" smtClean="0"/>
              <a:t> </a:t>
            </a:r>
            <a:r>
              <a:rPr lang="en-US" sz="2000" dirty="0" err="1" smtClean="0"/>
              <a:t>disajikan</a:t>
            </a:r>
            <a:r>
              <a:rPr lang="en-US" sz="2000" dirty="0" smtClean="0"/>
              <a:t> </a:t>
            </a:r>
            <a:r>
              <a:rPr lang="en-US" sz="2000" dirty="0" err="1" smtClean="0"/>
              <a:t>dalam</a:t>
            </a:r>
            <a:r>
              <a:rPr lang="en-US" sz="2000" dirty="0" smtClean="0"/>
              <a:t> </a:t>
            </a:r>
            <a:r>
              <a:rPr lang="en-US" sz="2000" dirty="0" err="1" smtClean="0">
                <a:solidFill>
                  <a:srgbClr val="7030A0"/>
                </a:solidFill>
              </a:rPr>
              <a:t>bentuk</a:t>
            </a:r>
            <a:r>
              <a:rPr lang="en-US" sz="2000" dirty="0" smtClean="0">
                <a:solidFill>
                  <a:srgbClr val="7030A0"/>
                </a:solidFill>
              </a:rPr>
              <a:t> </a:t>
            </a:r>
            <a:r>
              <a:rPr lang="en-US" sz="2000" dirty="0" err="1" smtClean="0">
                <a:solidFill>
                  <a:srgbClr val="7030A0"/>
                </a:solidFill>
              </a:rPr>
              <a:t>infografik</a:t>
            </a:r>
            <a:r>
              <a:rPr lang="en-US" sz="2000" dirty="0" smtClean="0">
                <a:solidFill>
                  <a:srgbClr val="7030A0"/>
                </a:solidFill>
              </a:rPr>
              <a:t> </a:t>
            </a:r>
            <a:r>
              <a:rPr lang="en-US" sz="2000" dirty="0" err="1" smtClean="0"/>
              <a:t>dan</a:t>
            </a:r>
            <a:r>
              <a:rPr lang="en-US" sz="2000" dirty="0" smtClean="0"/>
              <a:t> </a:t>
            </a:r>
            <a:r>
              <a:rPr lang="en-US" sz="2000" dirty="0" err="1" smtClean="0"/>
              <a:t>juga</a:t>
            </a:r>
            <a:r>
              <a:rPr lang="en-US" sz="2000" dirty="0" smtClean="0"/>
              <a:t> </a:t>
            </a:r>
            <a:r>
              <a:rPr lang="en-US" sz="2000" dirty="0" err="1" smtClean="0">
                <a:solidFill>
                  <a:srgbClr val="7030A0"/>
                </a:solidFill>
              </a:rPr>
              <a:t>tersedia</a:t>
            </a:r>
            <a:r>
              <a:rPr lang="en-US" sz="2000" dirty="0" smtClean="0">
                <a:solidFill>
                  <a:srgbClr val="7030A0"/>
                </a:solidFill>
              </a:rPr>
              <a:t> </a:t>
            </a:r>
            <a:r>
              <a:rPr lang="en-US" sz="2000" dirty="0" err="1" smtClean="0">
                <a:solidFill>
                  <a:srgbClr val="7030A0"/>
                </a:solidFill>
              </a:rPr>
              <a:t>dalam</a:t>
            </a:r>
            <a:r>
              <a:rPr lang="en-US" sz="2000" dirty="0" smtClean="0">
                <a:solidFill>
                  <a:srgbClr val="7030A0"/>
                </a:solidFill>
              </a:rPr>
              <a:t> </a:t>
            </a:r>
            <a:r>
              <a:rPr lang="en-US" sz="2000" dirty="0" err="1" smtClean="0">
                <a:solidFill>
                  <a:srgbClr val="7030A0"/>
                </a:solidFill>
              </a:rPr>
              <a:t>bentuk</a:t>
            </a:r>
            <a:r>
              <a:rPr lang="en-US" sz="2000" dirty="0" smtClean="0">
                <a:solidFill>
                  <a:srgbClr val="7030A0"/>
                </a:solidFill>
              </a:rPr>
              <a:t> file pdf yang </a:t>
            </a:r>
            <a:r>
              <a:rPr lang="en-US" sz="2000" dirty="0" err="1" smtClean="0">
                <a:solidFill>
                  <a:srgbClr val="7030A0"/>
                </a:solidFill>
              </a:rPr>
              <a:t>bisa</a:t>
            </a:r>
            <a:r>
              <a:rPr lang="en-US" sz="2000" dirty="0" smtClean="0">
                <a:solidFill>
                  <a:srgbClr val="7030A0"/>
                </a:solidFill>
              </a:rPr>
              <a:t> </a:t>
            </a:r>
            <a:r>
              <a:rPr lang="en-US" sz="2000" dirty="0" err="1" smtClean="0">
                <a:solidFill>
                  <a:srgbClr val="7030A0"/>
                </a:solidFill>
              </a:rPr>
              <a:t>didownload</a:t>
            </a:r>
            <a:endParaRPr lang="en-US" sz="2000" dirty="0" smtClean="0">
              <a:solidFill>
                <a:srgbClr val="7030A0"/>
              </a:solidFill>
            </a:endParaRPr>
          </a:p>
          <a:p>
            <a:r>
              <a:rPr lang="en-US" sz="2000" dirty="0" err="1" smtClean="0"/>
              <a:t>Sistem</a:t>
            </a:r>
            <a:r>
              <a:rPr lang="en-US" sz="2000" dirty="0" smtClean="0"/>
              <a:t> </a:t>
            </a:r>
            <a:r>
              <a:rPr lang="en-US" sz="2000" dirty="0" err="1" smtClean="0"/>
              <a:t>akan</a:t>
            </a:r>
            <a:r>
              <a:rPr lang="en-US" sz="2000" dirty="0" smtClean="0"/>
              <a:t> </a:t>
            </a:r>
            <a:r>
              <a:rPr lang="en-US" sz="2000" dirty="0" err="1" smtClean="0"/>
              <a:t>dikembangkan</a:t>
            </a:r>
            <a:r>
              <a:rPr lang="en-US" sz="2000" dirty="0" smtClean="0"/>
              <a:t> </a:t>
            </a:r>
            <a:r>
              <a:rPr lang="en-US" sz="2000" dirty="0" err="1" smtClean="0"/>
              <a:t>dengan</a:t>
            </a:r>
            <a:r>
              <a:rPr lang="en-US" sz="2000" dirty="0" smtClean="0"/>
              <a:t> </a:t>
            </a:r>
            <a:r>
              <a:rPr lang="en-US" sz="2000" dirty="0" err="1" smtClean="0"/>
              <a:t>menggunakan</a:t>
            </a:r>
            <a:r>
              <a:rPr lang="en-US" sz="2000" dirty="0" smtClean="0"/>
              <a:t> </a:t>
            </a:r>
            <a:r>
              <a:rPr lang="en-US" sz="2000" dirty="0" err="1" smtClean="0"/>
              <a:t>bahasa</a:t>
            </a:r>
            <a:r>
              <a:rPr lang="en-US" sz="2000" dirty="0" smtClean="0"/>
              <a:t> </a:t>
            </a:r>
            <a:r>
              <a:rPr lang="en-US" sz="2000" dirty="0" err="1" smtClean="0"/>
              <a:t>pemrograman</a:t>
            </a:r>
            <a:r>
              <a:rPr lang="en-US" sz="2000" dirty="0" smtClean="0"/>
              <a:t> </a:t>
            </a:r>
            <a:r>
              <a:rPr lang="en-US" sz="2000" dirty="0" smtClean="0">
                <a:solidFill>
                  <a:srgbClr val="FF0000"/>
                </a:solidFill>
              </a:rPr>
              <a:t>Java</a:t>
            </a:r>
          </a:p>
        </p:txBody>
      </p:sp>
      <p:sp>
        <p:nvSpPr>
          <p:cNvPr id="4" name="Slide Number Placeholder 3"/>
          <p:cNvSpPr>
            <a:spLocks noGrp="1"/>
          </p:cNvSpPr>
          <p:nvPr>
            <p:ph type="sldNum" sz="quarter" idx="4294967295"/>
          </p:nvPr>
        </p:nvSpPr>
        <p:spPr>
          <a:xfrm>
            <a:off x="7086600" y="6356350"/>
            <a:ext cx="2057400" cy="365125"/>
          </a:xfrm>
        </p:spPr>
        <p:txBody>
          <a:bodyPr/>
          <a:lstStyle/>
          <a:p>
            <a:fld id="{C546E0E4-908A-4724-B308-E4F6AE4FA0DD}" type="slidenum">
              <a:rPr lang="en-US" smtClean="0">
                <a:solidFill>
                  <a:prstClr val="black">
                    <a:tint val="75000"/>
                  </a:prstClr>
                </a:solidFill>
              </a:rPr>
              <a:pPr/>
              <a:t>103</a:t>
            </a:fld>
            <a:endParaRPr lang="en-US">
              <a:solidFill>
                <a:prstClr val="black">
                  <a:tint val="75000"/>
                </a:prstClr>
              </a:solidFill>
            </a:endParaRPr>
          </a:p>
        </p:txBody>
      </p:sp>
    </p:spTree>
    <p:extLst>
      <p:ext uri="{BB962C8B-B14F-4D97-AF65-F5344CB8AC3E}">
        <p14:creationId xmlns:p14="http://schemas.microsoft.com/office/powerpoint/2010/main" val="38034503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id-ID"/>
          </a:p>
        </p:txBody>
      </p:sp>
      <p:sp>
        <p:nvSpPr>
          <p:cNvPr id="4" name="Content Placeholder 3"/>
          <p:cNvSpPr>
            <a:spLocks noGrp="1"/>
          </p:cNvSpPr>
          <p:nvPr>
            <p:ph idx="1"/>
          </p:nvPr>
        </p:nvSpPr>
        <p:spPr/>
        <p:txBody>
          <a:bodyPr/>
          <a:lstStyle/>
          <a:p>
            <a:endParaRPr lang="id-ID"/>
          </a:p>
        </p:txBody>
      </p:sp>
      <p:sp>
        <p:nvSpPr>
          <p:cNvPr id="2" name="Slide Number Placeholder 1"/>
          <p:cNvSpPr>
            <a:spLocks noGrp="1"/>
          </p:cNvSpPr>
          <p:nvPr>
            <p:ph type="sldNum" sz="quarter" idx="4294967295"/>
          </p:nvPr>
        </p:nvSpPr>
        <p:spPr>
          <a:xfrm>
            <a:off x="7086600" y="6356350"/>
            <a:ext cx="2057400" cy="365125"/>
          </a:xfrm>
        </p:spPr>
        <p:txBody>
          <a:bodyPr/>
          <a:lstStyle/>
          <a:p>
            <a:fld id="{C546E0E4-908A-4724-B308-E4F6AE4FA0DD}" type="slidenum">
              <a:rPr lang="en-US" smtClean="0">
                <a:solidFill>
                  <a:prstClr val="black">
                    <a:tint val="75000"/>
                  </a:prstClr>
                </a:solidFill>
              </a:rPr>
              <a:pPr/>
              <a:t>104</a:t>
            </a:fld>
            <a:endParaRPr lang="en-US">
              <a:solidFill>
                <a:prstClr val="black">
                  <a:tint val="75000"/>
                </a:prstClr>
              </a:solidFill>
            </a:endParaRPr>
          </a:p>
        </p:txBody>
      </p:sp>
      <p:sp>
        <p:nvSpPr>
          <p:cNvPr id="41989" name="Rectangle 3"/>
          <p:cNvSpPr>
            <a:spLocks noChangeArrowheads="1"/>
          </p:cNvSpPr>
          <p:nvPr/>
        </p:nvSpPr>
        <p:spPr bwMode="auto">
          <a:xfrm>
            <a:off x="762000" y="1828800"/>
            <a:ext cx="7543800" cy="4343400"/>
          </a:xfrm>
          <a:prstGeom prst="rect">
            <a:avLst/>
          </a:prstGeom>
          <a:solidFill>
            <a:schemeClr val="accent2"/>
          </a:solidFill>
          <a:ln w="12700">
            <a:solidFill>
              <a:schemeClr val="tx1"/>
            </a:solidFill>
            <a:miter lim="800000"/>
            <a:headEnd type="none" w="sm" len="sm"/>
            <a:tailEnd/>
          </a:ln>
        </p:spPr>
        <p:txBody>
          <a:bodyPr wrap="none" anchor="ctr"/>
          <a:lstStyle/>
          <a:p>
            <a:endParaRPr lang="en-US"/>
          </a:p>
        </p:txBody>
      </p:sp>
      <p:sp>
        <p:nvSpPr>
          <p:cNvPr id="41990" name="Rectangle 4"/>
          <p:cNvSpPr>
            <a:spLocks noChangeArrowheads="1"/>
          </p:cNvSpPr>
          <p:nvPr/>
        </p:nvSpPr>
        <p:spPr bwMode="auto">
          <a:xfrm>
            <a:off x="762000" y="5486400"/>
            <a:ext cx="7543800" cy="685800"/>
          </a:xfrm>
          <a:prstGeom prst="rect">
            <a:avLst/>
          </a:prstGeom>
          <a:solidFill>
            <a:srgbClr val="CCECFF"/>
          </a:solidFill>
          <a:ln w="12700">
            <a:solidFill>
              <a:schemeClr val="tx1"/>
            </a:solidFill>
            <a:miter lim="800000"/>
            <a:headEnd type="none" w="sm" len="sm"/>
            <a:tailEnd/>
          </a:ln>
        </p:spPr>
        <p:txBody>
          <a:bodyPr wrap="none" anchor="ctr"/>
          <a:lstStyle/>
          <a:p>
            <a:endParaRPr lang="en-US"/>
          </a:p>
        </p:txBody>
      </p:sp>
      <p:sp>
        <p:nvSpPr>
          <p:cNvPr id="41991" name="Rectangle 5"/>
          <p:cNvSpPr>
            <a:spLocks noChangeArrowheads="1"/>
          </p:cNvSpPr>
          <p:nvPr/>
        </p:nvSpPr>
        <p:spPr bwMode="auto">
          <a:xfrm>
            <a:off x="762000" y="2362200"/>
            <a:ext cx="7543800" cy="3124200"/>
          </a:xfrm>
          <a:prstGeom prst="rect">
            <a:avLst/>
          </a:prstGeom>
          <a:solidFill>
            <a:srgbClr val="FFFFCC"/>
          </a:solidFill>
          <a:ln w="12700">
            <a:solidFill>
              <a:schemeClr val="tx1"/>
            </a:solidFill>
            <a:miter lim="800000"/>
            <a:headEnd type="none" w="sm" len="sm"/>
            <a:tailEnd/>
          </a:ln>
        </p:spPr>
        <p:txBody>
          <a:bodyPr wrap="none" anchor="ctr"/>
          <a:lstStyle/>
          <a:p>
            <a:pPr algn="l"/>
            <a:endParaRPr lang="en-US" dirty="0"/>
          </a:p>
        </p:txBody>
      </p:sp>
      <p:sp>
        <p:nvSpPr>
          <p:cNvPr id="41992" name="Text Box 6"/>
          <p:cNvSpPr txBox="1">
            <a:spLocks noChangeArrowheads="1"/>
          </p:cNvSpPr>
          <p:nvPr/>
        </p:nvSpPr>
        <p:spPr bwMode="auto">
          <a:xfrm>
            <a:off x="762000" y="1828800"/>
            <a:ext cx="7543800" cy="4267200"/>
          </a:xfrm>
          <a:prstGeom prst="rect">
            <a:avLst/>
          </a:prstGeom>
          <a:noFill/>
          <a:ln w="12700">
            <a:noFill/>
            <a:miter lim="800000"/>
            <a:headEnd type="none" w="sm" len="sm"/>
            <a:tailEnd/>
          </a:ln>
        </p:spPr>
        <p:txBody>
          <a:bodyPr wrap="square">
            <a:spAutoFit/>
          </a:bodyPr>
          <a:lstStyle/>
          <a:p>
            <a:pPr algn="l"/>
            <a:r>
              <a:rPr lang="en-US" sz="1800" dirty="0"/>
              <a:t>			</a:t>
            </a:r>
            <a:r>
              <a:rPr lang="en-US" sz="1600" dirty="0"/>
              <a:t>Complexity</a:t>
            </a:r>
          </a:p>
          <a:p>
            <a:endParaRPr lang="en-US" sz="1600" dirty="0"/>
          </a:p>
          <a:p>
            <a:pPr algn="l"/>
            <a:r>
              <a:rPr lang="en-US" sz="1600" dirty="0"/>
              <a:t>Description	</a:t>
            </a:r>
            <a:r>
              <a:rPr lang="en-US" sz="1600" dirty="0" smtClean="0"/>
              <a:t>Low</a:t>
            </a:r>
            <a:r>
              <a:rPr lang="en-US" sz="1600" dirty="0"/>
              <a:t>	   Medium		High		Total</a:t>
            </a:r>
          </a:p>
          <a:p>
            <a:endParaRPr lang="en-US" sz="1600" dirty="0"/>
          </a:p>
          <a:p>
            <a:pPr algn="l"/>
            <a:r>
              <a:rPr lang="en-US" sz="1600" dirty="0"/>
              <a:t>Inputs		</a:t>
            </a:r>
            <a:r>
              <a:rPr lang="en-US" sz="1600" dirty="0" smtClean="0"/>
              <a:t>__</a:t>
            </a:r>
            <a:r>
              <a:rPr lang="en-US" sz="1600" dirty="0"/>
              <a:t>x 3	   __x 4	 	__x 6		____</a:t>
            </a:r>
          </a:p>
          <a:p>
            <a:endParaRPr lang="en-US" sz="1600" dirty="0"/>
          </a:p>
          <a:p>
            <a:pPr algn="l"/>
            <a:r>
              <a:rPr lang="en-US" sz="1600" dirty="0"/>
              <a:t>Outputs		__x 4	   __x 5		__x 7		____</a:t>
            </a:r>
          </a:p>
          <a:p>
            <a:endParaRPr lang="en-US" sz="1600" dirty="0"/>
          </a:p>
          <a:p>
            <a:pPr algn="l"/>
            <a:r>
              <a:rPr lang="en-US" sz="1600" dirty="0"/>
              <a:t>Queries		__x 3	   __x 4		__x 6		____</a:t>
            </a:r>
          </a:p>
          <a:p>
            <a:endParaRPr lang="en-US" sz="1600" dirty="0"/>
          </a:p>
          <a:p>
            <a:pPr algn="l"/>
            <a:r>
              <a:rPr lang="en-US" sz="1600" dirty="0"/>
              <a:t>Files		__x 7	   __x 10		__x 15		____</a:t>
            </a:r>
          </a:p>
          <a:p>
            <a:endParaRPr lang="en-US" sz="1600" dirty="0"/>
          </a:p>
          <a:p>
            <a:pPr algn="l"/>
            <a:r>
              <a:rPr lang="en-US" sz="1600" dirty="0" smtClean="0"/>
              <a:t>Program		__x 5	   __x 7		__x 10		____</a:t>
            </a:r>
          </a:p>
          <a:p>
            <a:pPr algn="l"/>
            <a:r>
              <a:rPr lang="en-US" sz="1600" dirty="0" smtClean="0"/>
              <a:t>Interfaces</a:t>
            </a:r>
          </a:p>
          <a:p>
            <a:endParaRPr lang="en-US" sz="1800" dirty="0"/>
          </a:p>
          <a:p>
            <a:r>
              <a:rPr lang="en-US" sz="1800" dirty="0"/>
              <a:t>		TOTAL UNADJUSTED FUNCTION POINTS	____</a:t>
            </a:r>
          </a:p>
        </p:txBody>
      </p:sp>
    </p:spTree>
    <p:extLst>
      <p:ext uri="{BB962C8B-B14F-4D97-AF65-F5344CB8AC3E}">
        <p14:creationId xmlns:p14="http://schemas.microsoft.com/office/powerpoint/2010/main" val="40588725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TUFP</a:t>
            </a:r>
            <a:endParaRPr lang="id-ID" dirty="0"/>
          </a:p>
        </p:txBody>
      </p:sp>
      <p:sp>
        <p:nvSpPr>
          <p:cNvPr id="3" name="Content Placeholder 2"/>
          <p:cNvSpPr>
            <a:spLocks noGrp="1"/>
          </p:cNvSpPr>
          <p:nvPr>
            <p:ph idx="1"/>
          </p:nvPr>
        </p:nvSpPr>
        <p:spPr/>
        <p:txBody>
          <a:bodyPr/>
          <a:lstStyle/>
          <a:p>
            <a:endParaRPr lang="id-ID"/>
          </a:p>
        </p:txBody>
      </p:sp>
      <p:sp>
        <p:nvSpPr>
          <p:cNvPr id="4" name="Slide Number Placeholder 3"/>
          <p:cNvSpPr>
            <a:spLocks noGrp="1"/>
          </p:cNvSpPr>
          <p:nvPr>
            <p:ph type="sldNum" sz="quarter" idx="4294967295"/>
          </p:nvPr>
        </p:nvSpPr>
        <p:spPr>
          <a:xfrm>
            <a:off x="7086600" y="6356350"/>
            <a:ext cx="2057400" cy="365125"/>
          </a:xfrm>
        </p:spPr>
        <p:txBody>
          <a:bodyPr/>
          <a:lstStyle/>
          <a:p>
            <a:fld id="{C546E0E4-908A-4724-B308-E4F6AE4FA0DD}" type="slidenum">
              <a:rPr lang="en-US" smtClean="0">
                <a:solidFill>
                  <a:prstClr val="black">
                    <a:tint val="75000"/>
                  </a:prstClr>
                </a:solidFill>
              </a:rPr>
              <a:pPr/>
              <a:t>105</a:t>
            </a:fld>
            <a:endParaRPr lang="en-US" dirty="0">
              <a:solidFill>
                <a:prstClr val="black">
                  <a:tint val="75000"/>
                </a:prstClr>
              </a:solidFill>
            </a:endParaRPr>
          </a:p>
        </p:txBody>
      </p:sp>
      <p:graphicFrame>
        <p:nvGraphicFramePr>
          <p:cNvPr id="5" name="Table 4"/>
          <p:cNvGraphicFramePr>
            <a:graphicFrameLocks noGrp="1"/>
          </p:cNvGraphicFramePr>
          <p:nvPr>
            <p:extLst/>
          </p:nvPr>
        </p:nvGraphicFramePr>
        <p:xfrm>
          <a:off x="628650" y="1219200"/>
          <a:ext cx="7372352" cy="4609086"/>
        </p:xfrm>
        <a:graphic>
          <a:graphicData uri="http://schemas.openxmlformats.org/drawingml/2006/table">
            <a:tbl>
              <a:tblPr firstRow="1" bandRow="1">
                <a:tableStyleId>{073A0DAA-6AF3-43AB-8588-CEC1D06C72B9}</a:tableStyleId>
              </a:tblPr>
              <a:tblGrid>
                <a:gridCol w="2952750"/>
                <a:gridCol w="1447800"/>
                <a:gridCol w="1447800"/>
                <a:gridCol w="1524002"/>
              </a:tblGrid>
              <a:tr h="542035">
                <a:tc>
                  <a:txBody>
                    <a:bodyPr/>
                    <a:lstStyle/>
                    <a:p>
                      <a:endParaRPr lang="id-ID" sz="3200" dirty="0"/>
                    </a:p>
                  </a:txBody>
                  <a:tcPr/>
                </a:tc>
                <a:tc>
                  <a:txBody>
                    <a:bodyPr/>
                    <a:lstStyle/>
                    <a:p>
                      <a:r>
                        <a:rPr lang="en-US" sz="2800" dirty="0" err="1" smtClean="0"/>
                        <a:t>Fungsi</a:t>
                      </a:r>
                      <a:endParaRPr lang="id-ID" sz="2800" dirty="0"/>
                    </a:p>
                  </a:txBody>
                  <a:tcPr/>
                </a:tc>
                <a:tc>
                  <a:txBody>
                    <a:bodyPr/>
                    <a:lstStyle/>
                    <a:p>
                      <a:r>
                        <a:rPr lang="en-US" sz="2800" dirty="0" err="1" smtClean="0"/>
                        <a:t>Bobot</a:t>
                      </a:r>
                      <a:endParaRPr lang="id-ID" sz="2800" dirty="0"/>
                    </a:p>
                  </a:txBody>
                  <a:tcPr/>
                </a:tc>
                <a:tc>
                  <a:txBody>
                    <a:bodyPr/>
                    <a:lstStyle/>
                    <a:p>
                      <a:r>
                        <a:rPr lang="en-US" sz="2800" dirty="0" smtClean="0"/>
                        <a:t>Total</a:t>
                      </a:r>
                      <a:endParaRPr lang="id-ID" sz="2800" dirty="0"/>
                    </a:p>
                  </a:txBody>
                  <a:tcPr/>
                </a:tc>
              </a:tr>
              <a:tr h="540786">
                <a:tc>
                  <a:txBody>
                    <a:bodyPr/>
                    <a:lstStyle/>
                    <a:p>
                      <a:r>
                        <a:rPr lang="en-US" sz="2800" dirty="0" smtClean="0"/>
                        <a:t>Input</a:t>
                      </a:r>
                      <a:endParaRPr lang="id-ID" sz="2800" dirty="0"/>
                    </a:p>
                  </a:txBody>
                  <a:tcPr/>
                </a:tc>
                <a:tc>
                  <a:txBody>
                    <a:bodyPr/>
                    <a:lstStyle/>
                    <a:p>
                      <a:r>
                        <a:rPr lang="en-US" sz="2800" dirty="0" smtClean="0"/>
                        <a:t>3</a:t>
                      </a:r>
                      <a:endParaRPr lang="id-ID" sz="2800" dirty="0"/>
                    </a:p>
                  </a:txBody>
                  <a:tcPr/>
                </a:tc>
                <a:tc>
                  <a:txBody>
                    <a:bodyPr/>
                    <a:lstStyle/>
                    <a:p>
                      <a:r>
                        <a:rPr lang="en-US" sz="2800" dirty="0" smtClean="0"/>
                        <a:t>3</a:t>
                      </a:r>
                      <a:endParaRPr lang="id-ID" sz="2800" dirty="0"/>
                    </a:p>
                  </a:txBody>
                  <a:tcPr/>
                </a:tc>
                <a:tc>
                  <a:txBody>
                    <a:bodyPr/>
                    <a:lstStyle/>
                    <a:p>
                      <a:r>
                        <a:rPr lang="en-US" sz="2800" dirty="0" smtClean="0"/>
                        <a:t>9</a:t>
                      </a:r>
                      <a:endParaRPr lang="id-ID" sz="2800" dirty="0"/>
                    </a:p>
                  </a:txBody>
                  <a:tcPr/>
                </a:tc>
              </a:tr>
              <a:tr h="540786">
                <a:tc>
                  <a:txBody>
                    <a:bodyPr/>
                    <a:lstStyle/>
                    <a:p>
                      <a:r>
                        <a:rPr lang="en-US" sz="2800" dirty="0" smtClean="0"/>
                        <a:t>Output</a:t>
                      </a:r>
                      <a:endParaRPr lang="id-ID" sz="2800" dirty="0"/>
                    </a:p>
                  </a:txBody>
                  <a:tcPr/>
                </a:tc>
                <a:tc>
                  <a:txBody>
                    <a:bodyPr/>
                    <a:lstStyle/>
                    <a:p>
                      <a:r>
                        <a:rPr lang="en-US" sz="2800" dirty="0" smtClean="0"/>
                        <a:t>4</a:t>
                      </a:r>
                      <a:endParaRPr lang="id-ID" sz="2800" dirty="0"/>
                    </a:p>
                  </a:txBody>
                  <a:tcPr/>
                </a:tc>
                <a:tc>
                  <a:txBody>
                    <a:bodyPr/>
                    <a:lstStyle/>
                    <a:p>
                      <a:r>
                        <a:rPr lang="en-US" sz="2800" dirty="0" smtClean="0"/>
                        <a:t>4</a:t>
                      </a:r>
                      <a:endParaRPr lang="id-ID" sz="2800" dirty="0"/>
                    </a:p>
                  </a:txBody>
                  <a:tcPr/>
                </a:tc>
                <a:tc>
                  <a:txBody>
                    <a:bodyPr/>
                    <a:lstStyle/>
                    <a:p>
                      <a:r>
                        <a:rPr lang="en-US" sz="2800" dirty="0" smtClean="0"/>
                        <a:t>16</a:t>
                      </a:r>
                      <a:endParaRPr lang="id-ID" sz="2800" dirty="0"/>
                    </a:p>
                  </a:txBody>
                  <a:tcPr/>
                </a:tc>
              </a:tr>
              <a:tr h="540786">
                <a:tc>
                  <a:txBody>
                    <a:bodyPr/>
                    <a:lstStyle/>
                    <a:p>
                      <a:r>
                        <a:rPr lang="en-US" sz="2800" dirty="0" smtClean="0"/>
                        <a:t>Queries</a:t>
                      </a:r>
                      <a:endParaRPr lang="id-ID" sz="2800" dirty="0"/>
                    </a:p>
                  </a:txBody>
                  <a:tcPr/>
                </a:tc>
                <a:tc>
                  <a:txBody>
                    <a:bodyPr/>
                    <a:lstStyle/>
                    <a:p>
                      <a:r>
                        <a:rPr lang="en-US" sz="2800" dirty="0" smtClean="0"/>
                        <a:t>2</a:t>
                      </a:r>
                      <a:endParaRPr lang="id-ID" sz="2800" dirty="0"/>
                    </a:p>
                  </a:txBody>
                  <a:tcPr/>
                </a:tc>
                <a:tc>
                  <a:txBody>
                    <a:bodyPr/>
                    <a:lstStyle/>
                    <a:p>
                      <a:r>
                        <a:rPr lang="en-US" sz="2800" dirty="0" smtClean="0"/>
                        <a:t>3</a:t>
                      </a:r>
                      <a:endParaRPr lang="id-ID" sz="2800" dirty="0"/>
                    </a:p>
                  </a:txBody>
                  <a:tcPr/>
                </a:tc>
                <a:tc>
                  <a:txBody>
                    <a:bodyPr/>
                    <a:lstStyle/>
                    <a:p>
                      <a:r>
                        <a:rPr lang="en-US" sz="2800" dirty="0" smtClean="0"/>
                        <a:t>6</a:t>
                      </a:r>
                      <a:endParaRPr lang="id-ID" sz="2800" dirty="0"/>
                    </a:p>
                  </a:txBody>
                  <a:tcPr/>
                </a:tc>
              </a:tr>
              <a:tr h="540786">
                <a:tc>
                  <a:txBody>
                    <a:bodyPr/>
                    <a:lstStyle/>
                    <a:p>
                      <a:r>
                        <a:rPr lang="en-US" sz="2800" dirty="0" smtClean="0"/>
                        <a:t>File</a:t>
                      </a:r>
                      <a:endParaRPr lang="id-ID" sz="2800" dirty="0"/>
                    </a:p>
                  </a:txBody>
                  <a:tcPr/>
                </a:tc>
                <a:tc>
                  <a:txBody>
                    <a:bodyPr/>
                    <a:lstStyle/>
                    <a:p>
                      <a:r>
                        <a:rPr lang="en-US" sz="2800" dirty="0" smtClean="0"/>
                        <a:t>2</a:t>
                      </a:r>
                      <a:endParaRPr lang="id-ID" sz="2800" dirty="0"/>
                    </a:p>
                  </a:txBody>
                  <a:tcPr/>
                </a:tc>
                <a:tc>
                  <a:txBody>
                    <a:bodyPr/>
                    <a:lstStyle/>
                    <a:p>
                      <a:r>
                        <a:rPr lang="en-US" sz="2800" dirty="0" smtClean="0"/>
                        <a:t>7</a:t>
                      </a:r>
                      <a:endParaRPr lang="id-ID" sz="2800" dirty="0"/>
                    </a:p>
                  </a:txBody>
                  <a:tcPr/>
                </a:tc>
                <a:tc>
                  <a:txBody>
                    <a:bodyPr/>
                    <a:lstStyle/>
                    <a:p>
                      <a:r>
                        <a:rPr lang="en-US" sz="2800" dirty="0" smtClean="0"/>
                        <a:t>14</a:t>
                      </a:r>
                      <a:endParaRPr lang="id-ID" sz="2800" dirty="0"/>
                    </a:p>
                  </a:txBody>
                  <a:tcPr/>
                </a:tc>
              </a:tr>
              <a:tr h="933411">
                <a:tc>
                  <a:txBody>
                    <a:bodyPr/>
                    <a:lstStyle/>
                    <a:p>
                      <a:r>
                        <a:rPr lang="en-US" sz="2800" dirty="0" smtClean="0"/>
                        <a:t>Program Interface</a:t>
                      </a:r>
                      <a:endParaRPr lang="id-ID" sz="2800" dirty="0"/>
                    </a:p>
                  </a:txBody>
                  <a:tcPr/>
                </a:tc>
                <a:tc>
                  <a:txBody>
                    <a:bodyPr/>
                    <a:lstStyle/>
                    <a:p>
                      <a:r>
                        <a:rPr lang="en-US" sz="2800" dirty="0" smtClean="0"/>
                        <a:t>5</a:t>
                      </a:r>
                      <a:endParaRPr lang="id-ID" sz="2800" dirty="0"/>
                    </a:p>
                  </a:txBody>
                  <a:tcPr/>
                </a:tc>
                <a:tc>
                  <a:txBody>
                    <a:bodyPr/>
                    <a:lstStyle/>
                    <a:p>
                      <a:r>
                        <a:rPr lang="en-US" sz="2800" dirty="0" smtClean="0"/>
                        <a:t>5</a:t>
                      </a:r>
                      <a:endParaRPr lang="id-ID" sz="2800" dirty="0"/>
                    </a:p>
                  </a:txBody>
                  <a:tcPr/>
                </a:tc>
                <a:tc>
                  <a:txBody>
                    <a:bodyPr/>
                    <a:lstStyle/>
                    <a:p>
                      <a:r>
                        <a:rPr lang="en-US" sz="2800" dirty="0" smtClean="0"/>
                        <a:t>25</a:t>
                      </a:r>
                      <a:endParaRPr lang="id-ID" sz="2800" dirty="0"/>
                    </a:p>
                  </a:txBody>
                  <a:tcPr/>
                </a:tc>
              </a:tr>
              <a:tr h="933411">
                <a:tc gridSpan="3">
                  <a:txBody>
                    <a:bodyPr/>
                    <a:lstStyle/>
                    <a:p>
                      <a:r>
                        <a:rPr lang="en-US" sz="2800" dirty="0" smtClean="0"/>
                        <a:t>TUFP</a:t>
                      </a:r>
                      <a:endParaRPr lang="id-ID" sz="2800" dirty="0"/>
                    </a:p>
                  </a:txBody>
                  <a:tcPr/>
                </a:tc>
                <a:tc hMerge="1">
                  <a:txBody>
                    <a:bodyPr/>
                    <a:lstStyle/>
                    <a:p>
                      <a:endParaRPr lang="id-ID" sz="3200" dirty="0"/>
                    </a:p>
                  </a:txBody>
                  <a:tcPr/>
                </a:tc>
                <a:tc hMerge="1">
                  <a:txBody>
                    <a:bodyPr/>
                    <a:lstStyle/>
                    <a:p>
                      <a:endParaRPr lang="id-ID" sz="3200" dirty="0"/>
                    </a:p>
                  </a:txBody>
                  <a:tcPr/>
                </a:tc>
                <a:tc>
                  <a:txBody>
                    <a:bodyPr/>
                    <a:lstStyle/>
                    <a:p>
                      <a:r>
                        <a:rPr lang="en-US" sz="2800" b="1" dirty="0" smtClean="0">
                          <a:solidFill>
                            <a:srgbClr val="FF0000"/>
                          </a:solidFill>
                        </a:rPr>
                        <a:t>70</a:t>
                      </a:r>
                      <a:endParaRPr lang="id-ID" sz="2800" b="1" dirty="0">
                        <a:solidFill>
                          <a:srgbClr val="FF0000"/>
                        </a:solidFill>
                      </a:endParaRPr>
                    </a:p>
                  </a:txBody>
                  <a:tcPr/>
                </a:tc>
              </a:tr>
            </a:tbl>
          </a:graphicData>
        </a:graphic>
      </p:graphicFrame>
    </p:spTree>
    <p:extLst>
      <p:ext uri="{BB962C8B-B14F-4D97-AF65-F5344CB8AC3E}">
        <p14:creationId xmlns:p14="http://schemas.microsoft.com/office/powerpoint/2010/main" val="5159845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Processing Complexity</a:t>
            </a:r>
            <a:endParaRPr lang="id-ID" dirty="0"/>
          </a:p>
        </p:txBody>
      </p:sp>
      <p:sp>
        <p:nvSpPr>
          <p:cNvPr id="3" name="Content Placeholder 2"/>
          <p:cNvSpPr>
            <a:spLocks noGrp="1"/>
          </p:cNvSpPr>
          <p:nvPr>
            <p:ph idx="1"/>
          </p:nvPr>
        </p:nvSpPr>
        <p:spPr/>
        <p:txBody>
          <a:bodyPr>
            <a:normAutofit fontScale="62500" lnSpcReduction="20000"/>
          </a:bodyPr>
          <a:lstStyle/>
          <a:p>
            <a:r>
              <a:rPr lang="en-US" dirty="0"/>
              <a:t>Data </a:t>
            </a:r>
            <a:r>
              <a:rPr lang="en-US" dirty="0" smtClean="0"/>
              <a:t>Communications		1</a:t>
            </a:r>
            <a:r>
              <a:rPr lang="en-US" dirty="0"/>
              <a:t>				</a:t>
            </a:r>
            <a:endParaRPr lang="en-US" dirty="0" smtClean="0"/>
          </a:p>
          <a:p>
            <a:r>
              <a:rPr lang="en-US" dirty="0" smtClean="0"/>
              <a:t>Heavy Use Configuration	0				</a:t>
            </a:r>
          </a:p>
          <a:p>
            <a:r>
              <a:rPr lang="en-US" dirty="0" smtClean="0"/>
              <a:t>Transaction </a:t>
            </a:r>
            <a:r>
              <a:rPr lang="en-US" dirty="0"/>
              <a:t>Rate		</a:t>
            </a:r>
            <a:r>
              <a:rPr lang="en-US" dirty="0" smtClean="0"/>
              <a:t>0</a:t>
            </a:r>
            <a:r>
              <a:rPr lang="en-US" dirty="0"/>
              <a:t>		    	</a:t>
            </a:r>
          </a:p>
          <a:p>
            <a:r>
              <a:rPr lang="en-US" dirty="0"/>
              <a:t>End-User efficiency		</a:t>
            </a:r>
            <a:r>
              <a:rPr lang="en-US" dirty="0" smtClean="0"/>
              <a:t>0</a:t>
            </a:r>
            <a:r>
              <a:rPr lang="en-US" dirty="0"/>
              <a:t>			</a:t>
            </a:r>
          </a:p>
          <a:p>
            <a:r>
              <a:rPr lang="en-US" dirty="0"/>
              <a:t>Complex Processing		</a:t>
            </a:r>
            <a:r>
              <a:rPr lang="en-US" dirty="0" smtClean="0"/>
              <a:t>0</a:t>
            </a:r>
            <a:r>
              <a:rPr lang="en-US" dirty="0"/>
              <a:t>			</a:t>
            </a:r>
          </a:p>
          <a:p>
            <a:r>
              <a:rPr lang="en-US" dirty="0"/>
              <a:t>Installation Ease		</a:t>
            </a:r>
            <a:r>
              <a:rPr lang="en-US" dirty="0" smtClean="0"/>
              <a:t>0</a:t>
            </a:r>
            <a:r>
              <a:rPr lang="en-US" dirty="0"/>
              <a:t>			</a:t>
            </a:r>
            <a:endParaRPr lang="en-US" dirty="0" smtClean="0"/>
          </a:p>
          <a:p>
            <a:r>
              <a:rPr lang="en-US" dirty="0" smtClean="0"/>
              <a:t>Multiple sites			0		</a:t>
            </a:r>
          </a:p>
          <a:p>
            <a:r>
              <a:rPr lang="en-US" dirty="0" smtClean="0"/>
              <a:t>Performance</a:t>
            </a:r>
            <a:r>
              <a:rPr lang="en-US" dirty="0"/>
              <a:t>			0		</a:t>
            </a:r>
          </a:p>
          <a:p>
            <a:r>
              <a:rPr lang="en-US" dirty="0"/>
              <a:t>Distributed functions		0		</a:t>
            </a:r>
          </a:p>
          <a:p>
            <a:r>
              <a:rPr lang="en-US" dirty="0"/>
              <a:t>On-line data entry		2			</a:t>
            </a:r>
            <a:endParaRPr lang="en-US" dirty="0" smtClean="0"/>
          </a:p>
          <a:p>
            <a:r>
              <a:rPr lang="en-US" dirty="0" smtClean="0"/>
              <a:t>On-line update			2		</a:t>
            </a:r>
          </a:p>
          <a:p>
            <a:r>
              <a:rPr lang="en-US" dirty="0" smtClean="0"/>
              <a:t>Reusability</a:t>
            </a:r>
            <a:r>
              <a:rPr lang="en-US" dirty="0"/>
              <a:t>			</a:t>
            </a:r>
            <a:r>
              <a:rPr lang="en-US" dirty="0" smtClean="0"/>
              <a:t>0</a:t>
            </a:r>
            <a:r>
              <a:rPr lang="en-US" dirty="0"/>
              <a:t>		</a:t>
            </a:r>
          </a:p>
          <a:p>
            <a:r>
              <a:rPr lang="en-US" dirty="0"/>
              <a:t>Operational Ease		</a:t>
            </a:r>
            <a:r>
              <a:rPr lang="en-US" dirty="0" smtClean="0"/>
              <a:t>1</a:t>
            </a:r>
            <a:r>
              <a:rPr lang="en-US" dirty="0"/>
              <a:t>			</a:t>
            </a:r>
          </a:p>
          <a:p>
            <a:r>
              <a:rPr lang="en-US" dirty="0" smtClean="0"/>
              <a:t>Extensibility			0</a:t>
            </a:r>
          </a:p>
          <a:p>
            <a:pPr marL="0" indent="0">
              <a:buNone/>
            </a:pPr>
            <a:r>
              <a:rPr lang="en-US" sz="4000" b="1" dirty="0" smtClean="0">
                <a:solidFill>
                  <a:srgbClr val="00B050"/>
                </a:solidFill>
              </a:rPr>
              <a:t>TOTAL				6</a:t>
            </a:r>
            <a:endParaRPr lang="id-ID" sz="4000" b="1" dirty="0">
              <a:solidFill>
                <a:srgbClr val="00B050"/>
              </a:solidFill>
            </a:endParaRPr>
          </a:p>
        </p:txBody>
      </p:sp>
      <p:sp>
        <p:nvSpPr>
          <p:cNvPr id="4" name="Slide Number Placeholder 3"/>
          <p:cNvSpPr>
            <a:spLocks noGrp="1"/>
          </p:cNvSpPr>
          <p:nvPr>
            <p:ph type="sldNum" sz="quarter" idx="4294967295"/>
          </p:nvPr>
        </p:nvSpPr>
        <p:spPr>
          <a:xfrm>
            <a:off x="7086600" y="6356350"/>
            <a:ext cx="2057400" cy="365125"/>
          </a:xfrm>
        </p:spPr>
        <p:txBody>
          <a:bodyPr/>
          <a:lstStyle/>
          <a:p>
            <a:fld id="{C546E0E4-908A-4724-B308-E4F6AE4FA0DD}" type="slidenum">
              <a:rPr lang="en-US" smtClean="0">
                <a:solidFill>
                  <a:prstClr val="black">
                    <a:tint val="75000"/>
                  </a:prstClr>
                </a:solidFill>
              </a:rPr>
              <a:pPr/>
              <a:t>106</a:t>
            </a:fld>
            <a:endParaRPr lang="en-US">
              <a:solidFill>
                <a:prstClr val="black">
                  <a:tint val="75000"/>
                </a:prstClr>
              </a:solidFill>
            </a:endParaRPr>
          </a:p>
        </p:txBody>
      </p:sp>
    </p:spTree>
    <p:extLst>
      <p:ext uri="{BB962C8B-B14F-4D97-AF65-F5344CB8AC3E}">
        <p14:creationId xmlns:p14="http://schemas.microsoft.com/office/powerpoint/2010/main" val="30332035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TAFP</a:t>
            </a:r>
            <a:endParaRPr lang="id-ID" dirty="0"/>
          </a:p>
        </p:txBody>
      </p:sp>
      <p:sp>
        <p:nvSpPr>
          <p:cNvPr id="3" name="Content Placeholder 2"/>
          <p:cNvSpPr>
            <a:spLocks noGrp="1"/>
          </p:cNvSpPr>
          <p:nvPr>
            <p:ph idx="1"/>
          </p:nvPr>
        </p:nvSpPr>
        <p:spPr/>
        <p:txBody>
          <a:bodyPr>
            <a:normAutofit/>
          </a:bodyPr>
          <a:lstStyle/>
          <a:p>
            <a:r>
              <a:rPr lang="en-US" sz="3200" dirty="0" smtClean="0"/>
              <a:t>Processing </a:t>
            </a:r>
            <a:r>
              <a:rPr lang="en-US" sz="3200" dirty="0"/>
              <a:t>Complexity (PC) =  </a:t>
            </a:r>
            <a:r>
              <a:rPr lang="en-US" sz="3200" dirty="0" smtClean="0">
                <a:solidFill>
                  <a:srgbClr val="00B050"/>
                </a:solidFill>
              </a:rPr>
              <a:t>6</a:t>
            </a:r>
            <a:endParaRPr lang="en-US" sz="3200" dirty="0">
              <a:solidFill>
                <a:srgbClr val="00B050"/>
              </a:solidFill>
            </a:endParaRPr>
          </a:p>
          <a:p>
            <a:endParaRPr lang="en-US" sz="3200" dirty="0"/>
          </a:p>
          <a:p>
            <a:r>
              <a:rPr lang="en-US" sz="3200" dirty="0"/>
              <a:t>Adjusted Processing </a:t>
            </a:r>
            <a:endParaRPr lang="en-US" sz="3200" dirty="0" smtClean="0"/>
          </a:p>
          <a:p>
            <a:pPr marL="0" indent="0">
              <a:buNone/>
            </a:pPr>
            <a:r>
              <a:rPr lang="en-US" sz="3200" dirty="0" smtClean="0"/>
              <a:t>  Complexity (PCA) = 0.65 + (0.01 * </a:t>
            </a:r>
            <a:r>
              <a:rPr lang="en-US" sz="3200" dirty="0" smtClean="0">
                <a:solidFill>
                  <a:srgbClr val="00B050"/>
                </a:solidFill>
              </a:rPr>
              <a:t>6</a:t>
            </a:r>
            <a:r>
              <a:rPr lang="en-US" sz="3200" dirty="0" smtClean="0"/>
              <a:t> ) = </a:t>
            </a:r>
            <a:r>
              <a:rPr lang="en-US" sz="3200" dirty="0" smtClean="0">
                <a:solidFill>
                  <a:srgbClr val="0070C0"/>
                </a:solidFill>
              </a:rPr>
              <a:t>0.71</a:t>
            </a:r>
          </a:p>
          <a:p>
            <a:endParaRPr lang="en-US" sz="3200" dirty="0"/>
          </a:p>
          <a:p>
            <a:r>
              <a:rPr lang="en-US" sz="3200" dirty="0"/>
              <a:t>Total Adjusted </a:t>
            </a:r>
          </a:p>
          <a:p>
            <a:pPr marL="0" indent="0">
              <a:buNone/>
            </a:pPr>
            <a:r>
              <a:rPr lang="en-US" sz="3200" dirty="0" smtClean="0"/>
              <a:t>   Function </a:t>
            </a:r>
            <a:r>
              <a:rPr lang="en-US" sz="3200" dirty="0"/>
              <a:t>Points  (</a:t>
            </a:r>
            <a:r>
              <a:rPr lang="en-US" sz="3200" b="1" dirty="0"/>
              <a:t>TAFP</a:t>
            </a:r>
            <a:r>
              <a:rPr lang="en-US" sz="3200" dirty="0"/>
              <a:t>):  </a:t>
            </a:r>
            <a:r>
              <a:rPr lang="en-US" sz="3200" dirty="0" smtClean="0">
                <a:solidFill>
                  <a:srgbClr val="C00000"/>
                </a:solidFill>
              </a:rPr>
              <a:t>70</a:t>
            </a:r>
            <a:r>
              <a:rPr lang="en-US" sz="3200" dirty="0" smtClean="0"/>
              <a:t> </a:t>
            </a:r>
            <a:r>
              <a:rPr lang="en-US" sz="3200" dirty="0"/>
              <a:t>*  </a:t>
            </a:r>
            <a:r>
              <a:rPr lang="en-US" sz="3200" dirty="0">
                <a:solidFill>
                  <a:srgbClr val="0070C0"/>
                </a:solidFill>
              </a:rPr>
              <a:t>0.71</a:t>
            </a:r>
            <a:r>
              <a:rPr lang="en-US" sz="3200" dirty="0"/>
              <a:t> = </a:t>
            </a:r>
            <a:r>
              <a:rPr lang="en-US" sz="4000" b="1" dirty="0" smtClean="0"/>
              <a:t>49.7</a:t>
            </a:r>
            <a:endParaRPr lang="en-US" sz="4000" b="1" dirty="0"/>
          </a:p>
          <a:p>
            <a:endParaRPr lang="en-US" sz="3200" dirty="0"/>
          </a:p>
          <a:p>
            <a:endParaRPr lang="id-ID" sz="3200" dirty="0"/>
          </a:p>
        </p:txBody>
      </p:sp>
      <p:sp>
        <p:nvSpPr>
          <p:cNvPr id="4" name="Slide Number Placeholder 3"/>
          <p:cNvSpPr>
            <a:spLocks noGrp="1"/>
          </p:cNvSpPr>
          <p:nvPr>
            <p:ph type="sldNum" sz="quarter" idx="4294967295"/>
          </p:nvPr>
        </p:nvSpPr>
        <p:spPr>
          <a:xfrm>
            <a:off x="7086600" y="6356350"/>
            <a:ext cx="2057400" cy="365125"/>
          </a:xfrm>
        </p:spPr>
        <p:txBody>
          <a:bodyPr/>
          <a:lstStyle/>
          <a:p>
            <a:fld id="{C546E0E4-908A-4724-B308-E4F6AE4FA0DD}" type="slidenum">
              <a:rPr lang="en-US" smtClean="0">
                <a:solidFill>
                  <a:prstClr val="black">
                    <a:tint val="75000"/>
                  </a:prstClr>
                </a:solidFill>
              </a:rPr>
              <a:pPr/>
              <a:t>107</a:t>
            </a:fld>
            <a:endParaRPr lang="en-US">
              <a:solidFill>
                <a:prstClr val="black">
                  <a:tint val="75000"/>
                </a:prstClr>
              </a:solidFill>
            </a:endParaRPr>
          </a:p>
        </p:txBody>
      </p:sp>
      <p:sp>
        <p:nvSpPr>
          <p:cNvPr id="5" name="Line 5"/>
          <p:cNvSpPr>
            <a:spLocks noChangeShapeType="1"/>
          </p:cNvSpPr>
          <p:nvPr/>
        </p:nvSpPr>
        <p:spPr bwMode="auto">
          <a:xfrm>
            <a:off x="5981700" y="1981200"/>
            <a:ext cx="571500" cy="1219200"/>
          </a:xfrm>
          <a:prstGeom prst="line">
            <a:avLst/>
          </a:prstGeom>
          <a:noFill/>
          <a:ln w="12700">
            <a:solidFill>
              <a:schemeClr val="tx1"/>
            </a:solidFill>
            <a:round/>
            <a:headEnd type="none" w="sm" len="sm"/>
            <a:tailEnd type="stealth" w="med" len="lg"/>
          </a:ln>
        </p:spPr>
        <p:txBody>
          <a:bodyPr wrap="none" anchor="ctr"/>
          <a:lstStyle/>
          <a:p>
            <a:pPr algn="l"/>
            <a:endParaRPr lang="en-US"/>
          </a:p>
        </p:txBody>
      </p:sp>
      <p:sp>
        <p:nvSpPr>
          <p:cNvPr id="6" name="Line 7"/>
          <p:cNvSpPr>
            <a:spLocks noChangeShapeType="1"/>
          </p:cNvSpPr>
          <p:nvPr/>
        </p:nvSpPr>
        <p:spPr bwMode="auto">
          <a:xfrm flipH="1">
            <a:off x="6477000" y="3657600"/>
            <a:ext cx="1219200" cy="1295400"/>
          </a:xfrm>
          <a:prstGeom prst="line">
            <a:avLst/>
          </a:prstGeom>
          <a:noFill/>
          <a:ln w="12700">
            <a:solidFill>
              <a:schemeClr val="tx1"/>
            </a:solidFill>
            <a:round/>
            <a:headEnd type="none" w="sm" len="sm"/>
            <a:tailEnd type="stealth" w="med" len="lg"/>
          </a:ln>
        </p:spPr>
        <p:txBody>
          <a:bodyPr wrap="none" anchor="ctr"/>
          <a:lstStyle/>
          <a:p>
            <a:pPr algn="l"/>
            <a:endParaRPr lang="en-US"/>
          </a:p>
        </p:txBody>
      </p:sp>
    </p:spTree>
    <p:extLst>
      <p:ext uri="{BB962C8B-B14F-4D97-AF65-F5344CB8AC3E}">
        <p14:creationId xmlns:p14="http://schemas.microsoft.com/office/powerpoint/2010/main" val="22897681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solidFill>
                  <a:srgbClr val="FF0000"/>
                </a:solidFill>
              </a:rPr>
              <a:t>LOC</a:t>
            </a:r>
            <a:r>
              <a:rPr lang="en-US" sz="3600" dirty="0" smtClean="0"/>
              <a:t> </a:t>
            </a:r>
            <a:r>
              <a:rPr lang="en-US" sz="3600" dirty="0" smtClean="0">
                <a:sym typeface="Wingdings" panose="05000000000000000000" pitchFamily="2" charset="2"/>
              </a:rPr>
              <a:t> Effort (</a:t>
            </a:r>
            <a:r>
              <a:rPr lang="en-US" sz="3600" dirty="0" err="1" smtClean="0">
                <a:solidFill>
                  <a:srgbClr val="0070C0"/>
                </a:solidFill>
                <a:sym typeface="Wingdings" panose="05000000000000000000" pitchFamily="2" charset="2"/>
              </a:rPr>
              <a:t>ManMonth</a:t>
            </a:r>
            <a:r>
              <a:rPr lang="en-US" sz="3600" dirty="0" smtClean="0">
                <a:sym typeface="Wingdings" panose="05000000000000000000" pitchFamily="2" charset="2"/>
              </a:rPr>
              <a:t>) Time (</a:t>
            </a:r>
            <a:r>
              <a:rPr lang="en-US" sz="3600" dirty="0" smtClean="0">
                <a:solidFill>
                  <a:srgbClr val="00B050"/>
                </a:solidFill>
                <a:sym typeface="Wingdings" panose="05000000000000000000" pitchFamily="2" charset="2"/>
              </a:rPr>
              <a:t>Month</a:t>
            </a:r>
            <a:r>
              <a:rPr lang="en-US" sz="3600" dirty="0" smtClean="0">
                <a:sym typeface="Wingdings" panose="05000000000000000000" pitchFamily="2" charset="2"/>
              </a:rPr>
              <a:t>)</a:t>
            </a:r>
            <a:endParaRPr lang="id-ID" sz="3600" dirty="0"/>
          </a:p>
        </p:txBody>
      </p:sp>
      <p:sp>
        <p:nvSpPr>
          <p:cNvPr id="3" name="Content Placeholder 2"/>
          <p:cNvSpPr>
            <a:spLocks noGrp="1"/>
          </p:cNvSpPr>
          <p:nvPr>
            <p:ph idx="1"/>
          </p:nvPr>
        </p:nvSpPr>
        <p:spPr/>
        <p:txBody>
          <a:bodyPr>
            <a:normAutofit/>
          </a:bodyPr>
          <a:lstStyle/>
          <a:p>
            <a:pPr marL="742950" indent="-742950">
              <a:buFont typeface="+mj-lt"/>
              <a:buAutoNum type="arabicPeriod"/>
            </a:pPr>
            <a:r>
              <a:rPr lang="en-US" sz="3600" dirty="0" smtClean="0">
                <a:solidFill>
                  <a:srgbClr val="FF0000"/>
                </a:solidFill>
              </a:rPr>
              <a:t>LOC </a:t>
            </a:r>
            <a:r>
              <a:rPr lang="en-US" sz="3600" dirty="0" smtClean="0"/>
              <a:t>= 55*49.7 = </a:t>
            </a:r>
            <a:r>
              <a:rPr lang="en-US" sz="3600" dirty="0" smtClean="0">
                <a:solidFill>
                  <a:srgbClr val="FF0000"/>
                </a:solidFill>
              </a:rPr>
              <a:t>2733.5</a:t>
            </a:r>
          </a:p>
          <a:p>
            <a:pPr marL="742950" indent="-742950">
              <a:buFont typeface="+mj-lt"/>
              <a:buAutoNum type="arabicPeriod"/>
            </a:pPr>
            <a:endParaRPr lang="en-US" sz="3600" dirty="0"/>
          </a:p>
          <a:p>
            <a:pPr marL="742950" indent="-742950">
              <a:buFont typeface="+mj-lt"/>
              <a:buAutoNum type="arabicPeriod"/>
            </a:pPr>
            <a:r>
              <a:rPr lang="en-US" sz="3600" dirty="0" smtClean="0">
                <a:solidFill>
                  <a:srgbClr val="0070C0"/>
                </a:solidFill>
              </a:rPr>
              <a:t>Effort</a:t>
            </a:r>
            <a:r>
              <a:rPr lang="en-US" sz="3600" dirty="0" smtClean="0"/>
              <a:t> = 1.4*2.7335 = </a:t>
            </a:r>
            <a:r>
              <a:rPr lang="en-US" sz="3600" dirty="0" smtClean="0">
                <a:solidFill>
                  <a:srgbClr val="0070C0"/>
                </a:solidFill>
              </a:rPr>
              <a:t>3.83</a:t>
            </a:r>
            <a:r>
              <a:rPr lang="en-US" sz="3600" dirty="0" smtClean="0"/>
              <a:t> MM</a:t>
            </a:r>
          </a:p>
          <a:p>
            <a:pPr marL="742950" indent="-742950">
              <a:buFont typeface="+mj-lt"/>
              <a:buAutoNum type="arabicPeriod"/>
            </a:pPr>
            <a:endParaRPr lang="en-US" sz="3600" dirty="0"/>
          </a:p>
          <a:p>
            <a:pPr marL="742950" indent="-742950">
              <a:buFont typeface="+mj-lt"/>
              <a:buAutoNum type="arabicPeriod"/>
            </a:pPr>
            <a:r>
              <a:rPr lang="en-US" sz="3600" dirty="0" smtClean="0">
                <a:solidFill>
                  <a:srgbClr val="00B050"/>
                </a:solidFill>
              </a:rPr>
              <a:t>Time</a:t>
            </a:r>
            <a:r>
              <a:rPr lang="en-US" sz="3600" dirty="0" smtClean="0"/>
              <a:t> = 3.0 </a:t>
            </a:r>
            <a:r>
              <a:rPr lang="en-US" sz="3600" smtClean="0"/>
              <a:t>* 3.83 </a:t>
            </a:r>
            <a:r>
              <a:rPr lang="en-US" sz="3600" baseline="30000" dirty="0" smtClean="0"/>
              <a:t>(1/3) </a:t>
            </a:r>
            <a:r>
              <a:rPr lang="en-US" sz="3600" smtClean="0"/>
              <a:t>= </a:t>
            </a:r>
            <a:r>
              <a:rPr lang="en-US" sz="3600" smtClean="0">
                <a:solidFill>
                  <a:srgbClr val="00B050"/>
                </a:solidFill>
              </a:rPr>
              <a:t>4.6</a:t>
            </a:r>
            <a:r>
              <a:rPr lang="en-US" sz="3600" smtClean="0"/>
              <a:t> </a:t>
            </a:r>
            <a:r>
              <a:rPr lang="en-US" sz="3600" dirty="0" smtClean="0"/>
              <a:t>M</a:t>
            </a:r>
            <a:endParaRPr lang="id-ID" sz="3600" baseline="30000" dirty="0"/>
          </a:p>
        </p:txBody>
      </p:sp>
      <p:sp>
        <p:nvSpPr>
          <p:cNvPr id="4" name="Slide Number Placeholder 3"/>
          <p:cNvSpPr>
            <a:spLocks noGrp="1"/>
          </p:cNvSpPr>
          <p:nvPr>
            <p:ph type="sldNum" sz="quarter" idx="4294967295"/>
          </p:nvPr>
        </p:nvSpPr>
        <p:spPr>
          <a:xfrm>
            <a:off x="7086600" y="6356350"/>
            <a:ext cx="2057400" cy="365125"/>
          </a:xfrm>
        </p:spPr>
        <p:txBody>
          <a:bodyPr/>
          <a:lstStyle/>
          <a:p>
            <a:fld id="{C546E0E4-908A-4724-B308-E4F6AE4FA0DD}" type="slidenum">
              <a:rPr lang="en-US" smtClean="0">
                <a:solidFill>
                  <a:prstClr val="black">
                    <a:tint val="75000"/>
                  </a:prstClr>
                </a:solidFill>
              </a:rPr>
              <a:pPr/>
              <a:t>108</a:t>
            </a:fld>
            <a:endParaRPr lang="en-US" dirty="0">
              <a:solidFill>
                <a:prstClr val="black">
                  <a:tint val="75000"/>
                </a:prstClr>
              </a:solidFill>
            </a:endParaRPr>
          </a:p>
        </p:txBody>
      </p:sp>
    </p:spTree>
    <p:extLst>
      <p:ext uri="{BB962C8B-B14F-4D97-AF65-F5344CB8AC3E}">
        <p14:creationId xmlns:p14="http://schemas.microsoft.com/office/powerpoint/2010/main" val="19031210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id-ID" dirty="0" smtClean="0"/>
              <a:t>Exercise: </a:t>
            </a:r>
            <a:r>
              <a:rPr lang="en-US" dirty="0" err="1" smtClean="0"/>
              <a:t>Membuat</a:t>
            </a:r>
            <a:r>
              <a:rPr lang="en-US" dirty="0" smtClean="0"/>
              <a:t> </a:t>
            </a:r>
            <a:r>
              <a:rPr lang="id-ID" dirty="0"/>
              <a:t>Project Size Estimation</a:t>
            </a:r>
            <a:endParaRPr lang="en-US" dirty="0"/>
          </a:p>
        </p:txBody>
      </p:sp>
      <p:sp>
        <p:nvSpPr>
          <p:cNvPr id="3" name="Content Placeholder 2"/>
          <p:cNvSpPr>
            <a:spLocks noGrp="1"/>
          </p:cNvSpPr>
          <p:nvPr>
            <p:ph idx="1"/>
          </p:nvPr>
        </p:nvSpPr>
        <p:spPr/>
        <p:txBody>
          <a:bodyPr/>
          <a:lstStyle/>
          <a:p>
            <a:pPr marL="514350" indent="-514350">
              <a:buFont typeface="+mj-lt"/>
              <a:buAutoNum type="arabicPeriod"/>
            </a:pPr>
            <a:r>
              <a:rPr lang="en-US" sz="3600" dirty="0" err="1" smtClean="0">
                <a:solidFill>
                  <a:srgbClr val="C00000"/>
                </a:solidFill>
              </a:rPr>
              <a:t>Lihat</a:t>
            </a:r>
            <a:r>
              <a:rPr lang="en-US" sz="3600" dirty="0" smtClean="0">
                <a:solidFill>
                  <a:srgbClr val="C00000"/>
                </a:solidFill>
              </a:rPr>
              <a:t> </a:t>
            </a:r>
            <a:r>
              <a:rPr lang="en-US" sz="3600" dirty="0" err="1" smtClean="0">
                <a:solidFill>
                  <a:srgbClr val="C00000"/>
                </a:solidFill>
              </a:rPr>
              <a:t>contoh</a:t>
            </a:r>
            <a:r>
              <a:rPr lang="en-US" sz="3600" dirty="0" smtClean="0">
                <a:solidFill>
                  <a:srgbClr val="C00000"/>
                </a:solidFill>
              </a:rPr>
              <a:t> </a:t>
            </a:r>
            <a:r>
              <a:rPr lang="id-ID" sz="3600" dirty="0"/>
              <a:t>Project Size Estimation </a:t>
            </a:r>
            <a:endParaRPr lang="id-ID" sz="3600" dirty="0" smtClean="0"/>
          </a:p>
          <a:p>
            <a:pPr marL="514350" indent="-514350">
              <a:buFont typeface="+mj-lt"/>
              <a:buAutoNum type="arabicPeriod"/>
            </a:pPr>
            <a:r>
              <a:rPr lang="en-US" sz="3600" dirty="0" err="1" smtClean="0"/>
              <a:t>Perhatikan</a:t>
            </a:r>
            <a:r>
              <a:rPr lang="en-US" sz="3600" dirty="0" smtClean="0"/>
              <a:t> </a:t>
            </a:r>
            <a:r>
              <a:rPr lang="en-US" sz="3600" dirty="0" err="1" smtClean="0"/>
              <a:t>kembali</a:t>
            </a:r>
            <a:r>
              <a:rPr lang="en-US" sz="3600" dirty="0" smtClean="0"/>
              <a:t> </a:t>
            </a:r>
            <a:r>
              <a:rPr lang="en-US" sz="3600" dirty="0" smtClean="0">
                <a:solidFill>
                  <a:srgbClr val="FF0000"/>
                </a:solidFill>
              </a:rPr>
              <a:t>System Request</a:t>
            </a:r>
            <a:r>
              <a:rPr lang="id-ID" sz="3600" dirty="0" smtClean="0">
                <a:solidFill>
                  <a:srgbClr val="FF0000"/>
                </a:solidFill>
              </a:rPr>
              <a:t>, </a:t>
            </a:r>
            <a:r>
              <a:rPr lang="en-US" sz="3600" dirty="0">
                <a:solidFill>
                  <a:srgbClr val="C00000"/>
                </a:solidFill>
              </a:rPr>
              <a:t>Feasibility Analysis</a:t>
            </a:r>
            <a:r>
              <a:rPr lang="en-US" sz="3600" dirty="0" smtClean="0">
                <a:solidFill>
                  <a:srgbClr val="FF0000"/>
                </a:solidFill>
              </a:rPr>
              <a:t> </a:t>
            </a:r>
            <a:r>
              <a:rPr lang="en-US" sz="3600" dirty="0" smtClean="0"/>
              <a:t>yang </a:t>
            </a:r>
            <a:r>
              <a:rPr lang="en-US" sz="3600" dirty="0" err="1" smtClean="0"/>
              <a:t>sebelumnya</a:t>
            </a:r>
            <a:r>
              <a:rPr lang="en-US" sz="3600" dirty="0" smtClean="0"/>
              <a:t> </a:t>
            </a:r>
            <a:r>
              <a:rPr lang="en-US" sz="3600" dirty="0" err="1" smtClean="0"/>
              <a:t>sudah</a:t>
            </a:r>
            <a:r>
              <a:rPr lang="en-US" sz="3600" dirty="0" smtClean="0"/>
              <a:t> </a:t>
            </a:r>
            <a:r>
              <a:rPr lang="en-US" sz="3600" dirty="0" err="1" smtClean="0"/>
              <a:t>kita</a:t>
            </a:r>
            <a:r>
              <a:rPr lang="en-US" sz="3600" dirty="0" smtClean="0"/>
              <a:t> </a:t>
            </a:r>
            <a:r>
              <a:rPr lang="en-US" sz="3600" dirty="0" err="1" smtClean="0"/>
              <a:t>buat</a:t>
            </a:r>
            <a:endParaRPr lang="en-US" sz="3600" dirty="0" smtClean="0"/>
          </a:p>
          <a:p>
            <a:pPr marL="514350" indent="-514350">
              <a:buFont typeface="+mj-lt"/>
              <a:buAutoNum type="arabicPeriod"/>
            </a:pPr>
            <a:r>
              <a:rPr lang="en-US" sz="3600" dirty="0" err="1" smtClean="0">
                <a:solidFill>
                  <a:srgbClr val="C00000"/>
                </a:solidFill>
              </a:rPr>
              <a:t>Buat</a:t>
            </a:r>
            <a:r>
              <a:rPr lang="en-US" sz="3600" dirty="0" smtClean="0">
                <a:solidFill>
                  <a:srgbClr val="C00000"/>
                </a:solidFill>
              </a:rPr>
              <a:t> </a:t>
            </a:r>
            <a:r>
              <a:rPr lang="id-ID" sz="3600" b="1" dirty="0">
                <a:solidFill>
                  <a:srgbClr val="FF0000"/>
                </a:solidFill>
              </a:rPr>
              <a:t>Project Size Estimation</a:t>
            </a:r>
            <a:r>
              <a:rPr lang="id-ID" sz="3600" dirty="0"/>
              <a:t> </a:t>
            </a:r>
            <a:r>
              <a:rPr lang="en-US" sz="3600" dirty="0" err="1" smtClean="0"/>
              <a:t>dari</a:t>
            </a:r>
            <a:r>
              <a:rPr lang="en-US" sz="3600" dirty="0" smtClean="0"/>
              <a:t> system yang </a:t>
            </a:r>
            <a:r>
              <a:rPr lang="en-US" sz="3600" dirty="0" err="1" smtClean="0"/>
              <a:t>akan</a:t>
            </a:r>
            <a:r>
              <a:rPr lang="en-US" sz="3600" dirty="0" smtClean="0"/>
              <a:t> </a:t>
            </a:r>
            <a:r>
              <a:rPr lang="en-US" sz="3600" dirty="0" err="1" smtClean="0"/>
              <a:t>kita</a:t>
            </a:r>
            <a:r>
              <a:rPr lang="en-US" sz="3600" dirty="0" smtClean="0"/>
              <a:t> </a:t>
            </a:r>
            <a:r>
              <a:rPr lang="en-US" sz="3600" dirty="0" err="1" smtClean="0"/>
              <a:t>buat</a:t>
            </a:r>
            <a:r>
              <a:rPr lang="en-US" sz="3600" dirty="0" smtClean="0"/>
              <a:t> </a:t>
            </a:r>
            <a:r>
              <a:rPr lang="en-US" sz="3600" dirty="0" err="1" smtClean="0"/>
              <a:t>tersebut</a:t>
            </a:r>
            <a:endParaRPr lang="en-US" sz="3600" dirty="0" smtClean="0"/>
          </a:p>
          <a:p>
            <a:pPr marL="514350" indent="-514350">
              <a:buNone/>
            </a:pPr>
            <a:endParaRPr lang="en-US" sz="3600" dirty="0" smtClean="0"/>
          </a:p>
          <a:p>
            <a:pPr marL="514350" indent="-514350">
              <a:buNone/>
            </a:pPr>
            <a:r>
              <a:rPr lang="en-US" sz="2800" dirty="0" smtClean="0"/>
              <a:t>	</a:t>
            </a:r>
            <a:endParaRPr lang="en-US" sz="2800" i="1" dirty="0"/>
          </a:p>
        </p:txBody>
      </p:sp>
      <p:sp>
        <p:nvSpPr>
          <p:cNvPr id="4" name="Slide Number Placeholder 3"/>
          <p:cNvSpPr>
            <a:spLocks noGrp="1"/>
          </p:cNvSpPr>
          <p:nvPr>
            <p:ph type="sldNum" sz="quarter" idx="4294967295"/>
          </p:nvPr>
        </p:nvSpPr>
        <p:spPr>
          <a:xfrm>
            <a:off x="7086600" y="6356350"/>
            <a:ext cx="2057400" cy="365125"/>
          </a:xfrm>
        </p:spPr>
        <p:txBody>
          <a:bodyPr/>
          <a:lstStyle/>
          <a:p>
            <a:fld id="{C546E0E4-908A-4724-B308-E4F6AE4FA0DD}" type="slidenum">
              <a:rPr lang="en-US" smtClean="0">
                <a:solidFill>
                  <a:prstClr val="black">
                    <a:tint val="75000"/>
                  </a:prstClr>
                </a:solidFill>
              </a:rPr>
              <a:pPr/>
              <a:t>109</a:t>
            </a:fld>
            <a:endParaRPr lang="en-US">
              <a:solidFill>
                <a:prstClr val="black">
                  <a:tint val="75000"/>
                </a:prstClr>
              </a:solidFill>
            </a:endParaRPr>
          </a:p>
        </p:txBody>
      </p:sp>
    </p:spTree>
    <p:extLst>
      <p:ext uri="{BB962C8B-B14F-4D97-AF65-F5344CB8AC3E}">
        <p14:creationId xmlns:p14="http://schemas.microsoft.com/office/powerpoint/2010/main" val="32430806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a:t> </a:t>
            </a:r>
            <a:r>
              <a:rPr lang="id-ID" dirty="0" smtClean="0"/>
              <a:t>Hal Utama Pengembangan Sistem</a:t>
            </a:r>
            <a:endParaRPr lang="id-ID" dirty="0"/>
          </a:p>
        </p:txBody>
      </p:sp>
      <p:sp>
        <p:nvSpPr>
          <p:cNvPr id="3" name="Content Placeholder 2"/>
          <p:cNvSpPr>
            <a:spLocks noGrp="1"/>
          </p:cNvSpPr>
          <p:nvPr>
            <p:ph idx="1"/>
          </p:nvPr>
        </p:nvSpPr>
        <p:spPr/>
        <p:txBody>
          <a:bodyPr>
            <a:normAutofit/>
          </a:bodyPr>
          <a:lstStyle/>
          <a:p>
            <a:pPr algn="just"/>
            <a:r>
              <a:rPr lang="id-ID" dirty="0"/>
              <a:t>Produk.  Produk  adalah  produk  yang  harus  dihasilkan  pada  setiap  tahap </a:t>
            </a:r>
            <a:r>
              <a:rPr lang="id-ID" dirty="0" smtClean="0"/>
              <a:t>pengembangan  </a:t>
            </a:r>
            <a:r>
              <a:rPr lang="id-ID" dirty="0"/>
              <a:t>sistem  informasi.  Kesalahan  dalam  pembuatan  produk </a:t>
            </a:r>
            <a:r>
              <a:rPr lang="id-ID" dirty="0" smtClean="0"/>
              <a:t>dalam </a:t>
            </a:r>
            <a:r>
              <a:rPr lang="id-ID" dirty="0"/>
              <a:t>setiap tahap akan menyebabkan kesalahan yang semakin besar pada </a:t>
            </a:r>
            <a:r>
              <a:rPr lang="id-ID" dirty="0" smtClean="0"/>
              <a:t>produk </a:t>
            </a:r>
            <a:r>
              <a:rPr lang="id-ID" dirty="0"/>
              <a:t>akhir.</a:t>
            </a:r>
          </a:p>
          <a:p>
            <a:pPr algn="just"/>
            <a:r>
              <a:rPr lang="id-ID" dirty="0"/>
              <a:t>Proses. Proses adalah proses pengembangan sistem informasi. Proses ini </a:t>
            </a:r>
            <a:r>
              <a:rPr lang="id-ID" dirty="0" smtClean="0"/>
              <a:t>meliputi  </a:t>
            </a:r>
            <a:r>
              <a:rPr lang="id-ID" dirty="0"/>
              <a:t>tahapan  pengembangan  mulai  dari  tahap  feasibility  </a:t>
            </a:r>
            <a:r>
              <a:rPr lang="id-ID" dirty="0" smtClean="0"/>
              <a:t>sampai implementation</a:t>
            </a:r>
            <a:r>
              <a:rPr lang="id-ID" dirty="0"/>
              <a:t>.  Jika  proses  tersebut  tidak  dilaksanakan  sesuai  dengan </a:t>
            </a:r>
            <a:r>
              <a:rPr lang="id-ID" dirty="0" smtClean="0"/>
              <a:t>jadwal </a:t>
            </a:r>
            <a:r>
              <a:rPr lang="id-ID" dirty="0"/>
              <a:t>maka kemungkinan kegagalan proyek menjadi semakin besar</a:t>
            </a:r>
          </a:p>
        </p:txBody>
      </p:sp>
    </p:spTree>
    <p:extLst>
      <p:ext uri="{BB962C8B-B14F-4D97-AF65-F5344CB8AC3E}">
        <p14:creationId xmlns:p14="http://schemas.microsoft.com/office/powerpoint/2010/main" val="1142138490"/>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ctr"/>
            <a:r>
              <a:rPr lang="id-ID" b="1" dirty="0" smtClean="0">
                <a:solidFill>
                  <a:srgbClr val="0070C0"/>
                </a:solidFill>
              </a:rPr>
              <a:t>Next Analisi........</a:t>
            </a:r>
            <a:endParaRPr lang="id-ID" b="1" dirty="0">
              <a:solidFill>
                <a:srgbClr val="0070C0"/>
              </a:solidFill>
            </a:endParaRPr>
          </a:p>
        </p:txBody>
      </p:sp>
      <p:sp>
        <p:nvSpPr>
          <p:cNvPr id="5" name="Text Placeholder 4"/>
          <p:cNvSpPr>
            <a:spLocks noGrp="1"/>
          </p:cNvSpPr>
          <p:nvPr>
            <p:ph type="body" idx="1"/>
          </p:nvPr>
        </p:nvSpPr>
        <p:spPr/>
        <p:txBody>
          <a:bodyPr/>
          <a:lstStyle/>
          <a:p>
            <a:endParaRPr lang="id-ID"/>
          </a:p>
        </p:txBody>
      </p:sp>
    </p:spTree>
    <p:extLst>
      <p:ext uri="{BB962C8B-B14F-4D97-AF65-F5344CB8AC3E}">
        <p14:creationId xmlns:p14="http://schemas.microsoft.com/office/powerpoint/2010/main" val="2094307389"/>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a:t>1</a:t>
            </a:r>
            <a:r>
              <a:rPr lang="id-ID" dirty="0" smtClean="0"/>
              <a:t>) Analisis</a:t>
            </a:r>
            <a:endParaRPr lang="id-ID" dirty="0"/>
          </a:p>
        </p:txBody>
      </p:sp>
      <p:sp>
        <p:nvSpPr>
          <p:cNvPr id="3" name="Text Placeholder 2"/>
          <p:cNvSpPr>
            <a:spLocks noGrp="1"/>
          </p:cNvSpPr>
          <p:nvPr>
            <p:ph type="body" idx="1"/>
          </p:nvPr>
        </p:nvSpPr>
        <p:spPr/>
        <p:txBody>
          <a:bodyPr/>
          <a:lstStyle/>
          <a:p>
            <a:endParaRPr lang="id-ID" dirty="0"/>
          </a:p>
        </p:txBody>
      </p:sp>
    </p:spTree>
    <p:extLst>
      <p:ext uri="{BB962C8B-B14F-4D97-AF65-F5344CB8AC3E}">
        <p14:creationId xmlns:p14="http://schemas.microsoft.com/office/powerpoint/2010/main" val="635673197"/>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ctangle 40"/>
          <p:cNvSpPr/>
          <p:nvPr/>
        </p:nvSpPr>
        <p:spPr>
          <a:xfrm>
            <a:off x="0" y="2336800"/>
            <a:ext cx="9144000" cy="45212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 name="Title 1"/>
          <p:cNvSpPr>
            <a:spLocks noGrp="1"/>
          </p:cNvSpPr>
          <p:nvPr>
            <p:ph type="title"/>
          </p:nvPr>
        </p:nvSpPr>
        <p:spPr/>
        <p:txBody>
          <a:bodyPr/>
          <a:lstStyle/>
          <a:p>
            <a:r>
              <a:rPr lang="id-ID" dirty="0" smtClean="0"/>
              <a:t>Analisis </a:t>
            </a:r>
            <a:r>
              <a:rPr lang="id-ID" sz="2400" dirty="0" smtClean="0"/>
              <a:t>(dalam dunia konstruksi bangunan)</a:t>
            </a:r>
            <a:endParaRPr lang="id-ID" dirty="0"/>
          </a:p>
        </p:txBody>
      </p:sp>
      <p:sp>
        <p:nvSpPr>
          <p:cNvPr id="3" name="Content Placeholder 2"/>
          <p:cNvSpPr>
            <a:spLocks noGrp="1"/>
          </p:cNvSpPr>
          <p:nvPr>
            <p:ph idx="1"/>
          </p:nvPr>
        </p:nvSpPr>
        <p:spPr/>
        <p:txBody>
          <a:bodyPr>
            <a:normAutofit/>
          </a:bodyPr>
          <a:lstStyle/>
          <a:p>
            <a:pPr marL="0" indent="0">
              <a:buNone/>
            </a:pPr>
            <a:r>
              <a:rPr lang="id-ID" sz="2400" dirty="0"/>
              <a:t>adalah kajian yang dilaksanakan </a:t>
            </a:r>
            <a:r>
              <a:rPr lang="id-ID" sz="2400" dirty="0" smtClean="0"/>
              <a:t>terhadap sebuah bahasa guna meneliti struktur bahasa tersebut secara mendalam. </a:t>
            </a:r>
            <a:r>
              <a:rPr lang="id-ID" sz="2000" i="1" dirty="0" smtClean="0"/>
              <a:t>(wikipedia)</a:t>
            </a:r>
            <a:endParaRPr lang="id-ID" sz="2400" i="1" dirty="0" smtClean="0"/>
          </a:p>
        </p:txBody>
      </p:sp>
      <p:pic>
        <p:nvPicPr>
          <p:cNvPr id="1028" name="Picture 4" descr="family in house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750075" y="2700135"/>
            <a:ext cx="1286782" cy="128678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Family group of three Free Ic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651" y="2789035"/>
            <a:ext cx="1054000" cy="1054001"/>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Arrow Connector 7"/>
          <p:cNvCxnSpPr>
            <a:stCxn id="1030" idx="3"/>
            <a:endCxn id="1028" idx="1"/>
          </p:cNvCxnSpPr>
          <p:nvPr/>
        </p:nvCxnSpPr>
        <p:spPr>
          <a:xfrm>
            <a:off x="1174651" y="3316036"/>
            <a:ext cx="6575424" cy="27491"/>
          </a:xfrm>
          <a:prstGeom prst="straightConnector1">
            <a:avLst/>
          </a:prstGeom>
          <a:ln w="76200">
            <a:prstDash val="lgDashDot"/>
            <a:tailEnd type="triangle"/>
          </a:ln>
        </p:spPr>
        <p:style>
          <a:lnRef idx="1">
            <a:schemeClr val="accent1"/>
          </a:lnRef>
          <a:fillRef idx="0">
            <a:schemeClr val="accent1"/>
          </a:fillRef>
          <a:effectRef idx="0">
            <a:schemeClr val="accent1"/>
          </a:effectRef>
          <a:fontRef idx="minor">
            <a:schemeClr val="tx1"/>
          </a:fontRef>
        </p:style>
      </p:cxnSp>
      <p:sp>
        <p:nvSpPr>
          <p:cNvPr id="10" name="Cloud 9"/>
          <p:cNvSpPr/>
          <p:nvPr/>
        </p:nvSpPr>
        <p:spPr>
          <a:xfrm>
            <a:off x="838051" y="2442586"/>
            <a:ext cx="914400" cy="914400"/>
          </a:xfrm>
          <a:prstGeom prst="cloud">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900" b="1" dirty="0" smtClean="0">
                <a:solidFill>
                  <a:schemeClr val="tx1"/>
                </a:solidFill>
              </a:rPr>
              <a:t>SAYA MAU BUAT RUMAH</a:t>
            </a:r>
            <a:endParaRPr lang="id-ID" sz="900" b="1" dirty="0">
              <a:solidFill>
                <a:schemeClr val="tx1"/>
              </a:solidFill>
            </a:endParaRPr>
          </a:p>
        </p:txBody>
      </p:sp>
      <p:sp>
        <p:nvSpPr>
          <p:cNvPr id="13" name="Rectangle 12"/>
          <p:cNvSpPr/>
          <p:nvPr/>
        </p:nvSpPr>
        <p:spPr>
          <a:xfrm>
            <a:off x="469116" y="4899514"/>
            <a:ext cx="3029049" cy="1040163"/>
          </a:xfrm>
          <a:prstGeom prst="rect">
            <a:avLst/>
          </a:prstGeom>
          <a:noFill/>
          <a:ln w="38100">
            <a:prstDash val="sysDot"/>
          </a:ln>
        </p:spPr>
        <p:style>
          <a:lnRef idx="2">
            <a:schemeClr val="accent2"/>
          </a:lnRef>
          <a:fillRef idx="1">
            <a:schemeClr val="lt1"/>
          </a:fillRef>
          <a:effectRef idx="0">
            <a:schemeClr val="accent2"/>
          </a:effectRef>
          <a:fontRef idx="minor">
            <a:schemeClr val="dk1"/>
          </a:fontRef>
        </p:style>
        <p:txBody>
          <a:bodyPr rtlCol="0" anchor="t"/>
          <a:lstStyle/>
          <a:p>
            <a:pPr algn="ctr"/>
            <a:r>
              <a:rPr lang="id-ID" sz="2400" b="1" dirty="0" smtClean="0"/>
              <a:t>PLAN + ANALISIS</a:t>
            </a:r>
          </a:p>
          <a:p>
            <a:r>
              <a:rPr lang="id-ID" sz="1050" b="1" i="1" dirty="0" smtClean="0"/>
              <a:t>Orang yang akan membuat rumah membicarakan segala kondisi tanah dan keinginannya.</a:t>
            </a:r>
            <a:endParaRPr lang="id-ID" sz="1200" b="1" i="1" dirty="0"/>
          </a:p>
        </p:txBody>
      </p:sp>
      <p:sp>
        <p:nvSpPr>
          <p:cNvPr id="17" name="Content Placeholder 2"/>
          <p:cNvSpPr txBox="1">
            <a:spLocks/>
          </p:cNvSpPr>
          <p:nvPr/>
        </p:nvSpPr>
        <p:spPr>
          <a:xfrm>
            <a:off x="863270" y="5688938"/>
            <a:ext cx="3067149" cy="1108342"/>
          </a:xfrm>
          <a:prstGeom prst="rect">
            <a:avLst/>
          </a:prstGeom>
          <a:solidFill>
            <a:schemeClr val="accent6">
              <a:lumMod val="20000"/>
              <a:lumOff val="80000"/>
            </a:schemeClr>
          </a:solidFill>
        </p:spPr>
        <p:txBody>
          <a:bodyPr vert="horz" lIns="91440" tIns="45720" rIns="91440" bIns="45720" rtlCol="0">
            <a:normAutofit fontScale="77500" lnSpcReduction="20000"/>
          </a:bodyPr>
          <a:lstStyle>
            <a:lvl1pPr marL="457178" indent="-457178" algn="l" defTabSz="914400" rtl="0" eaLnBrk="1" latinLnBrk="0" hangingPunct="1">
              <a:lnSpc>
                <a:spcPct val="90000"/>
              </a:lnSpc>
              <a:spcBef>
                <a:spcPts val="1000"/>
              </a:spcBef>
              <a:buFont typeface="Wingdings" panose="05000000000000000000" pitchFamily="2" charset="2"/>
              <a:buChar char="q"/>
              <a:defRPr sz="2800" kern="1200">
                <a:solidFill>
                  <a:schemeClr val="tx1"/>
                </a:solidFill>
                <a:latin typeface="+mn-lt"/>
                <a:ea typeface="+mn-ea"/>
                <a:cs typeface="+mn-cs"/>
              </a:defRPr>
            </a:lvl1pPr>
            <a:lvl2pPr marL="685766" indent="-228589" algn="l" defTabSz="914400" rtl="0" eaLnBrk="1" latinLnBrk="0" hangingPunct="1">
              <a:lnSpc>
                <a:spcPct val="90000"/>
              </a:lnSpc>
              <a:spcBef>
                <a:spcPts val="500"/>
              </a:spcBef>
              <a:buFont typeface="Wingdings" panose="05000000000000000000" pitchFamily="2" charset="2"/>
              <a:buChar char="q"/>
              <a:defRPr sz="2400" kern="1200">
                <a:solidFill>
                  <a:schemeClr val="tx1"/>
                </a:solidFill>
                <a:latin typeface="+mn-lt"/>
                <a:ea typeface="+mn-ea"/>
                <a:cs typeface="+mn-cs"/>
              </a:defRPr>
            </a:lvl2pPr>
            <a:lvl3pPr marL="1142942" indent="-228589" algn="l" defTabSz="914400" rtl="0" eaLnBrk="1" latinLnBrk="0" hangingPunct="1">
              <a:lnSpc>
                <a:spcPct val="90000"/>
              </a:lnSpc>
              <a:spcBef>
                <a:spcPts val="500"/>
              </a:spcBef>
              <a:buFont typeface="Wingdings" panose="05000000000000000000" pitchFamily="2" charset="2"/>
              <a:buChar char="q"/>
              <a:defRPr sz="2000" kern="1200">
                <a:solidFill>
                  <a:schemeClr val="tx1"/>
                </a:solidFill>
                <a:latin typeface="+mn-lt"/>
                <a:ea typeface="+mn-ea"/>
                <a:cs typeface="+mn-cs"/>
              </a:defRPr>
            </a:lvl3pPr>
            <a:lvl4pPr marL="1600120" indent="-228589" algn="l" defTabSz="914400" rtl="0" eaLnBrk="1" latinLnBrk="0" hangingPunct="1">
              <a:lnSpc>
                <a:spcPct val="90000"/>
              </a:lnSpc>
              <a:spcBef>
                <a:spcPts val="500"/>
              </a:spcBef>
              <a:buFont typeface="Wingdings" panose="05000000000000000000" pitchFamily="2" charset="2"/>
              <a:buChar char="q"/>
              <a:defRPr sz="1800" kern="1200">
                <a:solidFill>
                  <a:schemeClr val="tx1"/>
                </a:solidFill>
                <a:latin typeface="+mn-lt"/>
                <a:ea typeface="+mn-ea"/>
                <a:cs typeface="+mn-cs"/>
              </a:defRPr>
            </a:lvl4pPr>
            <a:lvl5pPr marL="2057298" indent="-228589" algn="l" defTabSz="914400" rtl="0" eaLnBrk="1" latinLnBrk="0" hangingPunct="1">
              <a:lnSpc>
                <a:spcPct val="90000"/>
              </a:lnSpc>
              <a:spcBef>
                <a:spcPts val="500"/>
              </a:spcBef>
              <a:buFont typeface="Wingdings" panose="05000000000000000000" pitchFamily="2" charset="2"/>
              <a:buChar char="q"/>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Wingdings" panose="05000000000000000000" pitchFamily="2" charset="2"/>
              <a:buNone/>
            </a:pPr>
            <a:r>
              <a:rPr lang="id-ID" sz="1600" b="1" dirty="0" smtClean="0"/>
              <a:t>HASIL ANALISIS</a:t>
            </a:r>
            <a:endParaRPr lang="id-ID" sz="1200" b="1" dirty="0" smtClean="0"/>
          </a:p>
          <a:p>
            <a:pPr marL="0" indent="0" algn="just">
              <a:spcBef>
                <a:spcPts val="0"/>
              </a:spcBef>
              <a:buFont typeface="Wingdings" panose="05000000000000000000" pitchFamily="2" charset="2"/>
              <a:buNone/>
            </a:pPr>
            <a:r>
              <a:rPr lang="id-ID" sz="1300" dirty="0" smtClean="0"/>
              <a:t>Seseorang memiliki tanah dengan ukuran 12mx6m dan mengidamkan rumah dengan:</a:t>
            </a:r>
          </a:p>
          <a:p>
            <a:pPr marL="177800" indent="-177800">
              <a:spcBef>
                <a:spcPts val="0"/>
              </a:spcBef>
              <a:buFont typeface="+mj-lt"/>
              <a:buAutoNum type="alphaLcPeriod"/>
            </a:pPr>
            <a:r>
              <a:rPr lang="id-ID" sz="1300" dirty="0" smtClean="0"/>
              <a:t>1 parkir mobil</a:t>
            </a:r>
          </a:p>
          <a:p>
            <a:pPr marL="177800" indent="-177800">
              <a:spcBef>
                <a:spcPts val="0"/>
              </a:spcBef>
              <a:buFont typeface="+mj-lt"/>
              <a:buAutoNum type="alphaLcPeriod"/>
            </a:pPr>
            <a:r>
              <a:rPr lang="id-ID" sz="1300" dirty="0" smtClean="0"/>
              <a:t>1 taman depan dan 1 taman belakang</a:t>
            </a:r>
          </a:p>
          <a:p>
            <a:pPr marL="177800" indent="-177800">
              <a:spcBef>
                <a:spcPts val="0"/>
              </a:spcBef>
              <a:buFont typeface="+mj-lt"/>
              <a:buAutoNum type="alphaLcPeriod"/>
            </a:pPr>
            <a:r>
              <a:rPr lang="id-ID" sz="1300" dirty="0" smtClean="0"/>
              <a:t>2 kamar tidur</a:t>
            </a:r>
          </a:p>
          <a:p>
            <a:pPr marL="177800" indent="-177800">
              <a:spcBef>
                <a:spcPts val="0"/>
              </a:spcBef>
              <a:buFont typeface="+mj-lt"/>
              <a:buAutoNum type="alphaLcPeriod"/>
            </a:pPr>
            <a:r>
              <a:rPr lang="id-ID" sz="1300" dirty="0" smtClean="0"/>
              <a:t>1 kamar mandi</a:t>
            </a:r>
          </a:p>
          <a:p>
            <a:pPr marL="177800" indent="-177800">
              <a:spcBef>
                <a:spcPts val="0"/>
              </a:spcBef>
              <a:buFont typeface="+mj-lt"/>
              <a:buAutoNum type="alphaLcPeriod"/>
            </a:pPr>
            <a:r>
              <a:rPr lang="id-ID" sz="1300" dirty="0" smtClean="0"/>
              <a:t>1 ruang tamu</a:t>
            </a:r>
          </a:p>
          <a:p>
            <a:pPr marL="177800" indent="-177800">
              <a:spcBef>
                <a:spcPts val="0"/>
              </a:spcBef>
              <a:buFont typeface="+mj-lt"/>
              <a:buAutoNum type="alphaLcPeriod"/>
            </a:pPr>
            <a:r>
              <a:rPr lang="id-ID" sz="1300" dirty="0" smtClean="0"/>
              <a:t>....</a:t>
            </a:r>
            <a:endParaRPr lang="id-ID" sz="1200" dirty="0" smtClean="0"/>
          </a:p>
        </p:txBody>
      </p:sp>
      <p:pic>
        <p:nvPicPr>
          <p:cNvPr id="1032" name="Picture 8" descr="attorney, boss, business people, businessman, lawyer, owner, person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3270" y="4121659"/>
            <a:ext cx="945520" cy="945521"/>
          </a:xfrm>
          <a:prstGeom prst="rect">
            <a:avLst/>
          </a:prstGeom>
          <a:noFill/>
          <a:extLst>
            <a:ext uri="{909E8E84-426E-40DD-AFC4-6F175D3DCCD1}">
              <a14:hiddenFill xmlns:a14="http://schemas.microsoft.com/office/drawing/2010/main">
                <a:solidFill>
                  <a:srgbClr val="FFFFFF"/>
                </a:solidFill>
              </a14:hiddenFill>
            </a:ext>
          </a:extLst>
        </p:spPr>
      </p:pic>
      <p:cxnSp>
        <p:nvCxnSpPr>
          <p:cNvPr id="15" name="Straight Arrow Connector 14"/>
          <p:cNvCxnSpPr>
            <a:stCxn id="1030" idx="2"/>
            <a:endCxn id="1032" idx="1"/>
          </p:cNvCxnSpPr>
          <p:nvPr/>
        </p:nvCxnSpPr>
        <p:spPr>
          <a:xfrm>
            <a:off x="647651" y="3843036"/>
            <a:ext cx="215619" cy="751384"/>
          </a:xfrm>
          <a:prstGeom prst="straightConnector1">
            <a:avLst/>
          </a:prstGeom>
          <a:ln w="762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3772517" y="4276319"/>
            <a:ext cx="3029049" cy="1040163"/>
          </a:xfrm>
          <a:prstGeom prst="rect">
            <a:avLst/>
          </a:prstGeom>
          <a:noFill/>
          <a:ln w="38100">
            <a:prstDash val="sysDot"/>
          </a:ln>
        </p:spPr>
        <p:style>
          <a:lnRef idx="2">
            <a:schemeClr val="accent2"/>
          </a:lnRef>
          <a:fillRef idx="1">
            <a:schemeClr val="lt1"/>
          </a:fillRef>
          <a:effectRef idx="0">
            <a:schemeClr val="accent2"/>
          </a:effectRef>
          <a:fontRef idx="minor">
            <a:schemeClr val="dk1"/>
          </a:fontRef>
        </p:style>
        <p:txBody>
          <a:bodyPr rtlCol="0" anchor="t"/>
          <a:lstStyle/>
          <a:p>
            <a:pPr algn="ctr"/>
            <a:r>
              <a:rPr lang="id-ID" sz="2400" b="1" dirty="0" smtClean="0"/>
              <a:t>DESAIN</a:t>
            </a:r>
          </a:p>
          <a:p>
            <a:r>
              <a:rPr lang="id-ID" sz="1050" b="1" i="1" dirty="0" smtClean="0"/>
              <a:t>Penggambaran desain rumah berdasarkan hasil analisis.</a:t>
            </a:r>
            <a:endParaRPr lang="id-ID" sz="1200" b="1" i="1" dirty="0"/>
          </a:p>
        </p:txBody>
      </p:sp>
      <p:sp>
        <p:nvSpPr>
          <p:cNvPr id="24" name="Content Placeholder 2"/>
          <p:cNvSpPr txBox="1">
            <a:spLocks/>
          </p:cNvSpPr>
          <p:nvPr/>
        </p:nvSpPr>
        <p:spPr>
          <a:xfrm>
            <a:off x="4286019" y="4928747"/>
            <a:ext cx="2602446" cy="1868533"/>
          </a:xfrm>
          <a:prstGeom prst="rect">
            <a:avLst/>
          </a:prstGeom>
          <a:solidFill>
            <a:schemeClr val="accent2">
              <a:lumMod val="20000"/>
              <a:lumOff val="80000"/>
            </a:schemeClr>
          </a:solidFill>
        </p:spPr>
        <p:txBody>
          <a:bodyPr vert="horz" lIns="91440" tIns="45720" rIns="91440" bIns="45720" rtlCol="0">
            <a:normAutofit/>
          </a:bodyPr>
          <a:lstStyle>
            <a:lvl1pPr marL="457178" indent="-457178" algn="l" defTabSz="914400" rtl="0" eaLnBrk="1" latinLnBrk="0" hangingPunct="1">
              <a:lnSpc>
                <a:spcPct val="90000"/>
              </a:lnSpc>
              <a:spcBef>
                <a:spcPts val="1000"/>
              </a:spcBef>
              <a:buFont typeface="Wingdings" panose="05000000000000000000" pitchFamily="2" charset="2"/>
              <a:buChar char="q"/>
              <a:defRPr sz="2800" kern="1200">
                <a:solidFill>
                  <a:schemeClr val="tx1"/>
                </a:solidFill>
                <a:latin typeface="+mn-lt"/>
                <a:ea typeface="+mn-ea"/>
                <a:cs typeface="+mn-cs"/>
              </a:defRPr>
            </a:lvl1pPr>
            <a:lvl2pPr marL="685766" indent="-228589" algn="l" defTabSz="914400" rtl="0" eaLnBrk="1" latinLnBrk="0" hangingPunct="1">
              <a:lnSpc>
                <a:spcPct val="90000"/>
              </a:lnSpc>
              <a:spcBef>
                <a:spcPts val="500"/>
              </a:spcBef>
              <a:buFont typeface="Wingdings" panose="05000000000000000000" pitchFamily="2" charset="2"/>
              <a:buChar char="q"/>
              <a:defRPr sz="2400" kern="1200">
                <a:solidFill>
                  <a:schemeClr val="tx1"/>
                </a:solidFill>
                <a:latin typeface="+mn-lt"/>
                <a:ea typeface="+mn-ea"/>
                <a:cs typeface="+mn-cs"/>
              </a:defRPr>
            </a:lvl2pPr>
            <a:lvl3pPr marL="1142942" indent="-228589" algn="l" defTabSz="914400" rtl="0" eaLnBrk="1" latinLnBrk="0" hangingPunct="1">
              <a:lnSpc>
                <a:spcPct val="90000"/>
              </a:lnSpc>
              <a:spcBef>
                <a:spcPts val="500"/>
              </a:spcBef>
              <a:buFont typeface="Wingdings" panose="05000000000000000000" pitchFamily="2" charset="2"/>
              <a:buChar char="q"/>
              <a:defRPr sz="2000" kern="1200">
                <a:solidFill>
                  <a:schemeClr val="tx1"/>
                </a:solidFill>
                <a:latin typeface="+mn-lt"/>
                <a:ea typeface="+mn-ea"/>
                <a:cs typeface="+mn-cs"/>
              </a:defRPr>
            </a:lvl3pPr>
            <a:lvl4pPr marL="1600120" indent="-228589" algn="l" defTabSz="914400" rtl="0" eaLnBrk="1" latinLnBrk="0" hangingPunct="1">
              <a:lnSpc>
                <a:spcPct val="90000"/>
              </a:lnSpc>
              <a:spcBef>
                <a:spcPts val="500"/>
              </a:spcBef>
              <a:buFont typeface="Wingdings" panose="05000000000000000000" pitchFamily="2" charset="2"/>
              <a:buChar char="q"/>
              <a:defRPr sz="1800" kern="1200">
                <a:solidFill>
                  <a:schemeClr val="tx1"/>
                </a:solidFill>
                <a:latin typeface="+mn-lt"/>
                <a:ea typeface="+mn-ea"/>
                <a:cs typeface="+mn-cs"/>
              </a:defRPr>
            </a:lvl4pPr>
            <a:lvl5pPr marL="2057298" indent="-228589" algn="l" defTabSz="914400" rtl="0" eaLnBrk="1" latinLnBrk="0" hangingPunct="1">
              <a:lnSpc>
                <a:spcPct val="90000"/>
              </a:lnSpc>
              <a:spcBef>
                <a:spcPts val="500"/>
              </a:spcBef>
              <a:buFont typeface="Wingdings" panose="05000000000000000000" pitchFamily="2" charset="2"/>
              <a:buChar char="q"/>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id-ID" sz="1400" b="1" dirty="0" smtClean="0"/>
              <a:t>HASIL RANCANGAN/DESAIN</a:t>
            </a:r>
          </a:p>
          <a:p>
            <a:pPr marL="0" indent="0">
              <a:spcBef>
                <a:spcPts val="0"/>
              </a:spcBef>
              <a:buNone/>
            </a:pPr>
            <a:r>
              <a:rPr lang="id-ID" sz="1100" dirty="0" smtClean="0"/>
              <a:t>Desain rumah berdasarkan keinginan dan kondisi luas tanah:</a:t>
            </a:r>
            <a:endParaRPr lang="id-ID" sz="1600" dirty="0"/>
          </a:p>
        </p:txBody>
      </p:sp>
      <p:pic>
        <p:nvPicPr>
          <p:cNvPr id="25" name="Picture 2" descr="https://cdn-image.hipwee.com/wp-content/uploads/2016/09/hipwee-sketsa-rumah-sederhana-desain-rumah-minimalis-sederhana-type-36-1024x615-1-750x422.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450147" y="5461764"/>
            <a:ext cx="2266311" cy="1342201"/>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Construction Worke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295346" y="4293745"/>
            <a:ext cx="1596876" cy="1647304"/>
          </a:xfrm>
          <a:prstGeom prst="rect">
            <a:avLst/>
          </a:prstGeom>
          <a:noFill/>
          <a:extLst>
            <a:ext uri="{909E8E84-426E-40DD-AFC4-6F175D3DCCD1}">
              <a14:hiddenFill xmlns:a14="http://schemas.microsoft.com/office/drawing/2010/main">
                <a:solidFill>
                  <a:srgbClr val="FFFFFF"/>
                </a:solidFill>
              </a14:hiddenFill>
            </a:ext>
          </a:extLst>
        </p:spPr>
      </p:pic>
      <p:cxnSp>
        <p:nvCxnSpPr>
          <p:cNvPr id="34" name="Straight Arrow Connector 33"/>
          <p:cNvCxnSpPr/>
          <p:nvPr/>
        </p:nvCxnSpPr>
        <p:spPr>
          <a:xfrm flipV="1">
            <a:off x="2016657" y="3944614"/>
            <a:ext cx="2681728" cy="626653"/>
          </a:xfrm>
          <a:prstGeom prst="straightConnector1">
            <a:avLst/>
          </a:prstGeom>
          <a:ln w="762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a:off x="5583303" y="3944614"/>
            <a:ext cx="1796810" cy="649805"/>
          </a:xfrm>
          <a:prstGeom prst="straightConnector1">
            <a:avLst/>
          </a:prstGeom>
          <a:ln w="762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flipV="1">
            <a:off x="8603858" y="3986918"/>
            <a:ext cx="8494" cy="941964"/>
          </a:xfrm>
          <a:prstGeom prst="straightConnector1">
            <a:avLst/>
          </a:prstGeom>
          <a:ln w="762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662409" y="3437049"/>
            <a:ext cx="885714" cy="885714"/>
          </a:xfrm>
          <a:prstGeom prst="rect">
            <a:avLst/>
          </a:prstGeom>
        </p:spPr>
      </p:pic>
      <p:sp>
        <p:nvSpPr>
          <p:cNvPr id="22" name="Rectangle 21"/>
          <p:cNvSpPr/>
          <p:nvPr/>
        </p:nvSpPr>
        <p:spPr>
          <a:xfrm>
            <a:off x="7075919" y="5040197"/>
            <a:ext cx="1922504" cy="1360603"/>
          </a:xfrm>
          <a:prstGeom prst="rect">
            <a:avLst/>
          </a:prstGeom>
          <a:noFill/>
          <a:ln w="38100">
            <a:prstDash val="sysDot"/>
          </a:ln>
        </p:spPr>
        <p:style>
          <a:lnRef idx="2">
            <a:schemeClr val="accent2"/>
          </a:lnRef>
          <a:fillRef idx="1">
            <a:schemeClr val="lt1"/>
          </a:fillRef>
          <a:effectRef idx="0">
            <a:schemeClr val="accent2"/>
          </a:effectRef>
          <a:fontRef idx="minor">
            <a:schemeClr val="dk1"/>
          </a:fontRef>
        </p:style>
        <p:txBody>
          <a:bodyPr rtlCol="0" anchor="b"/>
          <a:lstStyle/>
          <a:p>
            <a:pPr algn="ctr"/>
            <a:r>
              <a:rPr lang="id-ID" sz="2000" b="1" dirty="0" smtClean="0"/>
              <a:t>KONSTRUKSI</a:t>
            </a:r>
            <a:endParaRPr lang="id-ID" sz="1200" b="1" dirty="0"/>
          </a:p>
        </p:txBody>
      </p:sp>
    </p:spTree>
    <p:extLst>
      <p:ext uri="{BB962C8B-B14F-4D97-AF65-F5344CB8AC3E}">
        <p14:creationId xmlns:p14="http://schemas.microsoft.com/office/powerpoint/2010/main" val="3976724320"/>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ctangle 40"/>
          <p:cNvSpPr/>
          <p:nvPr/>
        </p:nvSpPr>
        <p:spPr>
          <a:xfrm>
            <a:off x="0" y="1687132"/>
            <a:ext cx="9144000" cy="517086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 name="Title 1"/>
          <p:cNvSpPr>
            <a:spLocks noGrp="1"/>
          </p:cNvSpPr>
          <p:nvPr>
            <p:ph type="title"/>
          </p:nvPr>
        </p:nvSpPr>
        <p:spPr/>
        <p:txBody>
          <a:bodyPr/>
          <a:lstStyle/>
          <a:p>
            <a:r>
              <a:rPr lang="id-ID" dirty="0" smtClean="0"/>
              <a:t>Analisis </a:t>
            </a:r>
            <a:r>
              <a:rPr lang="id-ID" sz="2400" dirty="0" smtClean="0"/>
              <a:t>(dalam dunia pembuatan software)</a:t>
            </a:r>
            <a:br>
              <a:rPr lang="id-ID" sz="2400" dirty="0" smtClean="0"/>
            </a:br>
            <a:endParaRPr lang="id-ID" dirty="0"/>
          </a:p>
        </p:txBody>
      </p:sp>
      <p:sp>
        <p:nvSpPr>
          <p:cNvPr id="10" name="Cloud 9"/>
          <p:cNvSpPr/>
          <p:nvPr/>
        </p:nvSpPr>
        <p:spPr>
          <a:xfrm>
            <a:off x="894390" y="1791244"/>
            <a:ext cx="914400" cy="914400"/>
          </a:xfrm>
          <a:prstGeom prst="cloud">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900" b="1" dirty="0" smtClean="0">
                <a:solidFill>
                  <a:schemeClr val="tx1"/>
                </a:solidFill>
              </a:rPr>
              <a:t>SAYA MAU BUAT </a:t>
            </a:r>
            <a:r>
              <a:rPr lang="id-ID" sz="1050" b="1" dirty="0" smtClean="0">
                <a:solidFill>
                  <a:schemeClr val="tx1"/>
                </a:solidFill>
              </a:rPr>
              <a:t>SIRS</a:t>
            </a:r>
            <a:endParaRPr lang="id-ID" sz="900" b="1" dirty="0">
              <a:solidFill>
                <a:schemeClr val="tx1"/>
              </a:solidFill>
            </a:endParaRPr>
          </a:p>
        </p:txBody>
      </p:sp>
      <p:sp>
        <p:nvSpPr>
          <p:cNvPr id="13" name="Rectangle 12"/>
          <p:cNvSpPr/>
          <p:nvPr/>
        </p:nvSpPr>
        <p:spPr>
          <a:xfrm>
            <a:off x="469116" y="4350566"/>
            <a:ext cx="3029049" cy="1040163"/>
          </a:xfrm>
          <a:prstGeom prst="rect">
            <a:avLst/>
          </a:prstGeom>
          <a:noFill/>
          <a:ln w="38100">
            <a:prstDash val="sysDot"/>
          </a:ln>
        </p:spPr>
        <p:style>
          <a:lnRef idx="2">
            <a:schemeClr val="accent2"/>
          </a:lnRef>
          <a:fillRef idx="1">
            <a:schemeClr val="lt1"/>
          </a:fillRef>
          <a:effectRef idx="0">
            <a:schemeClr val="accent2"/>
          </a:effectRef>
          <a:fontRef idx="minor">
            <a:schemeClr val="dk1"/>
          </a:fontRef>
        </p:style>
        <p:txBody>
          <a:bodyPr rtlCol="0" anchor="t"/>
          <a:lstStyle/>
          <a:p>
            <a:pPr algn="ctr"/>
            <a:r>
              <a:rPr lang="id-ID" sz="2400" b="1" dirty="0" smtClean="0"/>
              <a:t>PLAN + ANALISIS</a:t>
            </a:r>
          </a:p>
          <a:p>
            <a:r>
              <a:rPr lang="id-ID" sz="1050" b="1" i="1" dirty="0" smtClean="0"/>
              <a:t>Orang yang akan membuatkan SIRS rumah sakit akan membicarakan segala keinginannya.</a:t>
            </a:r>
            <a:endParaRPr lang="id-ID" sz="1200" b="1" i="1" dirty="0"/>
          </a:p>
        </p:txBody>
      </p:sp>
      <p:sp>
        <p:nvSpPr>
          <p:cNvPr id="17" name="Content Placeholder 2"/>
          <p:cNvSpPr txBox="1">
            <a:spLocks/>
          </p:cNvSpPr>
          <p:nvPr/>
        </p:nvSpPr>
        <p:spPr>
          <a:xfrm>
            <a:off x="604427" y="5078832"/>
            <a:ext cx="3022514" cy="1718448"/>
          </a:xfrm>
          <a:prstGeom prst="rect">
            <a:avLst/>
          </a:prstGeom>
          <a:solidFill>
            <a:schemeClr val="bg1">
              <a:lumMod val="65000"/>
            </a:schemeClr>
          </a:solidFill>
        </p:spPr>
        <p:txBody>
          <a:bodyPr vert="horz" lIns="91440" tIns="45720" rIns="91440" bIns="45720" rtlCol="0">
            <a:normAutofit lnSpcReduction="10000"/>
          </a:bodyPr>
          <a:lstStyle>
            <a:lvl1pPr marL="457178" indent="-457178" algn="l" defTabSz="914400" rtl="0" eaLnBrk="1" latinLnBrk="0" hangingPunct="1">
              <a:lnSpc>
                <a:spcPct val="90000"/>
              </a:lnSpc>
              <a:spcBef>
                <a:spcPts val="1000"/>
              </a:spcBef>
              <a:buFont typeface="Wingdings" panose="05000000000000000000" pitchFamily="2" charset="2"/>
              <a:buChar char="q"/>
              <a:defRPr sz="2800" kern="1200">
                <a:solidFill>
                  <a:schemeClr val="tx1"/>
                </a:solidFill>
                <a:latin typeface="+mn-lt"/>
                <a:ea typeface="+mn-ea"/>
                <a:cs typeface="+mn-cs"/>
              </a:defRPr>
            </a:lvl1pPr>
            <a:lvl2pPr marL="685766" indent="-228589" algn="l" defTabSz="914400" rtl="0" eaLnBrk="1" latinLnBrk="0" hangingPunct="1">
              <a:lnSpc>
                <a:spcPct val="90000"/>
              </a:lnSpc>
              <a:spcBef>
                <a:spcPts val="500"/>
              </a:spcBef>
              <a:buFont typeface="Wingdings" panose="05000000000000000000" pitchFamily="2" charset="2"/>
              <a:buChar char="q"/>
              <a:defRPr sz="2400" kern="1200">
                <a:solidFill>
                  <a:schemeClr val="tx1"/>
                </a:solidFill>
                <a:latin typeface="+mn-lt"/>
                <a:ea typeface="+mn-ea"/>
                <a:cs typeface="+mn-cs"/>
              </a:defRPr>
            </a:lvl2pPr>
            <a:lvl3pPr marL="1142942" indent="-228589" algn="l" defTabSz="914400" rtl="0" eaLnBrk="1" latinLnBrk="0" hangingPunct="1">
              <a:lnSpc>
                <a:spcPct val="90000"/>
              </a:lnSpc>
              <a:spcBef>
                <a:spcPts val="500"/>
              </a:spcBef>
              <a:buFont typeface="Wingdings" panose="05000000000000000000" pitchFamily="2" charset="2"/>
              <a:buChar char="q"/>
              <a:defRPr sz="2000" kern="1200">
                <a:solidFill>
                  <a:schemeClr val="tx1"/>
                </a:solidFill>
                <a:latin typeface="+mn-lt"/>
                <a:ea typeface="+mn-ea"/>
                <a:cs typeface="+mn-cs"/>
              </a:defRPr>
            </a:lvl3pPr>
            <a:lvl4pPr marL="1600120" indent="-228589" algn="l" defTabSz="914400" rtl="0" eaLnBrk="1" latinLnBrk="0" hangingPunct="1">
              <a:lnSpc>
                <a:spcPct val="90000"/>
              </a:lnSpc>
              <a:spcBef>
                <a:spcPts val="500"/>
              </a:spcBef>
              <a:buFont typeface="Wingdings" panose="05000000000000000000" pitchFamily="2" charset="2"/>
              <a:buChar char="q"/>
              <a:defRPr sz="1800" kern="1200">
                <a:solidFill>
                  <a:schemeClr val="tx1"/>
                </a:solidFill>
                <a:latin typeface="+mn-lt"/>
                <a:ea typeface="+mn-ea"/>
                <a:cs typeface="+mn-cs"/>
              </a:defRPr>
            </a:lvl4pPr>
            <a:lvl5pPr marL="2057298" indent="-228589" algn="l" defTabSz="914400" rtl="0" eaLnBrk="1" latinLnBrk="0" hangingPunct="1">
              <a:lnSpc>
                <a:spcPct val="90000"/>
              </a:lnSpc>
              <a:spcBef>
                <a:spcPts val="500"/>
              </a:spcBef>
              <a:buFont typeface="Wingdings" panose="05000000000000000000" pitchFamily="2" charset="2"/>
              <a:buChar char="q"/>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Wingdings" panose="05000000000000000000" pitchFamily="2" charset="2"/>
              <a:buNone/>
            </a:pPr>
            <a:r>
              <a:rPr lang="id-ID" sz="1600" b="1" dirty="0" smtClean="0"/>
              <a:t>HASIL ANALISIS</a:t>
            </a:r>
            <a:endParaRPr lang="id-ID" sz="1200" b="1" dirty="0" smtClean="0"/>
          </a:p>
          <a:p>
            <a:pPr marL="0" indent="0" algn="just">
              <a:spcBef>
                <a:spcPts val="0"/>
              </a:spcBef>
              <a:buFont typeface="Wingdings" panose="05000000000000000000" pitchFamily="2" charset="2"/>
              <a:buNone/>
            </a:pPr>
            <a:r>
              <a:rPr lang="id-ID" sz="1300" dirty="0" smtClean="0"/>
              <a:t>Dengan budget xxx seorang ingin membuat SIRS terintegrasi yang meliputi:</a:t>
            </a:r>
          </a:p>
          <a:p>
            <a:pPr marL="228600" indent="-228600" algn="just">
              <a:spcBef>
                <a:spcPts val="0"/>
              </a:spcBef>
              <a:buFont typeface="+mj-lt"/>
              <a:buAutoNum type="alphaLcParenR"/>
            </a:pPr>
            <a:r>
              <a:rPr lang="id-ID" sz="1300" dirty="0" smtClean="0"/>
              <a:t>Sirkuliasi pasien</a:t>
            </a:r>
          </a:p>
          <a:p>
            <a:pPr marL="228600" indent="-228600" algn="just">
              <a:spcBef>
                <a:spcPts val="0"/>
              </a:spcBef>
              <a:buFont typeface="+mj-lt"/>
              <a:buAutoNum type="alphaLcParenR"/>
            </a:pPr>
            <a:r>
              <a:rPr lang="id-ID" sz="1300" dirty="0" smtClean="0"/>
              <a:t>Apotik/ obat-obatan</a:t>
            </a:r>
          </a:p>
          <a:p>
            <a:pPr marL="228600" indent="-228600" algn="just">
              <a:spcBef>
                <a:spcPts val="0"/>
              </a:spcBef>
              <a:buFont typeface="+mj-lt"/>
              <a:buAutoNum type="alphaLcParenR"/>
            </a:pPr>
            <a:r>
              <a:rPr lang="id-ID" sz="1300" dirty="0" smtClean="0"/>
              <a:t>Pembayaran/ Keuangan</a:t>
            </a:r>
          </a:p>
          <a:p>
            <a:pPr marL="228600" indent="-228600" algn="just">
              <a:spcBef>
                <a:spcPts val="0"/>
              </a:spcBef>
              <a:buFont typeface="+mj-lt"/>
              <a:buAutoNum type="alphaLcParenR"/>
            </a:pPr>
            <a:r>
              <a:rPr lang="id-ID" sz="1300" dirty="0" smtClean="0"/>
              <a:t>Surat-menyurat</a:t>
            </a:r>
          </a:p>
          <a:p>
            <a:pPr marL="228600" indent="-228600" algn="just">
              <a:spcBef>
                <a:spcPts val="0"/>
              </a:spcBef>
              <a:buFont typeface="+mj-lt"/>
              <a:buAutoNum type="alphaLcParenR"/>
            </a:pPr>
            <a:r>
              <a:rPr lang="id-ID" sz="1300" dirty="0" smtClean="0"/>
              <a:t>Inventaris barang</a:t>
            </a:r>
          </a:p>
          <a:p>
            <a:pPr marL="228600" indent="-228600" algn="just">
              <a:spcBef>
                <a:spcPts val="0"/>
              </a:spcBef>
              <a:buFont typeface="+mj-lt"/>
              <a:buAutoNum type="alphaLcParenR"/>
            </a:pPr>
            <a:r>
              <a:rPr lang="id-ID" sz="1300" dirty="0" smtClean="0"/>
              <a:t>Pengadaan barang dan jasa</a:t>
            </a:r>
          </a:p>
          <a:p>
            <a:pPr marL="228600" indent="-228600" algn="just">
              <a:spcBef>
                <a:spcPts val="0"/>
              </a:spcBef>
              <a:buFont typeface="+mj-lt"/>
              <a:buAutoNum type="alphaLcParenR"/>
            </a:pPr>
            <a:r>
              <a:rPr lang="id-ID" sz="1300" dirty="0" smtClean="0"/>
              <a:t>....</a:t>
            </a:r>
          </a:p>
          <a:p>
            <a:pPr marL="228600" indent="-228600" algn="just">
              <a:spcBef>
                <a:spcPts val="0"/>
              </a:spcBef>
              <a:buFont typeface="+mj-lt"/>
              <a:buAutoNum type="alphaLcParenR"/>
            </a:pPr>
            <a:endParaRPr lang="id-ID" sz="1200" dirty="0" smtClean="0"/>
          </a:p>
        </p:txBody>
      </p:sp>
      <p:pic>
        <p:nvPicPr>
          <p:cNvPr id="1032" name="Picture 8" descr="attorney, boss, business people, businessman, lawyer, owner, person ic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3270" y="3579597"/>
            <a:ext cx="945520" cy="945521"/>
          </a:xfrm>
          <a:prstGeom prst="rect">
            <a:avLst/>
          </a:prstGeom>
          <a:noFill/>
          <a:extLst>
            <a:ext uri="{909E8E84-426E-40DD-AFC4-6F175D3DCCD1}">
              <a14:hiddenFill xmlns:a14="http://schemas.microsoft.com/office/drawing/2010/main">
                <a:solidFill>
                  <a:srgbClr val="FFFFFF"/>
                </a:solidFill>
              </a14:hiddenFill>
            </a:ext>
          </a:extLst>
        </p:spPr>
      </p:pic>
      <p:cxnSp>
        <p:nvCxnSpPr>
          <p:cNvPr id="15" name="Straight Arrow Connector 14"/>
          <p:cNvCxnSpPr>
            <a:stCxn id="5" idx="2"/>
            <a:endCxn id="1032" idx="1"/>
          </p:cNvCxnSpPr>
          <p:nvPr/>
        </p:nvCxnSpPr>
        <p:spPr>
          <a:xfrm>
            <a:off x="604426" y="3104798"/>
            <a:ext cx="258844" cy="947560"/>
          </a:xfrm>
          <a:prstGeom prst="straightConnector1">
            <a:avLst/>
          </a:prstGeom>
          <a:ln w="762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3772517" y="4276319"/>
            <a:ext cx="3029049" cy="1040163"/>
          </a:xfrm>
          <a:prstGeom prst="rect">
            <a:avLst/>
          </a:prstGeom>
          <a:noFill/>
          <a:ln w="38100">
            <a:prstDash val="sysDot"/>
          </a:ln>
        </p:spPr>
        <p:style>
          <a:lnRef idx="2">
            <a:schemeClr val="accent2"/>
          </a:lnRef>
          <a:fillRef idx="1">
            <a:schemeClr val="lt1"/>
          </a:fillRef>
          <a:effectRef idx="0">
            <a:schemeClr val="accent2"/>
          </a:effectRef>
          <a:fontRef idx="minor">
            <a:schemeClr val="dk1"/>
          </a:fontRef>
        </p:style>
        <p:txBody>
          <a:bodyPr rtlCol="0" anchor="t"/>
          <a:lstStyle/>
          <a:p>
            <a:pPr algn="ctr"/>
            <a:r>
              <a:rPr lang="id-ID" sz="2400" b="1" dirty="0" smtClean="0"/>
              <a:t>DESAIN</a:t>
            </a:r>
          </a:p>
          <a:p>
            <a:r>
              <a:rPr lang="id-ID" sz="1050" b="1" i="1" dirty="0" smtClean="0"/>
              <a:t>Desain SIRS berdasarkan hasil analisis.</a:t>
            </a:r>
            <a:endParaRPr lang="id-ID" sz="1200" b="1" i="1" dirty="0"/>
          </a:p>
        </p:txBody>
      </p:sp>
      <p:sp>
        <p:nvSpPr>
          <p:cNvPr id="24" name="Content Placeholder 2"/>
          <p:cNvSpPr txBox="1">
            <a:spLocks/>
          </p:cNvSpPr>
          <p:nvPr/>
        </p:nvSpPr>
        <p:spPr>
          <a:xfrm>
            <a:off x="3871668" y="4884690"/>
            <a:ext cx="1225158" cy="1912590"/>
          </a:xfrm>
          <a:prstGeom prst="rect">
            <a:avLst/>
          </a:prstGeom>
          <a:solidFill>
            <a:schemeClr val="accent2"/>
          </a:solidFill>
        </p:spPr>
        <p:txBody>
          <a:bodyPr vert="horz" lIns="91440" tIns="45720" rIns="91440" bIns="45720" rtlCol="0">
            <a:normAutofit/>
          </a:bodyPr>
          <a:lstStyle>
            <a:lvl1pPr marL="457178" indent="-457178" algn="l" defTabSz="914400" rtl="0" eaLnBrk="1" latinLnBrk="0" hangingPunct="1">
              <a:lnSpc>
                <a:spcPct val="90000"/>
              </a:lnSpc>
              <a:spcBef>
                <a:spcPts val="1000"/>
              </a:spcBef>
              <a:buFont typeface="Wingdings" panose="05000000000000000000" pitchFamily="2" charset="2"/>
              <a:buChar char="q"/>
              <a:defRPr sz="2800" kern="1200">
                <a:solidFill>
                  <a:schemeClr val="tx1"/>
                </a:solidFill>
                <a:latin typeface="+mn-lt"/>
                <a:ea typeface="+mn-ea"/>
                <a:cs typeface="+mn-cs"/>
              </a:defRPr>
            </a:lvl1pPr>
            <a:lvl2pPr marL="685766" indent="-228589" algn="l" defTabSz="914400" rtl="0" eaLnBrk="1" latinLnBrk="0" hangingPunct="1">
              <a:lnSpc>
                <a:spcPct val="90000"/>
              </a:lnSpc>
              <a:spcBef>
                <a:spcPts val="500"/>
              </a:spcBef>
              <a:buFont typeface="Wingdings" panose="05000000000000000000" pitchFamily="2" charset="2"/>
              <a:buChar char="q"/>
              <a:defRPr sz="2400" kern="1200">
                <a:solidFill>
                  <a:schemeClr val="tx1"/>
                </a:solidFill>
                <a:latin typeface="+mn-lt"/>
                <a:ea typeface="+mn-ea"/>
                <a:cs typeface="+mn-cs"/>
              </a:defRPr>
            </a:lvl2pPr>
            <a:lvl3pPr marL="1142942" indent="-228589" algn="l" defTabSz="914400" rtl="0" eaLnBrk="1" latinLnBrk="0" hangingPunct="1">
              <a:lnSpc>
                <a:spcPct val="90000"/>
              </a:lnSpc>
              <a:spcBef>
                <a:spcPts val="500"/>
              </a:spcBef>
              <a:buFont typeface="Wingdings" panose="05000000000000000000" pitchFamily="2" charset="2"/>
              <a:buChar char="q"/>
              <a:defRPr sz="2000" kern="1200">
                <a:solidFill>
                  <a:schemeClr val="tx1"/>
                </a:solidFill>
                <a:latin typeface="+mn-lt"/>
                <a:ea typeface="+mn-ea"/>
                <a:cs typeface="+mn-cs"/>
              </a:defRPr>
            </a:lvl3pPr>
            <a:lvl4pPr marL="1600120" indent="-228589" algn="l" defTabSz="914400" rtl="0" eaLnBrk="1" latinLnBrk="0" hangingPunct="1">
              <a:lnSpc>
                <a:spcPct val="90000"/>
              </a:lnSpc>
              <a:spcBef>
                <a:spcPts val="500"/>
              </a:spcBef>
              <a:buFont typeface="Wingdings" panose="05000000000000000000" pitchFamily="2" charset="2"/>
              <a:buChar char="q"/>
              <a:defRPr sz="1800" kern="1200">
                <a:solidFill>
                  <a:schemeClr val="tx1"/>
                </a:solidFill>
                <a:latin typeface="+mn-lt"/>
                <a:ea typeface="+mn-ea"/>
                <a:cs typeface="+mn-cs"/>
              </a:defRPr>
            </a:lvl4pPr>
            <a:lvl5pPr marL="2057298" indent="-228589" algn="l" defTabSz="914400" rtl="0" eaLnBrk="1" latinLnBrk="0" hangingPunct="1">
              <a:lnSpc>
                <a:spcPct val="90000"/>
              </a:lnSpc>
              <a:spcBef>
                <a:spcPts val="500"/>
              </a:spcBef>
              <a:buFont typeface="Wingdings" panose="05000000000000000000" pitchFamily="2" charset="2"/>
              <a:buChar char="q"/>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id-ID" sz="1400" b="1" dirty="0" smtClean="0"/>
              <a:t>HASIL DESAIN</a:t>
            </a:r>
          </a:p>
          <a:p>
            <a:pPr marL="0" indent="0" algn="ctr">
              <a:buNone/>
            </a:pPr>
            <a:endParaRPr lang="id-ID" sz="1400" b="1" dirty="0"/>
          </a:p>
          <a:p>
            <a:pPr marL="0" indent="0" algn="ctr">
              <a:buNone/>
            </a:pPr>
            <a:endParaRPr lang="id-ID" sz="1400" b="1" dirty="0" smtClean="0"/>
          </a:p>
          <a:p>
            <a:pPr marL="0" indent="0" algn="ctr">
              <a:buNone/>
            </a:pPr>
            <a:endParaRPr lang="id-ID" sz="1400" b="1" dirty="0"/>
          </a:p>
          <a:p>
            <a:pPr marL="0" indent="0" algn="ctr">
              <a:buNone/>
            </a:pPr>
            <a:endParaRPr lang="id-ID" sz="1600" b="1" dirty="0" smtClean="0"/>
          </a:p>
          <a:p>
            <a:pPr marL="0" indent="0" algn="ctr">
              <a:buNone/>
            </a:pPr>
            <a:r>
              <a:rPr lang="id-ID" sz="1400" b="1" dirty="0" smtClean="0"/>
              <a:t>UML</a:t>
            </a:r>
          </a:p>
        </p:txBody>
      </p:sp>
      <p:cxnSp>
        <p:nvCxnSpPr>
          <p:cNvPr id="34" name="Straight Arrow Connector 33"/>
          <p:cNvCxnSpPr/>
          <p:nvPr/>
        </p:nvCxnSpPr>
        <p:spPr>
          <a:xfrm flipV="1">
            <a:off x="1726540" y="3980787"/>
            <a:ext cx="2909414" cy="156861"/>
          </a:xfrm>
          <a:prstGeom prst="straightConnector1">
            <a:avLst/>
          </a:prstGeom>
          <a:ln w="762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flipV="1">
            <a:off x="5221984" y="5676105"/>
            <a:ext cx="2118520" cy="32431"/>
          </a:xfrm>
          <a:prstGeom prst="straightConnector1">
            <a:avLst/>
          </a:prstGeom>
          <a:ln w="762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flipV="1">
            <a:off x="8603858" y="3104798"/>
            <a:ext cx="0" cy="2736187"/>
          </a:xfrm>
          <a:prstGeom prst="straightConnector1">
            <a:avLst/>
          </a:prstGeom>
          <a:ln w="7620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2409" y="3437049"/>
            <a:ext cx="885714" cy="885714"/>
          </a:xfrm>
          <a:prstGeom prst="rect">
            <a:avLst/>
          </a:prstGeom>
        </p:spPr>
      </p:pic>
      <p:sp>
        <p:nvSpPr>
          <p:cNvPr id="22" name="Rectangle 21"/>
          <p:cNvSpPr/>
          <p:nvPr/>
        </p:nvSpPr>
        <p:spPr>
          <a:xfrm>
            <a:off x="7340505" y="5912040"/>
            <a:ext cx="1657917" cy="769006"/>
          </a:xfrm>
          <a:prstGeom prst="rect">
            <a:avLst/>
          </a:prstGeom>
          <a:noFill/>
          <a:ln w="38100">
            <a:prstDash val="sysDot"/>
          </a:ln>
        </p:spPr>
        <p:style>
          <a:lnRef idx="2">
            <a:schemeClr val="accent2"/>
          </a:lnRef>
          <a:fillRef idx="1">
            <a:schemeClr val="lt1"/>
          </a:fillRef>
          <a:effectRef idx="0">
            <a:schemeClr val="accent2"/>
          </a:effectRef>
          <a:fontRef idx="minor">
            <a:schemeClr val="dk1"/>
          </a:fontRef>
        </p:style>
        <p:txBody>
          <a:bodyPr rtlCol="0" anchor="b"/>
          <a:lstStyle/>
          <a:p>
            <a:pPr algn="ctr"/>
            <a:r>
              <a:rPr lang="id-ID" sz="2400" b="1" dirty="0" smtClean="0"/>
              <a:t>CODING</a:t>
            </a:r>
            <a:endParaRPr lang="id-ID" sz="1200" b="1" dirty="0"/>
          </a:p>
        </p:txBody>
      </p:sp>
      <p:pic>
        <p:nvPicPr>
          <p:cNvPr id="5" name="Picture 4" descr="person icon"/>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4888" y="2085722"/>
            <a:ext cx="1019076" cy="101907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8" descr="hospital icon : Vector Art"/>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856817" y="1943090"/>
            <a:ext cx="1141606" cy="1113735"/>
          </a:xfrm>
          <a:prstGeom prst="rect">
            <a:avLst/>
          </a:prstGeom>
          <a:noFill/>
          <a:extLst>
            <a:ext uri="{909E8E84-426E-40DD-AFC4-6F175D3DCCD1}">
              <a14:hiddenFill xmlns:a14="http://schemas.microsoft.com/office/drawing/2010/main">
                <a:solidFill>
                  <a:srgbClr val="FFFFFF"/>
                </a:solidFill>
              </a14:hiddenFill>
            </a:ext>
          </a:extLst>
        </p:spPr>
      </p:pic>
      <p:cxnSp>
        <p:nvCxnSpPr>
          <p:cNvPr id="26" name="Straight Arrow Connector 25"/>
          <p:cNvCxnSpPr/>
          <p:nvPr/>
        </p:nvCxnSpPr>
        <p:spPr>
          <a:xfrm>
            <a:off x="1113964" y="2619619"/>
            <a:ext cx="6575424" cy="27491"/>
          </a:xfrm>
          <a:prstGeom prst="straightConnector1">
            <a:avLst/>
          </a:prstGeom>
          <a:ln w="76200">
            <a:prstDash val="lgDashDot"/>
            <a:tailEnd type="triangle"/>
          </a:ln>
        </p:spPr>
        <p:style>
          <a:lnRef idx="1">
            <a:schemeClr val="accent1"/>
          </a:lnRef>
          <a:fillRef idx="0">
            <a:schemeClr val="accent1"/>
          </a:fillRef>
          <a:effectRef idx="0">
            <a:schemeClr val="accent1"/>
          </a:effectRef>
          <a:fontRef idx="minor">
            <a:schemeClr val="tx1"/>
          </a:fontRef>
        </p:style>
      </p:cxnSp>
      <p:pic>
        <p:nvPicPr>
          <p:cNvPr id="1034" name="Picture 10" descr="https://upload.wikimedia.org/wikipedia/commons/thumb/1/1d/Use_case_restaurant_model.svg/496px-Use_case_restaurant_model.svg.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948066" y="5162033"/>
            <a:ext cx="1062489" cy="1359127"/>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Developer Icon "/>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340506" y="5277796"/>
            <a:ext cx="1169697" cy="1169697"/>
          </a:xfrm>
          <a:prstGeom prst="rect">
            <a:avLst/>
          </a:prstGeom>
          <a:noFill/>
          <a:extLst>
            <a:ext uri="{909E8E84-426E-40DD-AFC4-6F175D3DCCD1}">
              <a14:hiddenFill xmlns:a14="http://schemas.microsoft.com/office/drawing/2010/main">
                <a:solidFill>
                  <a:srgbClr val="FFFFFF"/>
                </a:solidFill>
              </a14:hiddenFill>
            </a:ext>
          </a:extLst>
        </p:spPr>
      </p:pic>
      <p:cxnSp>
        <p:nvCxnSpPr>
          <p:cNvPr id="37" name="Straight Arrow Connector 36"/>
          <p:cNvCxnSpPr/>
          <p:nvPr/>
        </p:nvCxnSpPr>
        <p:spPr>
          <a:xfrm>
            <a:off x="851045" y="3104798"/>
            <a:ext cx="258844" cy="947560"/>
          </a:xfrm>
          <a:prstGeom prst="straightConnector1">
            <a:avLst/>
          </a:prstGeom>
          <a:ln w="762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flipV="1">
            <a:off x="1632384" y="3764712"/>
            <a:ext cx="2939616" cy="168369"/>
          </a:xfrm>
          <a:prstGeom prst="straightConnector1">
            <a:avLst/>
          </a:prstGeom>
          <a:ln w="762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a:off x="7457112" y="4436082"/>
            <a:ext cx="8356" cy="954647"/>
          </a:xfrm>
          <a:prstGeom prst="straightConnector1">
            <a:avLst/>
          </a:prstGeom>
          <a:ln w="762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flipV="1">
            <a:off x="8795658" y="3104799"/>
            <a:ext cx="0" cy="2736186"/>
          </a:xfrm>
          <a:prstGeom prst="straightConnector1">
            <a:avLst/>
          </a:prstGeom>
          <a:ln w="762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46" name="Content Placeholder 2"/>
          <p:cNvSpPr txBox="1">
            <a:spLocks/>
          </p:cNvSpPr>
          <p:nvPr/>
        </p:nvSpPr>
        <p:spPr>
          <a:xfrm>
            <a:off x="6034396" y="3231404"/>
            <a:ext cx="1534339" cy="1178881"/>
          </a:xfrm>
          <a:prstGeom prst="rect">
            <a:avLst/>
          </a:prstGeom>
          <a:solidFill>
            <a:srgbClr val="00B050"/>
          </a:solidFill>
        </p:spPr>
        <p:txBody>
          <a:bodyPr vert="horz" lIns="91440" tIns="45720" rIns="91440" bIns="45720" rtlCol="0">
            <a:normAutofit lnSpcReduction="10000"/>
          </a:bodyPr>
          <a:lstStyle>
            <a:lvl1pPr marL="457178" indent="-457178" algn="l" defTabSz="914400" rtl="0" eaLnBrk="1" latinLnBrk="0" hangingPunct="1">
              <a:lnSpc>
                <a:spcPct val="90000"/>
              </a:lnSpc>
              <a:spcBef>
                <a:spcPts val="1000"/>
              </a:spcBef>
              <a:buFont typeface="Wingdings" panose="05000000000000000000" pitchFamily="2" charset="2"/>
              <a:buChar char="q"/>
              <a:defRPr sz="2800" kern="1200">
                <a:solidFill>
                  <a:schemeClr val="tx1"/>
                </a:solidFill>
                <a:latin typeface="+mn-lt"/>
                <a:ea typeface="+mn-ea"/>
                <a:cs typeface="+mn-cs"/>
              </a:defRPr>
            </a:lvl1pPr>
            <a:lvl2pPr marL="685766" indent="-228589" algn="l" defTabSz="914400" rtl="0" eaLnBrk="1" latinLnBrk="0" hangingPunct="1">
              <a:lnSpc>
                <a:spcPct val="90000"/>
              </a:lnSpc>
              <a:spcBef>
                <a:spcPts val="500"/>
              </a:spcBef>
              <a:buFont typeface="Wingdings" panose="05000000000000000000" pitchFamily="2" charset="2"/>
              <a:buChar char="q"/>
              <a:defRPr sz="2400" kern="1200">
                <a:solidFill>
                  <a:schemeClr val="tx1"/>
                </a:solidFill>
                <a:latin typeface="+mn-lt"/>
                <a:ea typeface="+mn-ea"/>
                <a:cs typeface="+mn-cs"/>
              </a:defRPr>
            </a:lvl2pPr>
            <a:lvl3pPr marL="1142942" indent="-228589" algn="l" defTabSz="914400" rtl="0" eaLnBrk="1" latinLnBrk="0" hangingPunct="1">
              <a:lnSpc>
                <a:spcPct val="90000"/>
              </a:lnSpc>
              <a:spcBef>
                <a:spcPts val="500"/>
              </a:spcBef>
              <a:buFont typeface="Wingdings" panose="05000000000000000000" pitchFamily="2" charset="2"/>
              <a:buChar char="q"/>
              <a:defRPr sz="2000" kern="1200">
                <a:solidFill>
                  <a:schemeClr val="tx1"/>
                </a:solidFill>
                <a:latin typeface="+mn-lt"/>
                <a:ea typeface="+mn-ea"/>
                <a:cs typeface="+mn-cs"/>
              </a:defRPr>
            </a:lvl3pPr>
            <a:lvl4pPr marL="1600120" indent="-228589" algn="l" defTabSz="914400" rtl="0" eaLnBrk="1" latinLnBrk="0" hangingPunct="1">
              <a:lnSpc>
                <a:spcPct val="90000"/>
              </a:lnSpc>
              <a:spcBef>
                <a:spcPts val="500"/>
              </a:spcBef>
              <a:buFont typeface="Wingdings" panose="05000000000000000000" pitchFamily="2" charset="2"/>
              <a:buChar char="q"/>
              <a:defRPr sz="1800" kern="1200">
                <a:solidFill>
                  <a:schemeClr val="tx1"/>
                </a:solidFill>
                <a:latin typeface="+mn-lt"/>
                <a:ea typeface="+mn-ea"/>
                <a:cs typeface="+mn-cs"/>
              </a:defRPr>
            </a:lvl4pPr>
            <a:lvl5pPr marL="2057298" indent="-228589" algn="l" defTabSz="914400" rtl="0" eaLnBrk="1" latinLnBrk="0" hangingPunct="1">
              <a:lnSpc>
                <a:spcPct val="90000"/>
              </a:lnSpc>
              <a:spcBef>
                <a:spcPts val="500"/>
              </a:spcBef>
              <a:buFont typeface="Wingdings" panose="05000000000000000000" pitchFamily="2" charset="2"/>
              <a:buChar char="q"/>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id-ID" sz="1400" b="1" dirty="0" smtClean="0"/>
              <a:t>HASIL DESAIN</a:t>
            </a:r>
          </a:p>
          <a:p>
            <a:pPr marL="0" indent="0" algn="ctr">
              <a:buNone/>
            </a:pPr>
            <a:endParaRPr lang="id-ID" sz="1400" b="1" dirty="0"/>
          </a:p>
          <a:p>
            <a:pPr marL="0" indent="0" algn="ctr">
              <a:buNone/>
            </a:pPr>
            <a:endParaRPr lang="id-ID" sz="1400" b="1" dirty="0" smtClean="0"/>
          </a:p>
          <a:p>
            <a:pPr marL="0" indent="0" algn="ctr">
              <a:buNone/>
            </a:pPr>
            <a:r>
              <a:rPr lang="id-ID" sz="1400" b="1" dirty="0" smtClean="0"/>
              <a:t>DFD</a:t>
            </a:r>
          </a:p>
        </p:txBody>
      </p:sp>
      <p:pic>
        <p:nvPicPr>
          <p:cNvPr id="12" name="Picture 12" descr="Image result for diagram konteks"/>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081565" y="3539506"/>
            <a:ext cx="1440000" cy="575736"/>
          </a:xfrm>
          <a:prstGeom prst="rect">
            <a:avLst/>
          </a:prstGeom>
          <a:noFill/>
          <a:extLst>
            <a:ext uri="{909E8E84-426E-40DD-AFC4-6F175D3DCCD1}">
              <a14:hiddenFill xmlns:a14="http://schemas.microsoft.com/office/drawing/2010/main">
                <a:solidFill>
                  <a:srgbClr val="FFFFFF"/>
                </a:solidFill>
              </a14:hiddenFill>
            </a:ext>
          </a:extLst>
        </p:spPr>
      </p:pic>
      <p:sp>
        <p:nvSpPr>
          <p:cNvPr id="29" name="Content Placeholder 2"/>
          <p:cNvSpPr>
            <a:spLocks noGrp="1"/>
          </p:cNvSpPr>
          <p:nvPr>
            <p:ph idx="1"/>
          </p:nvPr>
        </p:nvSpPr>
        <p:spPr>
          <a:xfrm>
            <a:off x="476251" y="917292"/>
            <a:ext cx="8319406" cy="706708"/>
          </a:xfrm>
        </p:spPr>
        <p:txBody>
          <a:bodyPr>
            <a:normAutofit fontScale="62500" lnSpcReduction="20000"/>
          </a:bodyPr>
          <a:lstStyle/>
          <a:p>
            <a:pPr marL="269875" indent="-269875">
              <a:spcBef>
                <a:spcPts val="0"/>
              </a:spcBef>
            </a:pPr>
            <a:r>
              <a:rPr lang="id-ID" dirty="0" smtClean="0"/>
              <a:t>Biasa disebut dengan </a:t>
            </a:r>
            <a:r>
              <a:rPr lang="id-ID" dirty="0" smtClean="0">
                <a:solidFill>
                  <a:srgbClr val="FF0000"/>
                </a:solidFill>
              </a:rPr>
              <a:t>analisis kebutuhan</a:t>
            </a:r>
            <a:r>
              <a:rPr lang="id-ID" dirty="0" smtClean="0"/>
              <a:t>.</a:t>
            </a:r>
          </a:p>
          <a:p>
            <a:pPr marL="269875" indent="-269875">
              <a:spcBef>
                <a:spcPts val="0"/>
              </a:spcBef>
            </a:pPr>
            <a:r>
              <a:rPr lang="id-ID" dirty="0" smtClean="0"/>
              <a:t>Kegiatan analisis kebutuhan </a:t>
            </a:r>
            <a:r>
              <a:rPr lang="id-ID" dirty="0" smtClean="0">
                <a:solidFill>
                  <a:srgbClr val="FF0000"/>
                </a:solidFill>
              </a:rPr>
              <a:t>dimulai dari bertemu client sampai menerjemahkannya ke desainer</a:t>
            </a:r>
            <a:r>
              <a:rPr lang="id-ID" dirty="0" smtClean="0"/>
              <a:t>.</a:t>
            </a:r>
          </a:p>
        </p:txBody>
      </p:sp>
    </p:spTree>
    <p:extLst>
      <p:ext uri="{BB962C8B-B14F-4D97-AF65-F5344CB8AC3E}">
        <p14:creationId xmlns:p14="http://schemas.microsoft.com/office/powerpoint/2010/main" val="1996199090"/>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2.bp.blogspot.com/-8A0bZCN58gQ/UgURjvomuUI/AAAAAAAAADo/VH5ae-ivjTE/s1600/Agile+Software+Requirements.jp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26608" y="31809"/>
            <a:ext cx="8918918" cy="66677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6701263"/>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smtClean="0"/>
              <a:t>Pihak yang Berkontribusi dalam Analisis</a:t>
            </a:r>
            <a:endParaRPr lang="id-ID" dirty="0"/>
          </a:p>
        </p:txBody>
      </p:sp>
      <p:sp>
        <p:nvSpPr>
          <p:cNvPr id="3" name="Content Placeholder 2"/>
          <p:cNvSpPr>
            <a:spLocks noGrp="1"/>
          </p:cNvSpPr>
          <p:nvPr>
            <p:ph idx="1"/>
          </p:nvPr>
        </p:nvSpPr>
        <p:spPr>
          <a:xfrm>
            <a:off x="257577" y="1442506"/>
            <a:ext cx="8538080" cy="5076151"/>
          </a:xfrm>
        </p:spPr>
        <p:txBody>
          <a:bodyPr>
            <a:normAutofit fontScale="92500"/>
          </a:bodyPr>
          <a:lstStyle/>
          <a:p>
            <a:pPr algn="just">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US" altLang="id-ID" dirty="0">
                <a:solidFill>
                  <a:srgbClr val="FF0000"/>
                </a:solidFill>
              </a:rPr>
              <a:t>Client/Customer</a:t>
            </a:r>
            <a:r>
              <a:rPr lang="en-US" altLang="id-ID" dirty="0"/>
              <a:t> </a:t>
            </a:r>
            <a:r>
              <a:rPr lang="en-US" altLang="id-ID" sz="2400" dirty="0"/>
              <a:t>yang </a:t>
            </a:r>
            <a:r>
              <a:rPr lang="en-US" altLang="id-ID" sz="2400" dirty="0" err="1"/>
              <a:t>meminta</a:t>
            </a:r>
            <a:r>
              <a:rPr lang="en-US" altLang="id-ID" sz="2400" dirty="0"/>
              <a:t> </a:t>
            </a:r>
            <a:r>
              <a:rPr lang="en-US" altLang="id-ID" sz="2400" dirty="0" err="1"/>
              <a:t>pengembangan</a:t>
            </a:r>
            <a:r>
              <a:rPr lang="en-US" altLang="id-ID" sz="2400" dirty="0"/>
              <a:t> </a:t>
            </a:r>
            <a:r>
              <a:rPr lang="en-US" altLang="id-ID" sz="2400" i="1" dirty="0"/>
              <a:t>software</a:t>
            </a:r>
            <a:r>
              <a:rPr lang="en-US" altLang="id-ID" sz="2400" dirty="0"/>
              <a:t> </a:t>
            </a:r>
            <a:r>
              <a:rPr lang="en-US" altLang="id-ID" sz="2400" dirty="0" err="1"/>
              <a:t>dengan</a:t>
            </a:r>
            <a:r>
              <a:rPr lang="en-US" altLang="id-ID" sz="2400" dirty="0"/>
              <a:t> </a:t>
            </a:r>
            <a:r>
              <a:rPr lang="en-US" altLang="id-ID" sz="2400" dirty="0" err="1"/>
              <a:t>tujuan</a:t>
            </a:r>
            <a:r>
              <a:rPr lang="en-US" altLang="id-ID" sz="2400" dirty="0"/>
              <a:t> </a:t>
            </a:r>
            <a:r>
              <a:rPr lang="en-US" altLang="id-ID" sz="2400" dirty="0" err="1"/>
              <a:t>meningkatkan</a:t>
            </a:r>
            <a:r>
              <a:rPr lang="en-US" altLang="id-ID" sz="2400" dirty="0"/>
              <a:t> </a:t>
            </a:r>
            <a:r>
              <a:rPr lang="en-US" altLang="id-ID" sz="2400" dirty="0" err="1"/>
              <a:t>produktivitas</a:t>
            </a:r>
            <a:r>
              <a:rPr lang="en-US" altLang="id-ID" sz="2400" dirty="0"/>
              <a:t> </a:t>
            </a:r>
            <a:r>
              <a:rPr lang="en-US" altLang="id-ID" sz="2400" dirty="0" err="1"/>
              <a:t>karyawan</a:t>
            </a:r>
            <a:r>
              <a:rPr lang="en-US" altLang="id-ID" sz="2400" dirty="0"/>
              <a:t>.</a:t>
            </a:r>
            <a:endParaRPr lang="en-US" altLang="id-ID" dirty="0"/>
          </a:p>
          <a:p>
            <a:pPr algn="just">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US" altLang="id-ID" dirty="0">
                <a:solidFill>
                  <a:srgbClr val="FF0000"/>
                </a:solidFill>
              </a:rPr>
              <a:t>User </a:t>
            </a:r>
            <a:r>
              <a:rPr lang="en-US" altLang="id-ID" sz="2400" dirty="0" err="1"/>
              <a:t>adalah</a:t>
            </a:r>
            <a:r>
              <a:rPr lang="en-US" altLang="id-ID" sz="2400" dirty="0"/>
              <a:t> orang yang familiar </a:t>
            </a:r>
            <a:r>
              <a:rPr lang="en-US" altLang="id-ID" sz="2400" dirty="0" err="1"/>
              <a:t>dengan</a:t>
            </a:r>
            <a:r>
              <a:rPr lang="en-US" altLang="id-ID" sz="2400" dirty="0"/>
              <a:t> </a:t>
            </a:r>
            <a:r>
              <a:rPr lang="en-US" altLang="id-ID" sz="2400" dirty="0" err="1"/>
              <a:t>sistem</a:t>
            </a:r>
            <a:r>
              <a:rPr lang="en-US" altLang="id-ID" sz="2400" dirty="0"/>
              <a:t> </a:t>
            </a:r>
            <a:r>
              <a:rPr lang="en-US" altLang="id-ID" sz="2400" dirty="0" err="1"/>
              <a:t>saat</a:t>
            </a:r>
            <a:r>
              <a:rPr lang="en-US" altLang="id-ID" sz="2400" dirty="0"/>
              <a:t> </a:t>
            </a:r>
            <a:r>
              <a:rPr lang="en-US" altLang="id-ID" sz="2400" dirty="0" err="1"/>
              <a:t>ini</a:t>
            </a:r>
            <a:r>
              <a:rPr lang="en-US" altLang="id-ID" sz="2400" dirty="0"/>
              <a:t> </a:t>
            </a:r>
            <a:r>
              <a:rPr lang="en-US" altLang="id-ID" sz="2400" dirty="0" err="1"/>
              <a:t>dan</a:t>
            </a:r>
            <a:r>
              <a:rPr lang="en-US" altLang="id-ID" sz="2400" dirty="0"/>
              <a:t> </a:t>
            </a:r>
            <a:r>
              <a:rPr lang="en-US" altLang="id-ID" sz="2400" dirty="0" err="1"/>
              <a:t>akan</a:t>
            </a:r>
            <a:r>
              <a:rPr lang="en-US" altLang="id-ID" sz="2400" dirty="0"/>
              <a:t> </a:t>
            </a:r>
            <a:r>
              <a:rPr lang="en-US" altLang="id-ID" sz="2400" dirty="0" err="1"/>
              <a:t>menggunakan</a:t>
            </a:r>
            <a:r>
              <a:rPr lang="en-US" altLang="id-ID" sz="2400" dirty="0"/>
              <a:t> </a:t>
            </a:r>
            <a:r>
              <a:rPr lang="en-US" altLang="id-ID" sz="2400" dirty="0" err="1"/>
              <a:t>sistem</a:t>
            </a:r>
            <a:r>
              <a:rPr lang="en-US" altLang="id-ID" sz="2400" dirty="0"/>
              <a:t> </a:t>
            </a:r>
            <a:r>
              <a:rPr lang="en-US" altLang="id-ID" sz="2400" dirty="0" err="1"/>
              <a:t>dimasa</a:t>
            </a:r>
            <a:r>
              <a:rPr lang="en-US" altLang="id-ID" sz="2400" dirty="0"/>
              <a:t> </a:t>
            </a:r>
            <a:r>
              <a:rPr lang="en-US" altLang="id-ID" sz="2400" dirty="0" err="1"/>
              <a:t>mendatang</a:t>
            </a:r>
            <a:r>
              <a:rPr lang="en-US" altLang="id-ID" sz="2400" dirty="0"/>
              <a:t>, </a:t>
            </a:r>
            <a:r>
              <a:rPr lang="en-US" altLang="id-ID" sz="2400" dirty="0" err="1"/>
              <a:t>mereka</a:t>
            </a:r>
            <a:r>
              <a:rPr lang="en-US" altLang="id-ID" sz="2400" dirty="0"/>
              <a:t> </a:t>
            </a:r>
            <a:r>
              <a:rPr lang="en-US" altLang="id-ID" sz="2400" dirty="0" err="1"/>
              <a:t>merupakan</a:t>
            </a:r>
            <a:r>
              <a:rPr lang="en-US" altLang="id-ID" sz="2400" dirty="0"/>
              <a:t> </a:t>
            </a:r>
            <a:r>
              <a:rPr lang="en-US" altLang="id-ID" sz="2400" i="1" dirty="0"/>
              <a:t>expert</a:t>
            </a:r>
            <a:r>
              <a:rPr lang="en-US" altLang="id-ID" sz="2400" dirty="0"/>
              <a:t> </a:t>
            </a:r>
            <a:r>
              <a:rPr lang="en-US" altLang="id-ID" sz="2400" dirty="0" err="1"/>
              <a:t>sistem</a:t>
            </a:r>
            <a:r>
              <a:rPr lang="en-US" altLang="id-ID" sz="2400" dirty="0"/>
              <a:t> </a:t>
            </a:r>
            <a:r>
              <a:rPr lang="en-US" altLang="id-ID" sz="2400" dirty="0" err="1"/>
              <a:t>sekarang</a:t>
            </a:r>
            <a:r>
              <a:rPr lang="en-US" altLang="id-ID" sz="2400" dirty="0"/>
              <a:t>, </a:t>
            </a:r>
            <a:r>
              <a:rPr lang="en-US" altLang="id-ID" sz="2400" dirty="0" err="1"/>
              <a:t>dan</a:t>
            </a:r>
            <a:r>
              <a:rPr lang="en-US" altLang="id-ID" sz="2400" dirty="0"/>
              <a:t> </a:t>
            </a:r>
            <a:r>
              <a:rPr lang="en-US" altLang="id-ID" sz="2400" dirty="0" err="1"/>
              <a:t>menjadi</a:t>
            </a:r>
            <a:r>
              <a:rPr lang="en-US" altLang="id-ID" sz="2400" dirty="0"/>
              <a:t> </a:t>
            </a:r>
            <a:r>
              <a:rPr lang="en-US" altLang="id-ID" sz="2400" dirty="0" err="1"/>
              <a:t>subyek</a:t>
            </a:r>
            <a:r>
              <a:rPr lang="en-US" altLang="id-ID" sz="2400" dirty="0"/>
              <a:t> </a:t>
            </a:r>
            <a:r>
              <a:rPr lang="en-US" altLang="id-ID" sz="2400" dirty="0" err="1"/>
              <a:t>dari</a:t>
            </a:r>
            <a:r>
              <a:rPr lang="en-US" altLang="id-ID" sz="2400" dirty="0"/>
              <a:t> </a:t>
            </a:r>
            <a:r>
              <a:rPr lang="en-US" altLang="id-ID" sz="2400" dirty="0" err="1"/>
              <a:t>sistem</a:t>
            </a:r>
            <a:r>
              <a:rPr lang="en-US" altLang="id-ID" sz="2400" dirty="0"/>
              <a:t> improvement.</a:t>
            </a:r>
            <a:endParaRPr lang="en-US" altLang="id-ID" dirty="0"/>
          </a:p>
          <a:p>
            <a:pPr algn="just">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US" altLang="id-ID" dirty="0" err="1" smtClean="0">
                <a:solidFill>
                  <a:srgbClr val="FF0000"/>
                </a:solidFill>
              </a:rPr>
              <a:t>Pakar</a:t>
            </a:r>
            <a:r>
              <a:rPr lang="en-US" altLang="id-ID" sz="2400" dirty="0" smtClean="0"/>
              <a:t>, </a:t>
            </a:r>
            <a:r>
              <a:rPr lang="en-US" altLang="id-ID" sz="2400" dirty="0" err="1" smtClean="0"/>
              <a:t>mereka</a:t>
            </a:r>
            <a:r>
              <a:rPr lang="en-US" altLang="id-ID" sz="2400" dirty="0" smtClean="0"/>
              <a:t> </a:t>
            </a:r>
            <a:r>
              <a:rPr lang="en-US" altLang="id-ID" sz="2400" dirty="0"/>
              <a:t>yang familiar </a:t>
            </a:r>
            <a:r>
              <a:rPr lang="en-US" altLang="id-ID" sz="2400" dirty="0" err="1"/>
              <a:t>dengan</a:t>
            </a:r>
            <a:r>
              <a:rPr lang="en-US" altLang="id-ID" sz="2400" dirty="0"/>
              <a:t> </a:t>
            </a:r>
            <a:r>
              <a:rPr lang="en-US" altLang="id-ID" sz="2400" dirty="0" err="1"/>
              <a:t>permasalahan</a:t>
            </a:r>
            <a:r>
              <a:rPr lang="en-US" altLang="id-ID" sz="2400" dirty="0"/>
              <a:t> </a:t>
            </a:r>
            <a:r>
              <a:rPr lang="en-US" altLang="id-ID" sz="2400" dirty="0" err="1"/>
              <a:t>terkait</a:t>
            </a:r>
            <a:r>
              <a:rPr lang="en-US" altLang="id-ID" sz="2400" dirty="0"/>
              <a:t> </a:t>
            </a:r>
            <a:r>
              <a:rPr lang="en-US" altLang="id-ID" sz="2400" dirty="0" err="1"/>
              <a:t>dengan</a:t>
            </a:r>
            <a:r>
              <a:rPr lang="en-US" altLang="id-ID" sz="2400" dirty="0"/>
              <a:t> software yang </a:t>
            </a:r>
            <a:r>
              <a:rPr lang="en-US" altLang="id-ID" sz="2400" dirty="0" err="1"/>
              <a:t>akan</a:t>
            </a:r>
            <a:r>
              <a:rPr lang="en-US" altLang="id-ID" sz="2400" dirty="0"/>
              <a:t> </a:t>
            </a:r>
            <a:r>
              <a:rPr lang="en-US" altLang="id-ID" sz="2400" dirty="0" err="1"/>
              <a:t>diotomatisasi</a:t>
            </a:r>
            <a:r>
              <a:rPr lang="en-US" altLang="id-ID" sz="2400" dirty="0"/>
              <a:t>, </a:t>
            </a:r>
            <a:r>
              <a:rPr lang="en-US" altLang="id-ID" sz="2400" dirty="0" err="1"/>
              <a:t>misalnya</a:t>
            </a:r>
            <a:r>
              <a:rPr lang="en-US" altLang="id-ID" sz="2400" dirty="0"/>
              <a:t> </a:t>
            </a:r>
            <a:r>
              <a:rPr lang="en-US" altLang="id-ID" sz="2400" dirty="0" err="1"/>
              <a:t>konsultan</a:t>
            </a:r>
            <a:r>
              <a:rPr lang="en-US" altLang="id-ID" sz="2400" dirty="0"/>
              <a:t> </a:t>
            </a:r>
            <a:r>
              <a:rPr lang="en-US" altLang="id-ID" sz="2400" dirty="0" err="1"/>
              <a:t>keuangan</a:t>
            </a:r>
            <a:r>
              <a:rPr lang="en-US" altLang="id-ID" sz="2400" dirty="0"/>
              <a:t>.</a:t>
            </a:r>
          </a:p>
          <a:p>
            <a:pPr algn="just">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US" altLang="id-ID" dirty="0" err="1">
                <a:solidFill>
                  <a:srgbClr val="FF0000"/>
                </a:solidFill>
              </a:rPr>
              <a:t>Peneliti</a:t>
            </a:r>
            <a:r>
              <a:rPr lang="en-US" altLang="id-ID" dirty="0">
                <a:solidFill>
                  <a:srgbClr val="FF0000"/>
                </a:solidFill>
              </a:rPr>
              <a:t> Market </a:t>
            </a:r>
            <a:r>
              <a:rPr lang="en-US" altLang="id-ID" sz="2400" dirty="0"/>
              <a:t>yang </a:t>
            </a:r>
            <a:r>
              <a:rPr lang="en-US" altLang="id-ID" sz="2400" dirty="0" err="1"/>
              <a:t>melakukan</a:t>
            </a:r>
            <a:r>
              <a:rPr lang="en-US" altLang="id-ID" sz="2400" dirty="0"/>
              <a:t> </a:t>
            </a:r>
            <a:r>
              <a:rPr lang="en-US" altLang="id-ID" sz="2400" dirty="0" err="1"/>
              <a:t>survei</a:t>
            </a:r>
            <a:r>
              <a:rPr lang="en-US" altLang="id-ID" sz="2400" dirty="0"/>
              <a:t> </a:t>
            </a:r>
            <a:r>
              <a:rPr lang="en-US" altLang="id-ID" sz="2400" dirty="0" err="1"/>
              <a:t>terkait</a:t>
            </a:r>
            <a:r>
              <a:rPr lang="en-US" altLang="id-ID" sz="2400" dirty="0"/>
              <a:t> </a:t>
            </a:r>
            <a:r>
              <a:rPr lang="en-US" altLang="id-ID" sz="2400" dirty="0" err="1"/>
              <a:t>dengan</a:t>
            </a:r>
            <a:r>
              <a:rPr lang="en-US" altLang="id-ID" sz="2400" dirty="0"/>
              <a:t> </a:t>
            </a:r>
            <a:r>
              <a:rPr lang="en-US" altLang="id-ID" sz="2400" i="1" dirty="0"/>
              <a:t>trend</a:t>
            </a:r>
            <a:r>
              <a:rPr lang="en-US" altLang="id-ID" sz="2400" dirty="0"/>
              <a:t> masa </a:t>
            </a:r>
            <a:r>
              <a:rPr lang="en-US" altLang="id-ID" sz="2400" dirty="0" err="1"/>
              <a:t>depan</a:t>
            </a:r>
            <a:r>
              <a:rPr lang="en-US" altLang="id-ID" sz="2400" dirty="0"/>
              <a:t> </a:t>
            </a:r>
            <a:r>
              <a:rPr lang="en-US" altLang="id-ID" sz="2400" dirty="0" err="1"/>
              <a:t>dan</a:t>
            </a:r>
            <a:r>
              <a:rPr lang="en-US" altLang="id-ID" sz="2400" dirty="0"/>
              <a:t> </a:t>
            </a:r>
            <a:r>
              <a:rPr lang="en-US" altLang="id-ID" sz="2400" dirty="0" err="1"/>
              <a:t>potensial</a:t>
            </a:r>
            <a:r>
              <a:rPr lang="en-US" altLang="id-ID" sz="2400" dirty="0"/>
              <a:t> </a:t>
            </a:r>
            <a:r>
              <a:rPr lang="en-US" altLang="id-ID" sz="2400" dirty="0" err="1"/>
              <a:t>kebutuhan</a:t>
            </a:r>
            <a:r>
              <a:rPr lang="en-US" altLang="id-ID" sz="2400" dirty="0"/>
              <a:t> </a:t>
            </a:r>
            <a:r>
              <a:rPr lang="en-US" altLang="id-ID" sz="2400" i="1" dirty="0"/>
              <a:t>customer</a:t>
            </a:r>
            <a:r>
              <a:rPr lang="en-US" altLang="id-ID" sz="2400" dirty="0"/>
              <a:t>.</a:t>
            </a:r>
          </a:p>
          <a:p>
            <a:pPr algn="just">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US" altLang="id-ID" dirty="0" err="1">
                <a:solidFill>
                  <a:srgbClr val="FF0000"/>
                </a:solidFill>
              </a:rPr>
              <a:t>Pengacara</a:t>
            </a:r>
            <a:r>
              <a:rPr lang="en-US" altLang="id-ID" dirty="0">
                <a:solidFill>
                  <a:srgbClr val="FF0000"/>
                </a:solidFill>
              </a:rPr>
              <a:t> </a:t>
            </a:r>
            <a:r>
              <a:rPr lang="en-US" altLang="id-ID" dirty="0" err="1">
                <a:solidFill>
                  <a:srgbClr val="FF0000"/>
                </a:solidFill>
              </a:rPr>
              <a:t>atau</a:t>
            </a:r>
            <a:r>
              <a:rPr lang="en-US" altLang="id-ID" dirty="0">
                <a:solidFill>
                  <a:srgbClr val="FF0000"/>
                </a:solidFill>
              </a:rPr>
              <a:t> auditor </a:t>
            </a:r>
            <a:r>
              <a:rPr lang="en-US" altLang="id-ID" sz="2400" dirty="0"/>
              <a:t>yang familiar </a:t>
            </a:r>
            <a:r>
              <a:rPr lang="en-US" altLang="id-ID" sz="2400" dirty="0" err="1"/>
              <a:t>dengan</a:t>
            </a:r>
            <a:r>
              <a:rPr lang="en-US" altLang="id-ID" sz="2400" dirty="0"/>
              <a:t> </a:t>
            </a:r>
            <a:r>
              <a:rPr lang="en-US" altLang="id-ID" sz="2400" dirty="0" err="1"/>
              <a:t>tata</a:t>
            </a:r>
            <a:r>
              <a:rPr lang="en-US" altLang="id-ID" sz="2400" dirty="0"/>
              <a:t> </a:t>
            </a:r>
            <a:r>
              <a:rPr lang="en-US" altLang="id-ID" sz="2400" dirty="0" err="1"/>
              <a:t>kelola</a:t>
            </a:r>
            <a:r>
              <a:rPr lang="en-US" altLang="id-ID" sz="2400" dirty="0"/>
              <a:t>, </a:t>
            </a:r>
            <a:r>
              <a:rPr lang="en-US" altLang="id-ID" sz="2400" dirty="0" err="1"/>
              <a:t>keamanan</a:t>
            </a:r>
            <a:r>
              <a:rPr lang="en-US" altLang="id-ID" sz="2400" dirty="0"/>
              <a:t> </a:t>
            </a:r>
            <a:r>
              <a:rPr lang="en-US" altLang="id-ID" sz="2400" dirty="0" err="1"/>
              <a:t>dan</a:t>
            </a:r>
            <a:r>
              <a:rPr lang="en-US" altLang="id-ID" sz="2400" dirty="0"/>
              <a:t> requirement </a:t>
            </a:r>
            <a:r>
              <a:rPr lang="en-US" altLang="id-ID" sz="2400" dirty="0" err="1"/>
              <a:t>terkait</a:t>
            </a:r>
            <a:r>
              <a:rPr lang="en-US" altLang="id-ID" sz="2400" dirty="0"/>
              <a:t> </a:t>
            </a:r>
            <a:r>
              <a:rPr lang="en-US" altLang="id-ID" sz="2400" dirty="0" smtClean="0"/>
              <a:t>legal</a:t>
            </a:r>
            <a:r>
              <a:rPr lang="id-ID" altLang="id-ID" sz="2400" dirty="0" smtClean="0"/>
              <a:t>.</a:t>
            </a:r>
            <a:endParaRPr lang="en-US" altLang="id-ID" sz="2400" dirty="0"/>
          </a:p>
          <a:p>
            <a:pPr algn="just">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US" altLang="id-ID" dirty="0">
                <a:solidFill>
                  <a:srgbClr val="FF0000"/>
                </a:solidFill>
              </a:rPr>
              <a:t>Software engineer </a:t>
            </a:r>
            <a:r>
              <a:rPr lang="en-US" altLang="id-ID" dirty="0" err="1">
                <a:solidFill>
                  <a:srgbClr val="FF0000"/>
                </a:solidFill>
              </a:rPr>
              <a:t>atau</a:t>
            </a:r>
            <a:r>
              <a:rPr lang="en-US" altLang="id-ID" dirty="0">
                <a:solidFill>
                  <a:srgbClr val="FF0000"/>
                </a:solidFill>
              </a:rPr>
              <a:t> technology expert </a:t>
            </a:r>
            <a:r>
              <a:rPr lang="en-US" altLang="id-ID" sz="2400" dirty="0"/>
              <a:t>yang </a:t>
            </a:r>
            <a:r>
              <a:rPr lang="en-US" altLang="id-ID" sz="2400" dirty="0" err="1"/>
              <a:t>mengerti</a:t>
            </a:r>
            <a:r>
              <a:rPr lang="en-US" altLang="id-ID" sz="2400" dirty="0"/>
              <a:t> </a:t>
            </a:r>
            <a:r>
              <a:rPr lang="en-US" altLang="id-ID" sz="2400" dirty="0" err="1"/>
              <a:t>kelayakan</a:t>
            </a:r>
            <a:r>
              <a:rPr lang="en-US" altLang="id-ID" sz="2400" dirty="0"/>
              <a:t> </a:t>
            </a:r>
            <a:r>
              <a:rPr lang="en-US" altLang="id-ID" sz="2400" dirty="0" err="1"/>
              <a:t>teknis</a:t>
            </a:r>
            <a:r>
              <a:rPr lang="en-US" altLang="id-ID" sz="2400" dirty="0"/>
              <a:t> </a:t>
            </a:r>
            <a:r>
              <a:rPr lang="en-US" altLang="id-ID" sz="2400" dirty="0" err="1"/>
              <a:t>dan</a:t>
            </a:r>
            <a:r>
              <a:rPr lang="en-US" altLang="id-ID" sz="2400" dirty="0"/>
              <a:t> </a:t>
            </a:r>
            <a:r>
              <a:rPr lang="en-US" altLang="id-ID" sz="2400" dirty="0" err="1" smtClean="0"/>
              <a:t>ekonomi</a:t>
            </a:r>
            <a:r>
              <a:rPr lang="id-ID" altLang="id-ID" sz="2400" dirty="0" smtClean="0"/>
              <a:t>.</a:t>
            </a:r>
            <a:endParaRPr lang="en-US" altLang="id-ID" sz="2400" dirty="0"/>
          </a:p>
        </p:txBody>
      </p:sp>
    </p:spTree>
    <p:extLst>
      <p:ext uri="{BB962C8B-B14F-4D97-AF65-F5344CB8AC3E}">
        <p14:creationId xmlns:p14="http://schemas.microsoft.com/office/powerpoint/2010/main" val="2044809319"/>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smtClean="0"/>
              <a:t>2) Cara Mendapatkan Analisis Kebutuhan Sistem</a:t>
            </a:r>
            <a:endParaRPr lang="id-ID" dirty="0"/>
          </a:p>
        </p:txBody>
      </p:sp>
      <p:sp>
        <p:nvSpPr>
          <p:cNvPr id="3" name="Text Placeholder 2"/>
          <p:cNvSpPr>
            <a:spLocks noGrp="1"/>
          </p:cNvSpPr>
          <p:nvPr>
            <p:ph type="body" idx="1"/>
          </p:nvPr>
        </p:nvSpPr>
        <p:spPr/>
        <p:txBody>
          <a:bodyPr/>
          <a:lstStyle/>
          <a:p>
            <a:pPr marL="457200" indent="-457200">
              <a:buFont typeface="+mj-lt"/>
              <a:buAutoNum type="alphaLcParenR"/>
            </a:pPr>
            <a:r>
              <a:rPr lang="id-ID" dirty="0" smtClean="0"/>
              <a:t>Wawancara</a:t>
            </a:r>
          </a:p>
          <a:p>
            <a:pPr marL="457200" indent="-457200">
              <a:buFont typeface="+mj-lt"/>
              <a:buAutoNum type="alphaLcParenR"/>
            </a:pPr>
            <a:r>
              <a:rPr lang="id-ID" dirty="0" smtClean="0"/>
              <a:t>Observasi / Pengamatan</a:t>
            </a:r>
          </a:p>
          <a:p>
            <a:pPr marL="457200" indent="-457200">
              <a:buFont typeface="+mj-lt"/>
              <a:buAutoNum type="alphaLcParenR"/>
            </a:pPr>
            <a:r>
              <a:rPr lang="id-ID" dirty="0" smtClean="0"/>
              <a:t>Kuesioner / Angket</a:t>
            </a:r>
            <a:endParaRPr lang="id-ID" dirty="0"/>
          </a:p>
        </p:txBody>
      </p:sp>
    </p:spTree>
    <p:extLst>
      <p:ext uri="{BB962C8B-B14F-4D97-AF65-F5344CB8AC3E}">
        <p14:creationId xmlns:p14="http://schemas.microsoft.com/office/powerpoint/2010/main" val="131856900"/>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a:t>Cara Mendapatkan Analisis Kebutuhan </a:t>
            </a:r>
            <a:r>
              <a:rPr lang="id-ID" dirty="0" smtClean="0"/>
              <a:t/>
            </a:r>
            <a:br>
              <a:rPr lang="id-ID" dirty="0" smtClean="0"/>
            </a:br>
            <a:r>
              <a:rPr lang="id-ID" sz="3200" b="1" dirty="0" smtClean="0">
                <a:solidFill>
                  <a:srgbClr val="FF0000"/>
                </a:solidFill>
              </a:rPr>
              <a:t>a) Wawancara</a:t>
            </a:r>
            <a:endParaRPr lang="id-ID" b="1" dirty="0">
              <a:solidFill>
                <a:srgbClr val="FF0000"/>
              </a:solidFill>
            </a:endParaRPr>
          </a:p>
        </p:txBody>
      </p:sp>
      <p:sp>
        <p:nvSpPr>
          <p:cNvPr id="3" name="Content Placeholder 2"/>
          <p:cNvSpPr>
            <a:spLocks noGrp="1"/>
          </p:cNvSpPr>
          <p:nvPr>
            <p:ph idx="1"/>
          </p:nvPr>
        </p:nvSpPr>
        <p:spPr/>
        <p:txBody>
          <a:bodyPr/>
          <a:lstStyle/>
          <a:p>
            <a:pPr marL="0" indent="0" algn="just">
              <a:buNone/>
            </a:pPr>
            <a:r>
              <a:rPr lang="id-ID" sz="2400" dirty="0" smtClean="0"/>
              <a:t>Adalah komunikasi tanya jawab secara langsung antara </a:t>
            </a:r>
            <a:r>
              <a:rPr lang="id-ID" sz="2400" i="1" dirty="0" smtClean="0"/>
              <a:t>client</a:t>
            </a:r>
            <a:r>
              <a:rPr lang="id-ID" sz="2400" dirty="0" smtClean="0"/>
              <a:t> dengan </a:t>
            </a:r>
            <a:r>
              <a:rPr lang="id-ID" sz="2400" i="1" dirty="0" smtClean="0"/>
              <a:t>system analyst</a:t>
            </a:r>
            <a:r>
              <a:rPr lang="id-ID" sz="2400" dirty="0"/>
              <a:t> </a:t>
            </a:r>
            <a:r>
              <a:rPr lang="id-ID" sz="2400" dirty="0" smtClean="0"/>
              <a:t>terkait alur </a:t>
            </a:r>
            <a:r>
              <a:rPr lang="id-ID" sz="2400" dirty="0"/>
              <a:t>bisnis </a:t>
            </a:r>
            <a:r>
              <a:rPr lang="id-ID" sz="2400" dirty="0" smtClean="0"/>
              <a:t>yang sudah atau akan berjalan yg nantinya akan menjadi acuan pembuatan </a:t>
            </a:r>
            <a:r>
              <a:rPr lang="id-ID" sz="2400" i="1" dirty="0" smtClean="0"/>
              <a:t>software</a:t>
            </a:r>
            <a:r>
              <a:rPr lang="id-ID" sz="2400" dirty="0" smtClean="0"/>
              <a:t>.</a:t>
            </a:r>
            <a:endParaRPr lang="id-ID" dirty="0" smtClean="0"/>
          </a:p>
          <a:p>
            <a:pPr marL="514350" indent="-514350">
              <a:buFont typeface="+mj-lt"/>
              <a:buAutoNum type="arabicPeriod"/>
            </a:pPr>
            <a:endParaRPr lang="id-ID" dirty="0"/>
          </a:p>
        </p:txBody>
      </p:sp>
      <p:pic>
        <p:nvPicPr>
          <p:cNvPr id="1026" name="Picture 2" descr="Pengertian Wawancara"/>
          <p:cNvPicPr>
            <a:picLocks noChangeAspect="1" noChangeArrowheads="1"/>
          </p:cNvPicPr>
          <p:nvPr/>
        </p:nvPicPr>
        <p:blipFill rotWithShape="1">
          <a:blip r:embed="rId2">
            <a:extLst>
              <a:ext uri="{28A0092B-C50C-407E-A947-70E740481C1C}">
                <a14:useLocalDpi xmlns:a14="http://schemas.microsoft.com/office/drawing/2010/main" val="0"/>
              </a:ext>
            </a:extLst>
          </a:blip>
          <a:srcRect l="8188" t="5182" r="6786" b="8021"/>
          <a:stretch/>
        </p:blipFill>
        <p:spPr bwMode="auto">
          <a:xfrm>
            <a:off x="2079492" y="2730321"/>
            <a:ext cx="5112924" cy="3931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7770023"/>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a:t>Cara Mendapatkan Analisis Kebutuhan </a:t>
            </a:r>
            <a:r>
              <a:rPr lang="id-ID" dirty="0" smtClean="0"/>
              <a:t/>
            </a:r>
            <a:br>
              <a:rPr lang="id-ID" dirty="0" smtClean="0"/>
            </a:br>
            <a:r>
              <a:rPr lang="id-ID" sz="3200" b="1" dirty="0">
                <a:solidFill>
                  <a:srgbClr val="FF0000"/>
                </a:solidFill>
              </a:rPr>
              <a:t>b</a:t>
            </a:r>
            <a:r>
              <a:rPr lang="id-ID" sz="3200" b="1" dirty="0" smtClean="0">
                <a:solidFill>
                  <a:srgbClr val="FF0000"/>
                </a:solidFill>
              </a:rPr>
              <a:t>) Observasi / Pengamatan</a:t>
            </a:r>
            <a:endParaRPr lang="id-ID" sz="3200" b="1" dirty="0">
              <a:solidFill>
                <a:srgbClr val="FF0000"/>
              </a:solidFill>
            </a:endParaRPr>
          </a:p>
        </p:txBody>
      </p:sp>
      <p:sp>
        <p:nvSpPr>
          <p:cNvPr id="3" name="Content Placeholder 2"/>
          <p:cNvSpPr>
            <a:spLocks noGrp="1"/>
          </p:cNvSpPr>
          <p:nvPr>
            <p:ph idx="1"/>
          </p:nvPr>
        </p:nvSpPr>
        <p:spPr/>
        <p:txBody>
          <a:bodyPr>
            <a:normAutofit/>
          </a:bodyPr>
          <a:lstStyle/>
          <a:p>
            <a:pPr marL="0" indent="0" algn="just">
              <a:buNone/>
            </a:pPr>
            <a:r>
              <a:rPr lang="id-ID" sz="2400" dirty="0" smtClean="0"/>
              <a:t>Adalah pengamatan </a:t>
            </a:r>
            <a:r>
              <a:rPr lang="id-ID" sz="2400" dirty="0"/>
              <a:t>dan juga pencatatan sistematik </a:t>
            </a:r>
            <a:r>
              <a:rPr lang="id-ID" sz="2400" dirty="0" smtClean="0"/>
              <a:t>terkait kondisi teknis/lapangan atas alur bisnis dan seluruh data/peraturan/</a:t>
            </a:r>
            <a:r>
              <a:rPr lang="id-ID" sz="2400" i="1" dirty="0" smtClean="0"/>
              <a:t>form</a:t>
            </a:r>
            <a:r>
              <a:rPr lang="id-ID" sz="2400" dirty="0" smtClean="0"/>
              <a:t> yang ada dalam sebuah organisasi yg akan diterapkan </a:t>
            </a:r>
            <a:r>
              <a:rPr lang="id-ID" sz="2400" i="1" dirty="0" smtClean="0"/>
              <a:t>software</a:t>
            </a:r>
            <a:r>
              <a:rPr lang="id-ID" sz="2400" dirty="0" smtClean="0"/>
              <a:t>.</a:t>
            </a:r>
            <a:endParaRPr lang="id-ID" sz="2400" dirty="0"/>
          </a:p>
        </p:txBody>
      </p:sp>
      <p:pic>
        <p:nvPicPr>
          <p:cNvPr id="2050" name="Picture 2" descr="Teknik Pengumpulan Data dengan Observas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56212" y="2954601"/>
            <a:ext cx="5359484" cy="35640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6918475"/>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a:t>Cara Mendapatkan Analisis Kebutuhan </a:t>
            </a:r>
            <a:r>
              <a:rPr lang="id-ID" dirty="0" smtClean="0"/>
              <a:t/>
            </a:r>
            <a:br>
              <a:rPr lang="id-ID" dirty="0" smtClean="0"/>
            </a:br>
            <a:r>
              <a:rPr lang="id-ID" sz="3200" b="1" dirty="0" smtClean="0">
                <a:solidFill>
                  <a:srgbClr val="FF0000"/>
                </a:solidFill>
              </a:rPr>
              <a:t>c) Kuesioner / Angket</a:t>
            </a:r>
            <a:endParaRPr lang="id-ID" sz="3200" b="1" dirty="0">
              <a:solidFill>
                <a:srgbClr val="FF0000"/>
              </a:solidFill>
            </a:endParaRPr>
          </a:p>
        </p:txBody>
      </p:sp>
      <p:sp>
        <p:nvSpPr>
          <p:cNvPr id="3" name="Content Placeholder 2"/>
          <p:cNvSpPr>
            <a:spLocks noGrp="1"/>
          </p:cNvSpPr>
          <p:nvPr>
            <p:ph idx="1"/>
          </p:nvPr>
        </p:nvSpPr>
        <p:spPr/>
        <p:txBody>
          <a:bodyPr>
            <a:normAutofit/>
          </a:bodyPr>
          <a:lstStyle/>
          <a:p>
            <a:pPr marL="0" indent="0" algn="just">
              <a:buNone/>
            </a:pPr>
            <a:r>
              <a:rPr lang="id-ID" sz="2400" dirty="0" smtClean="0"/>
              <a:t>Merupakan teknik </a:t>
            </a:r>
            <a:r>
              <a:rPr lang="id-ID" sz="2400" dirty="0"/>
              <a:t>pengumpulan data yang dilakukkan dengan cara memberi seperangkat pertanyaan atau pernyataan tertulis kepada responden untuk dijawabnya</a:t>
            </a:r>
            <a:r>
              <a:rPr lang="id-ID" sz="2400" dirty="0" smtClean="0"/>
              <a:t>.</a:t>
            </a:r>
          </a:p>
        </p:txBody>
      </p:sp>
      <p:pic>
        <p:nvPicPr>
          <p:cNvPr id="3074" name="Picture 2" descr="Teknik Pengumpulan Data Menggunakan Angke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3021" y="2874069"/>
            <a:ext cx="7385866" cy="32128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180780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a:t>Tim Pengembang Sistem Informasi</a:t>
            </a:r>
          </a:p>
        </p:txBody>
      </p:sp>
      <p:sp>
        <p:nvSpPr>
          <p:cNvPr id="3" name="Content Placeholder 2"/>
          <p:cNvSpPr>
            <a:spLocks noGrp="1"/>
          </p:cNvSpPr>
          <p:nvPr>
            <p:ph idx="1"/>
          </p:nvPr>
        </p:nvSpPr>
        <p:spPr/>
        <p:txBody>
          <a:bodyPr>
            <a:normAutofit fontScale="85000" lnSpcReduction="20000"/>
          </a:bodyPr>
          <a:lstStyle/>
          <a:p>
            <a:pPr algn="just"/>
            <a:r>
              <a:rPr lang="id-ID" dirty="0"/>
              <a:t>Project  Leader  yaitu  penanggung  jawab  utama  proyek </a:t>
            </a:r>
            <a:endParaRPr lang="id-ID" dirty="0" smtClean="0"/>
          </a:p>
          <a:p>
            <a:pPr algn="just"/>
            <a:r>
              <a:rPr lang="id-ID" dirty="0"/>
              <a:t>System  Analyst  yaitu  orang  yang  bertugas  untuk  melakukan  analisis </a:t>
            </a:r>
            <a:r>
              <a:rPr lang="id-ID" dirty="0" smtClean="0"/>
              <a:t>terhadap  </a:t>
            </a:r>
            <a:r>
              <a:rPr lang="id-ID" dirty="0"/>
              <a:t>kebutuhan  user  dan  kemudian  mendokumentasikan  kebutuhan </a:t>
            </a:r>
            <a:r>
              <a:rPr lang="id-ID" dirty="0" smtClean="0"/>
              <a:t>user  </a:t>
            </a:r>
            <a:r>
              <a:rPr lang="id-ID" dirty="0"/>
              <a:t>tersebut  dalam  suatu  dokumen  teknis  yang  mudah  dipahami  oleh </a:t>
            </a:r>
            <a:r>
              <a:rPr lang="id-ID" dirty="0" smtClean="0"/>
              <a:t>anggota </a:t>
            </a:r>
            <a:r>
              <a:rPr lang="id-ID" dirty="0"/>
              <a:t>tim pengembangan sistem  </a:t>
            </a:r>
            <a:r>
              <a:rPr lang="id-ID" dirty="0" smtClean="0"/>
              <a:t>informasi</a:t>
            </a:r>
          </a:p>
          <a:p>
            <a:pPr algn="just"/>
            <a:r>
              <a:rPr lang="id-ID" dirty="0"/>
              <a:t>System  Designer  yaitu  orang  yang  bertugas  untuk  mendesain  sistem </a:t>
            </a:r>
            <a:r>
              <a:rPr lang="id-ID" dirty="0" smtClean="0"/>
              <a:t>berdasarkan </a:t>
            </a:r>
            <a:r>
              <a:rPr lang="id-ID" dirty="0"/>
              <a:t>dokumen kebutuhan user.</a:t>
            </a:r>
          </a:p>
          <a:p>
            <a:pPr algn="just"/>
            <a:r>
              <a:rPr lang="id-ID" dirty="0"/>
              <a:t>Programmer  yaitu  orang  yang  bertugas  untuk  mengimplementasikan </a:t>
            </a:r>
            <a:r>
              <a:rPr lang="id-ID" dirty="0" smtClean="0"/>
              <a:t>desain </a:t>
            </a:r>
            <a:r>
              <a:rPr lang="id-ID" dirty="0"/>
              <a:t>tersebut menjadi kode program.</a:t>
            </a:r>
          </a:p>
          <a:p>
            <a:pPr algn="just"/>
            <a:r>
              <a:rPr lang="id-ID" dirty="0"/>
              <a:t>Software  Quality  Assurance  (SQA)  yaitu  orang  yang  bertugas  untuk </a:t>
            </a:r>
            <a:r>
              <a:rPr lang="id-ID" dirty="0" smtClean="0"/>
              <a:t>memastikan  </a:t>
            </a:r>
            <a:r>
              <a:rPr lang="id-ID" dirty="0"/>
              <a:t>semua  proses  pengembangan  sistem  informasi  berjalan </a:t>
            </a:r>
            <a:r>
              <a:rPr lang="id-ID" dirty="0" smtClean="0"/>
              <a:t>dengan  </a:t>
            </a:r>
            <a:r>
              <a:rPr lang="id-ID" dirty="0"/>
              <a:t>baik  dan  memastikan  produk  yang  dihasilkan  sesuai  yang </a:t>
            </a:r>
            <a:r>
              <a:rPr lang="id-ID" dirty="0" smtClean="0"/>
              <a:t>diharapkan</a:t>
            </a:r>
            <a:r>
              <a:rPr lang="id-ID" dirty="0"/>
              <a:t>. </a:t>
            </a:r>
          </a:p>
        </p:txBody>
      </p:sp>
    </p:spTree>
    <p:extLst>
      <p:ext uri="{BB962C8B-B14F-4D97-AF65-F5344CB8AC3E}">
        <p14:creationId xmlns:p14="http://schemas.microsoft.com/office/powerpoint/2010/main" val="4062638214"/>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a:t>3</a:t>
            </a:r>
            <a:r>
              <a:rPr lang="id-ID" dirty="0" smtClean="0"/>
              <a:t>) </a:t>
            </a:r>
            <a:r>
              <a:rPr lang="id-ID" dirty="0"/>
              <a:t>Kebutuhan Fungsional dan Non-Fungsional</a:t>
            </a:r>
          </a:p>
        </p:txBody>
      </p:sp>
      <p:sp>
        <p:nvSpPr>
          <p:cNvPr id="3" name="Text Placeholder 2"/>
          <p:cNvSpPr>
            <a:spLocks noGrp="1"/>
          </p:cNvSpPr>
          <p:nvPr>
            <p:ph type="body" idx="1"/>
          </p:nvPr>
        </p:nvSpPr>
        <p:spPr/>
        <p:txBody>
          <a:bodyPr/>
          <a:lstStyle/>
          <a:p>
            <a:pPr marL="457200" indent="-457200">
              <a:buFont typeface="+mj-lt"/>
              <a:buAutoNum type="alphaLcParenR"/>
            </a:pPr>
            <a:r>
              <a:rPr lang="id-ID" dirty="0" smtClean="0"/>
              <a:t>Kebutuhan Fungsional</a:t>
            </a:r>
          </a:p>
          <a:p>
            <a:pPr marL="457200" indent="-457200">
              <a:buFont typeface="+mj-lt"/>
              <a:buAutoNum type="alphaLcParenR"/>
            </a:pPr>
            <a:r>
              <a:rPr lang="id-ID" dirty="0" smtClean="0"/>
              <a:t>Kebutuhan Non-Fungsional</a:t>
            </a:r>
            <a:endParaRPr lang="id-ID" dirty="0"/>
          </a:p>
        </p:txBody>
      </p:sp>
    </p:spTree>
    <p:extLst>
      <p:ext uri="{BB962C8B-B14F-4D97-AF65-F5344CB8AC3E}">
        <p14:creationId xmlns:p14="http://schemas.microsoft.com/office/powerpoint/2010/main" val="2173663662"/>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smtClean="0"/>
              <a:t>Kebutuhan Fungsional</a:t>
            </a:r>
            <a:endParaRPr lang="id-ID" dirty="0"/>
          </a:p>
        </p:txBody>
      </p:sp>
      <p:sp>
        <p:nvSpPr>
          <p:cNvPr id="3" name="Content Placeholder 2"/>
          <p:cNvSpPr>
            <a:spLocks noGrp="1"/>
          </p:cNvSpPr>
          <p:nvPr>
            <p:ph idx="1"/>
          </p:nvPr>
        </p:nvSpPr>
        <p:spPr/>
        <p:txBody>
          <a:bodyPr>
            <a:normAutofit/>
          </a:bodyPr>
          <a:lstStyle/>
          <a:p>
            <a:pPr algn="just"/>
            <a:r>
              <a:rPr lang="en-US" altLang="id-ID" sz="2400" dirty="0" err="1"/>
              <a:t>Menunjukkan</a:t>
            </a:r>
            <a:r>
              <a:rPr lang="en-US" altLang="id-ID" sz="2400" dirty="0"/>
              <a:t> </a:t>
            </a:r>
            <a:r>
              <a:rPr lang="en-US" altLang="id-ID" sz="2400" i="1" dirty="0">
                <a:solidFill>
                  <a:srgbClr val="FF0000"/>
                </a:solidFill>
              </a:rPr>
              <a:t>what</a:t>
            </a:r>
            <a:r>
              <a:rPr lang="en-US" altLang="id-ID" sz="2400" i="1" dirty="0"/>
              <a:t> </a:t>
            </a:r>
            <a:r>
              <a:rPr lang="en-US" altLang="id-ID" sz="2400" i="1" dirty="0">
                <a:solidFill>
                  <a:srgbClr val="FF0000"/>
                </a:solidFill>
              </a:rPr>
              <a:t>the system should </a:t>
            </a:r>
            <a:r>
              <a:rPr lang="en-US" altLang="id-ID" sz="2400" i="1" dirty="0" smtClean="0">
                <a:solidFill>
                  <a:srgbClr val="FF0000"/>
                </a:solidFill>
              </a:rPr>
              <a:t>do</a:t>
            </a:r>
            <a:r>
              <a:rPr lang="id-ID" altLang="id-ID" sz="2400" dirty="0" smtClean="0"/>
              <a:t>, </a:t>
            </a:r>
            <a:r>
              <a:rPr lang="en-US" altLang="id-ID" sz="2400" dirty="0" err="1" smtClean="0"/>
              <a:t>fasilitas</a:t>
            </a:r>
            <a:r>
              <a:rPr lang="en-US" altLang="id-ID" sz="2400" dirty="0" smtClean="0"/>
              <a:t> </a:t>
            </a:r>
            <a:r>
              <a:rPr lang="en-US" altLang="id-ID" sz="2400" dirty="0" err="1" smtClean="0"/>
              <a:t>yg</a:t>
            </a:r>
            <a:r>
              <a:rPr lang="en-US" altLang="id-ID" sz="2400" dirty="0" smtClean="0"/>
              <a:t> </a:t>
            </a:r>
            <a:r>
              <a:rPr lang="en-US" altLang="id-ID" sz="2400" dirty="0" err="1" smtClean="0"/>
              <a:t>dibutuh</a:t>
            </a:r>
            <a:r>
              <a:rPr lang="id-ID" altLang="id-ID" sz="2400" dirty="0" smtClean="0"/>
              <a:t>-</a:t>
            </a:r>
            <a:r>
              <a:rPr lang="en-US" altLang="id-ID" sz="2400" dirty="0" err="1" smtClean="0"/>
              <a:t>kan</a:t>
            </a:r>
            <a:r>
              <a:rPr lang="id-ID" altLang="id-ID" sz="2400" dirty="0" smtClean="0"/>
              <a:t>,</a:t>
            </a:r>
            <a:r>
              <a:rPr lang="en-US" altLang="id-ID" sz="2400" dirty="0" smtClean="0"/>
              <a:t> </a:t>
            </a:r>
            <a:r>
              <a:rPr lang="id-ID" altLang="id-ID" sz="2400" dirty="0" smtClean="0"/>
              <a:t>dan</a:t>
            </a:r>
            <a:r>
              <a:rPr lang="en-US" altLang="id-ID" sz="2400" dirty="0" smtClean="0"/>
              <a:t> </a:t>
            </a:r>
            <a:r>
              <a:rPr lang="en-US" altLang="id-ID" sz="2400" dirty="0" err="1"/>
              <a:t>aktivitas</a:t>
            </a:r>
            <a:r>
              <a:rPr lang="en-US" altLang="id-ID" sz="2400" dirty="0"/>
              <a:t> </a:t>
            </a:r>
            <a:r>
              <a:rPr lang="en-US" altLang="id-ID" sz="2400" dirty="0" err="1" smtClean="0"/>
              <a:t>yg</a:t>
            </a:r>
            <a:r>
              <a:rPr lang="en-US" altLang="id-ID" sz="2400" dirty="0" smtClean="0"/>
              <a:t> </a:t>
            </a:r>
            <a:r>
              <a:rPr lang="id-ID" altLang="id-ID" sz="2400" dirty="0" smtClean="0"/>
              <a:t>akan diterapkan</a:t>
            </a:r>
            <a:r>
              <a:rPr lang="en-US" altLang="id-ID" sz="2400" dirty="0" smtClean="0"/>
              <a:t> </a:t>
            </a:r>
            <a:r>
              <a:rPr lang="en-US" altLang="id-ID" sz="2400" dirty="0" err="1"/>
              <a:t>dalam</a:t>
            </a:r>
            <a:r>
              <a:rPr lang="en-US" altLang="id-ID" sz="2400" dirty="0"/>
              <a:t> </a:t>
            </a:r>
            <a:r>
              <a:rPr lang="en-US" altLang="id-ID" sz="2400" dirty="0" err="1"/>
              <a:t>sistem</a:t>
            </a:r>
            <a:r>
              <a:rPr lang="en-US" altLang="id-ID" sz="2400" dirty="0"/>
              <a:t> </a:t>
            </a:r>
            <a:r>
              <a:rPr lang="en-US" altLang="id-ID" sz="2400" dirty="0" err="1"/>
              <a:t>baru</a:t>
            </a:r>
            <a:r>
              <a:rPr lang="en-US" altLang="id-ID" sz="2400" dirty="0" smtClean="0"/>
              <a:t>.</a:t>
            </a:r>
            <a:endParaRPr lang="en-US" altLang="id-ID" sz="2400" dirty="0"/>
          </a:p>
          <a:p>
            <a:pPr algn="just"/>
            <a:r>
              <a:rPr lang="id-ID" altLang="id-ID" sz="2400" dirty="0" smtClean="0"/>
              <a:t>Beberapa contoh k</a:t>
            </a:r>
            <a:r>
              <a:rPr lang="en-US" altLang="id-ID" sz="2400" dirty="0" err="1" smtClean="0"/>
              <a:t>ebutuhan</a:t>
            </a:r>
            <a:r>
              <a:rPr lang="en-US" altLang="id-ID" sz="2400" dirty="0" smtClean="0"/>
              <a:t> </a:t>
            </a:r>
            <a:r>
              <a:rPr lang="en-US" altLang="id-ID" sz="2400" dirty="0" err="1" smtClean="0"/>
              <a:t>fungsional</a:t>
            </a:r>
            <a:r>
              <a:rPr lang="en-US" altLang="id-ID" sz="2400" dirty="0" smtClean="0"/>
              <a:t>:</a:t>
            </a:r>
            <a:r>
              <a:rPr lang="id-ID" altLang="id-ID" sz="2400" dirty="0" smtClean="0"/>
              <a:t> </a:t>
            </a:r>
            <a:r>
              <a:rPr lang="id-ID" altLang="id-ID" sz="1400" b="1" i="1" dirty="0">
                <a:solidFill>
                  <a:prstClr val="black"/>
                </a:solidFill>
              </a:rPr>
              <a:t>*)tidak selalu/sesuai case</a:t>
            </a:r>
            <a:endParaRPr lang="en-US" altLang="id-ID" sz="2400" dirty="0"/>
          </a:p>
          <a:p>
            <a:pPr lvl="1" algn="just"/>
            <a:r>
              <a:rPr lang="en-US" altLang="id-ID" sz="2000" dirty="0" err="1"/>
              <a:t>Fungsi</a:t>
            </a:r>
            <a:r>
              <a:rPr lang="en-US" altLang="id-ID" sz="2000" dirty="0"/>
              <a:t> </a:t>
            </a:r>
            <a:r>
              <a:rPr lang="en-US" altLang="id-ID" sz="2000" dirty="0" err="1"/>
              <a:t>deskripsi</a:t>
            </a:r>
            <a:r>
              <a:rPr lang="en-US" altLang="id-ID" sz="2000" dirty="0"/>
              <a:t> </a:t>
            </a:r>
            <a:r>
              <a:rPr lang="en-US" altLang="id-ID" sz="2000" dirty="0" err="1" smtClean="0"/>
              <a:t>kebutuhan</a:t>
            </a:r>
            <a:r>
              <a:rPr lang="id-ID" altLang="id-ID" sz="2000" dirty="0" smtClean="0"/>
              <a:t>.</a:t>
            </a:r>
            <a:endParaRPr lang="id-ID" altLang="id-ID" sz="3200" dirty="0"/>
          </a:p>
          <a:p>
            <a:pPr lvl="1" algn="just"/>
            <a:r>
              <a:rPr lang="en-US" altLang="id-ID" sz="2000" dirty="0" err="1"/>
              <a:t>Laporan</a:t>
            </a:r>
            <a:r>
              <a:rPr lang="en-US" altLang="id-ID" sz="2000" dirty="0"/>
              <a:t> </a:t>
            </a:r>
            <a:r>
              <a:rPr lang="en-US" altLang="id-ID" sz="2000" dirty="0" err="1"/>
              <a:t>baik</a:t>
            </a:r>
            <a:r>
              <a:rPr lang="en-US" altLang="id-ID" sz="2000" dirty="0"/>
              <a:t> </a:t>
            </a:r>
            <a:r>
              <a:rPr lang="en-US" altLang="id-ID" sz="2000" i="1" dirty="0"/>
              <a:t>hardcopy</a:t>
            </a:r>
            <a:r>
              <a:rPr lang="en-US" altLang="id-ID" sz="2000" dirty="0"/>
              <a:t> </a:t>
            </a:r>
            <a:r>
              <a:rPr lang="en-US" altLang="id-ID" sz="2000" dirty="0" err="1"/>
              <a:t>maupun</a:t>
            </a:r>
            <a:r>
              <a:rPr lang="en-US" altLang="id-ID" sz="2000" dirty="0"/>
              <a:t> </a:t>
            </a:r>
            <a:r>
              <a:rPr lang="en-US" altLang="id-ID" sz="2000" i="1" dirty="0" smtClean="0"/>
              <a:t>softcopy</a:t>
            </a:r>
            <a:r>
              <a:rPr lang="id-ID" altLang="id-ID" sz="2000" dirty="0" smtClean="0"/>
              <a:t>.</a:t>
            </a:r>
            <a:endParaRPr lang="id-ID" altLang="id-ID" sz="3200" dirty="0"/>
          </a:p>
          <a:p>
            <a:pPr lvl="1" algn="just"/>
            <a:r>
              <a:rPr lang="en-US" altLang="id-ID" sz="2000" i="1" dirty="0"/>
              <a:t>Updating</a:t>
            </a:r>
            <a:r>
              <a:rPr lang="en-US" altLang="id-ID" sz="2000" dirty="0"/>
              <a:t> </a:t>
            </a:r>
            <a:r>
              <a:rPr lang="en-US" altLang="id-ID" sz="2000" dirty="0" err="1"/>
              <a:t>dan</a:t>
            </a:r>
            <a:r>
              <a:rPr lang="en-US" altLang="id-ID" sz="2000" dirty="0"/>
              <a:t> </a:t>
            </a:r>
            <a:r>
              <a:rPr lang="en-US" altLang="id-ID" sz="2000" i="1" dirty="0"/>
              <a:t>query </a:t>
            </a:r>
            <a:r>
              <a:rPr lang="en-US" altLang="id-ID" sz="2000" i="1" dirty="0" smtClean="0"/>
              <a:t>online</a:t>
            </a:r>
            <a:r>
              <a:rPr lang="id-ID" altLang="id-ID" sz="2000" i="1" dirty="0" smtClean="0"/>
              <a:t>.</a:t>
            </a:r>
            <a:endParaRPr lang="id-ID" altLang="id-ID" sz="3200" i="1" dirty="0"/>
          </a:p>
          <a:p>
            <a:pPr lvl="1" algn="just"/>
            <a:r>
              <a:rPr lang="en-US" altLang="id-ID" sz="2000" dirty="0" err="1"/>
              <a:t>Penyimpanan</a:t>
            </a:r>
            <a:r>
              <a:rPr lang="en-US" altLang="id-ID" sz="2000" dirty="0"/>
              <a:t> data, </a:t>
            </a:r>
            <a:r>
              <a:rPr lang="en-US" altLang="id-ID" sz="2000" dirty="0" err="1"/>
              <a:t>pencarian</a:t>
            </a:r>
            <a:r>
              <a:rPr lang="en-US" altLang="id-ID" sz="2000" dirty="0"/>
              <a:t> </a:t>
            </a:r>
            <a:r>
              <a:rPr lang="en-US" altLang="id-ID" sz="2000" dirty="0" err="1"/>
              <a:t>kembali</a:t>
            </a:r>
            <a:r>
              <a:rPr lang="en-US" altLang="id-ID" sz="2000" dirty="0"/>
              <a:t> </a:t>
            </a:r>
            <a:r>
              <a:rPr lang="en-US" altLang="id-ID" sz="2000" dirty="0" err="1"/>
              <a:t>dan</a:t>
            </a:r>
            <a:r>
              <a:rPr lang="en-US" altLang="id-ID" sz="2000" dirty="0"/>
              <a:t> transfer </a:t>
            </a:r>
            <a:r>
              <a:rPr lang="en-US" altLang="id-ID" sz="2000" dirty="0" smtClean="0"/>
              <a:t>data</a:t>
            </a:r>
            <a:r>
              <a:rPr lang="id-ID" altLang="id-ID" sz="2000" dirty="0" smtClean="0"/>
              <a:t>.</a:t>
            </a:r>
            <a:endParaRPr lang="id-ID" sz="2000" dirty="0"/>
          </a:p>
        </p:txBody>
      </p:sp>
    </p:spTree>
    <p:extLst>
      <p:ext uri="{BB962C8B-B14F-4D97-AF65-F5344CB8AC3E}">
        <p14:creationId xmlns:p14="http://schemas.microsoft.com/office/powerpoint/2010/main" val="3813389524"/>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smtClean="0"/>
              <a:t>Kebutuhan Non-Fungsional</a:t>
            </a:r>
            <a:endParaRPr lang="id-ID" dirty="0"/>
          </a:p>
        </p:txBody>
      </p:sp>
      <p:sp>
        <p:nvSpPr>
          <p:cNvPr id="3" name="Content Placeholder 2"/>
          <p:cNvSpPr>
            <a:spLocks noGrp="1"/>
          </p:cNvSpPr>
          <p:nvPr>
            <p:ph idx="1"/>
          </p:nvPr>
        </p:nvSpPr>
        <p:spPr/>
        <p:txBody>
          <a:bodyPr>
            <a:normAutofit/>
          </a:bodyPr>
          <a:lstStyle/>
          <a:p>
            <a:r>
              <a:rPr lang="id-ID" altLang="id-ID" sz="2400" dirty="0" smtClean="0"/>
              <a:t>Kebutuhan tambahan yang mana bukan bersumber/berasal dari masalah inti.</a:t>
            </a:r>
          </a:p>
          <a:p>
            <a:r>
              <a:rPr lang="id-ID" altLang="id-ID" sz="2400" dirty="0" smtClean="0"/>
              <a:t>Beberapa contoh k</a:t>
            </a:r>
            <a:r>
              <a:rPr lang="en-US" altLang="id-ID" sz="2400" dirty="0" err="1" smtClean="0"/>
              <a:t>ebutuhan</a:t>
            </a:r>
            <a:r>
              <a:rPr lang="en-US" altLang="id-ID" sz="2400" dirty="0" smtClean="0"/>
              <a:t> </a:t>
            </a:r>
            <a:r>
              <a:rPr lang="en-US" altLang="id-ID" sz="2400" dirty="0"/>
              <a:t>Non </a:t>
            </a:r>
            <a:r>
              <a:rPr lang="en-US" altLang="id-ID" sz="2400" dirty="0" err="1" smtClean="0"/>
              <a:t>Fungsional</a:t>
            </a:r>
            <a:r>
              <a:rPr lang="en-US" altLang="id-ID" sz="2400" dirty="0" smtClean="0"/>
              <a:t>:</a:t>
            </a:r>
            <a:r>
              <a:rPr lang="id-ID" altLang="id-ID" sz="2400" dirty="0" smtClean="0"/>
              <a:t> </a:t>
            </a:r>
            <a:r>
              <a:rPr lang="id-ID" altLang="id-ID" sz="1400" b="1" i="1" dirty="0" smtClean="0"/>
              <a:t>*)tidak selalu/sesuai case</a:t>
            </a:r>
            <a:endParaRPr lang="en-US" altLang="id-ID" sz="2400" b="1" i="1" dirty="0"/>
          </a:p>
          <a:p>
            <a:pPr lvl="1"/>
            <a:r>
              <a:rPr lang="id-ID" altLang="id-ID" sz="2000" strike="sngStrike" dirty="0"/>
              <a:t>Waktu </a:t>
            </a:r>
            <a:r>
              <a:rPr lang="id-ID" altLang="id-ID" sz="2000" strike="sngStrike" dirty="0" smtClean="0"/>
              <a:t>respon.</a:t>
            </a:r>
            <a:endParaRPr lang="id-ID" altLang="id-ID" sz="2000" strike="sngStrike" dirty="0"/>
          </a:p>
          <a:p>
            <a:pPr lvl="1"/>
            <a:r>
              <a:rPr lang="id-ID" altLang="id-ID" sz="2000" strike="sngStrike" dirty="0"/>
              <a:t>Rata-rata waktu untuk </a:t>
            </a:r>
            <a:r>
              <a:rPr lang="id-ID" altLang="id-ID" sz="2000" strike="sngStrike" dirty="0" smtClean="0"/>
              <a:t>kegagalan.</a:t>
            </a:r>
            <a:endParaRPr lang="id-ID" altLang="id-ID" sz="2000" strike="sngStrike" dirty="0"/>
          </a:p>
          <a:p>
            <a:pPr lvl="1"/>
            <a:r>
              <a:rPr lang="id-ID" altLang="id-ID" sz="2000" strike="sngStrike" dirty="0"/>
              <a:t>Kebutuhan </a:t>
            </a:r>
            <a:r>
              <a:rPr lang="id-ID" altLang="id-ID" sz="2000" strike="sngStrike" dirty="0" smtClean="0"/>
              <a:t>keamanan.</a:t>
            </a:r>
            <a:endParaRPr lang="id-ID" altLang="id-ID" sz="2000" strike="sngStrike" dirty="0"/>
          </a:p>
          <a:p>
            <a:pPr lvl="1"/>
            <a:r>
              <a:rPr lang="id-ID" altLang="id-ID" sz="2000" strike="sngStrike" dirty="0"/>
              <a:t>Akses untuk pengguna yang tidak punya hak</a:t>
            </a:r>
            <a:r>
              <a:rPr lang="id-ID" altLang="id-ID" sz="2000" strike="sngStrike" dirty="0" smtClean="0"/>
              <a:t>.</a:t>
            </a:r>
          </a:p>
          <a:p>
            <a:pPr lvl="1"/>
            <a:r>
              <a:rPr lang="id-ID" sz="2000" dirty="0" smtClean="0"/>
              <a:t>Penataan tampilan/ </a:t>
            </a:r>
            <a:r>
              <a:rPr lang="id-ID" sz="2000" i="1" dirty="0" smtClean="0"/>
              <a:t>layout</a:t>
            </a:r>
            <a:r>
              <a:rPr lang="id-ID" sz="2000" dirty="0" smtClean="0"/>
              <a:t>.</a:t>
            </a:r>
          </a:p>
          <a:p>
            <a:pPr lvl="1"/>
            <a:endParaRPr lang="id-ID" sz="2000" dirty="0"/>
          </a:p>
        </p:txBody>
      </p:sp>
    </p:spTree>
    <p:extLst>
      <p:ext uri="{BB962C8B-B14F-4D97-AF65-F5344CB8AC3E}">
        <p14:creationId xmlns:p14="http://schemas.microsoft.com/office/powerpoint/2010/main" val="802917196"/>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a:t>4</a:t>
            </a:r>
            <a:r>
              <a:rPr lang="id-ID" dirty="0" smtClean="0"/>
              <a:t>) Contoh Analisis Kebutuhan</a:t>
            </a:r>
            <a:endParaRPr lang="id-ID" dirty="0"/>
          </a:p>
        </p:txBody>
      </p:sp>
      <p:sp>
        <p:nvSpPr>
          <p:cNvPr id="3" name="Text Placeholder 2"/>
          <p:cNvSpPr>
            <a:spLocks noGrp="1"/>
          </p:cNvSpPr>
          <p:nvPr>
            <p:ph type="body" idx="1"/>
          </p:nvPr>
        </p:nvSpPr>
        <p:spPr/>
        <p:txBody>
          <a:bodyPr/>
          <a:lstStyle/>
          <a:p>
            <a:pPr marL="457200" indent="-457200">
              <a:buFont typeface="+mj-lt"/>
              <a:buAutoNum type="alphaLcParenR"/>
            </a:pPr>
            <a:endParaRPr lang="id-ID" dirty="0"/>
          </a:p>
        </p:txBody>
      </p:sp>
    </p:spTree>
    <p:extLst>
      <p:ext uri="{BB962C8B-B14F-4D97-AF65-F5344CB8AC3E}">
        <p14:creationId xmlns:p14="http://schemas.microsoft.com/office/powerpoint/2010/main" val="90599367"/>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smtClean="0"/>
              <a:t>Contoh 1 : </a:t>
            </a:r>
            <a:r>
              <a:rPr lang="id-ID" sz="3200" b="1" dirty="0" smtClean="0"/>
              <a:t>Sistem Informasi Rawat Jalan Poliklinik ABC</a:t>
            </a:r>
            <a:br>
              <a:rPr lang="id-ID" sz="3200" b="1" dirty="0" smtClean="0"/>
            </a:br>
            <a:r>
              <a:rPr lang="id-ID" sz="3200" b="1" dirty="0" smtClean="0">
                <a:solidFill>
                  <a:srgbClr val="FF0000"/>
                </a:solidFill>
              </a:rPr>
              <a:t>a) Identifikasi Masalah</a:t>
            </a:r>
            <a:endParaRPr lang="id-ID" sz="3200" b="1" dirty="0">
              <a:solidFill>
                <a:srgbClr val="FF0000"/>
              </a:solidFill>
            </a:endParaRPr>
          </a:p>
        </p:txBody>
      </p:sp>
      <p:sp>
        <p:nvSpPr>
          <p:cNvPr id="3" name="Content Placeholder 2"/>
          <p:cNvSpPr>
            <a:spLocks noGrp="1"/>
          </p:cNvSpPr>
          <p:nvPr>
            <p:ph idx="1"/>
          </p:nvPr>
        </p:nvSpPr>
        <p:spPr>
          <a:xfrm>
            <a:off x="146304" y="2779776"/>
            <a:ext cx="8833104" cy="3738881"/>
          </a:xfrm>
        </p:spPr>
        <p:txBody>
          <a:bodyPr>
            <a:normAutofit/>
          </a:bodyPr>
          <a:lstStyle/>
          <a:p>
            <a:pPr marL="557249" indent="-465138" algn="just" defTabSz="827088">
              <a:buFont typeface="Calibri" panose="020F0502020204030204" pitchFamily="34" charset="0"/>
              <a:buAutoNum type="arabicPeriod"/>
            </a:pPr>
            <a:r>
              <a:rPr lang="id-ID" altLang="id-ID" sz="2400" b="1" dirty="0" smtClean="0"/>
              <a:t>Keterbatasan tempat dan keamanan</a:t>
            </a:r>
            <a:r>
              <a:rPr lang="id-ID" altLang="id-ID" sz="2400" dirty="0" smtClean="0"/>
              <a:t>. </a:t>
            </a:r>
            <a:r>
              <a:rPr lang="id-ID" altLang="id-ID" sz="2400" dirty="0"/>
              <a:t>D</a:t>
            </a:r>
            <a:r>
              <a:rPr lang="en-US" altLang="id-ID" sz="2400" dirty="0" err="1" smtClean="0"/>
              <a:t>ata</a:t>
            </a:r>
            <a:r>
              <a:rPr lang="en-US" altLang="id-ID" sz="2400" dirty="0" smtClean="0"/>
              <a:t>-data </a:t>
            </a:r>
            <a:r>
              <a:rPr lang="id-ID" altLang="id-ID" sz="2400" dirty="0" smtClean="0"/>
              <a:t>kertas </a:t>
            </a:r>
            <a:r>
              <a:rPr lang="en-US" altLang="id-ID" sz="2400" dirty="0" err="1" smtClean="0"/>
              <a:t>pasien</a:t>
            </a:r>
            <a:r>
              <a:rPr lang="en-US" altLang="id-ID" sz="2400" dirty="0" smtClean="0"/>
              <a:t> </a:t>
            </a:r>
            <a:r>
              <a:rPr lang="en-US" altLang="id-ID" sz="2400" dirty="0" err="1"/>
              <a:t>rawat</a:t>
            </a:r>
            <a:r>
              <a:rPr lang="en-US" altLang="id-ID" sz="2400" dirty="0"/>
              <a:t> </a:t>
            </a:r>
            <a:r>
              <a:rPr lang="en-US" altLang="id-ID" sz="2400" dirty="0" err="1"/>
              <a:t>jalan</a:t>
            </a:r>
            <a:r>
              <a:rPr lang="en-US" altLang="id-ID" sz="2400" dirty="0"/>
              <a:t>, </a:t>
            </a:r>
            <a:r>
              <a:rPr lang="en-US" altLang="id-ID" sz="2400" dirty="0" err="1"/>
              <a:t>rekam</a:t>
            </a:r>
            <a:r>
              <a:rPr lang="en-US" altLang="id-ID" sz="2400" dirty="0"/>
              <a:t> </a:t>
            </a:r>
            <a:r>
              <a:rPr lang="en-US" altLang="id-ID" sz="2400" dirty="0" err="1"/>
              <a:t>medis</a:t>
            </a:r>
            <a:r>
              <a:rPr lang="en-US" altLang="id-ID" sz="2400" dirty="0"/>
              <a:t> </a:t>
            </a:r>
            <a:r>
              <a:rPr lang="en-US" altLang="id-ID" sz="2400" dirty="0" err="1" smtClean="0"/>
              <a:t>pasien</a:t>
            </a:r>
            <a:r>
              <a:rPr lang="id-ID" altLang="id-ID" sz="2400" dirty="0" smtClean="0"/>
              <a:t>,</a:t>
            </a:r>
            <a:r>
              <a:rPr lang="en-US" altLang="id-ID" sz="2400" dirty="0" smtClean="0"/>
              <a:t> </a:t>
            </a:r>
            <a:r>
              <a:rPr lang="en-US" altLang="id-ID" sz="2400" dirty="0" err="1"/>
              <a:t>serta</a:t>
            </a:r>
            <a:r>
              <a:rPr lang="en-US" altLang="id-ID" sz="2400" dirty="0"/>
              <a:t> </a:t>
            </a:r>
            <a:r>
              <a:rPr lang="en-US" altLang="id-ID" sz="2400" dirty="0" err="1"/>
              <a:t>dokter</a:t>
            </a:r>
            <a:r>
              <a:rPr lang="en-US" altLang="id-ID" sz="2400" dirty="0"/>
              <a:t> yang </a:t>
            </a:r>
            <a:r>
              <a:rPr lang="en-US" altLang="id-ID" sz="2400" dirty="0" err="1"/>
              <a:t>menangani</a:t>
            </a:r>
            <a:r>
              <a:rPr lang="en-US" altLang="id-ID" sz="2400" dirty="0"/>
              <a:t> </a:t>
            </a:r>
            <a:r>
              <a:rPr lang="en-US" altLang="id-ID" sz="2400" dirty="0" err="1"/>
              <a:t>tiap</a:t>
            </a:r>
            <a:r>
              <a:rPr lang="en-US" altLang="id-ID" sz="2400" dirty="0"/>
              <a:t> </a:t>
            </a:r>
            <a:r>
              <a:rPr lang="en-US" altLang="id-ID" sz="2400" dirty="0" err="1"/>
              <a:t>pasien</a:t>
            </a:r>
            <a:r>
              <a:rPr lang="en-US" altLang="id-ID" sz="2400" dirty="0"/>
              <a:t> </a:t>
            </a:r>
            <a:r>
              <a:rPr lang="id-ID" altLang="id-ID" sz="2400" dirty="0" smtClean="0"/>
              <a:t>mengalami peningkatan yang signifikan dan rawan hilang/terbakar.</a:t>
            </a:r>
            <a:endParaRPr lang="en-US" altLang="id-ID" sz="2400" dirty="0"/>
          </a:p>
          <a:p>
            <a:pPr marL="557249" indent="-465138" algn="just" defTabSz="827088">
              <a:buFont typeface="Calibri" panose="020F0502020204030204" pitchFamily="34" charset="0"/>
              <a:buAutoNum type="arabicPeriod"/>
            </a:pPr>
            <a:r>
              <a:rPr lang="id-ID" altLang="id-ID" sz="2400" b="1" dirty="0" smtClean="0"/>
              <a:t>Kesulitan pembatasan akses data.</a:t>
            </a:r>
            <a:r>
              <a:rPr lang="id-ID" altLang="id-ID" sz="2400" dirty="0" smtClean="0"/>
              <a:t> Misal, rekap medis perlu dijaga kerahasiannya, pasien dan tenaga medis yang menangani yang diperbolehkan mengetahuinya.</a:t>
            </a:r>
            <a:endParaRPr lang="en-US" altLang="id-ID" sz="2400" dirty="0"/>
          </a:p>
          <a:p>
            <a:pPr marL="557249" indent="-465138" algn="just" defTabSz="827088">
              <a:buFont typeface="Calibri" panose="020F0502020204030204" pitchFamily="34" charset="0"/>
              <a:buAutoNum type="arabicPeriod"/>
            </a:pPr>
            <a:r>
              <a:rPr lang="id-ID" altLang="id-ID" sz="2400" b="1" dirty="0" smtClean="0"/>
              <a:t>Kesulitan akses dan olah data</a:t>
            </a:r>
            <a:r>
              <a:rPr lang="id-ID" altLang="id-ID" sz="2400" dirty="0" smtClean="0"/>
              <a:t>. Pengaksessan dan pengolahan </a:t>
            </a:r>
            <a:r>
              <a:rPr lang="en-US" altLang="id-ID" sz="2400" dirty="0" smtClean="0"/>
              <a:t>data </a:t>
            </a:r>
            <a:r>
              <a:rPr lang="en-US" altLang="id-ID" sz="2400" dirty="0"/>
              <a:t>yang </a:t>
            </a:r>
            <a:r>
              <a:rPr lang="id-ID" altLang="id-ID" sz="2400" dirty="0" smtClean="0"/>
              <a:t>relatif </a:t>
            </a:r>
            <a:r>
              <a:rPr lang="en-US" altLang="id-ID" sz="2400" dirty="0" err="1" smtClean="0"/>
              <a:t>banyak</a:t>
            </a:r>
            <a:r>
              <a:rPr lang="id-ID" altLang="id-ID" sz="2400" dirty="0"/>
              <a:t> </a:t>
            </a:r>
            <a:r>
              <a:rPr lang="id-ID" altLang="id-ID" sz="2400" dirty="0" smtClean="0"/>
              <a:t>dan tersebar </a:t>
            </a:r>
            <a:r>
              <a:rPr lang="en-US" altLang="id-ID" sz="2400" dirty="0" err="1" smtClean="0"/>
              <a:t>menyebabkan</a:t>
            </a:r>
            <a:r>
              <a:rPr lang="id-ID" altLang="id-ID" sz="2400" dirty="0" smtClean="0"/>
              <a:t> waktu dan tenaga ekstra.</a:t>
            </a:r>
            <a:endParaRPr lang="id-ID" sz="2400" dirty="0"/>
          </a:p>
        </p:txBody>
      </p:sp>
      <p:pic>
        <p:nvPicPr>
          <p:cNvPr id="4" name="Picture 8" descr="hospital icon : Vector Ar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62547" y="880492"/>
            <a:ext cx="1946813" cy="18992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3484816"/>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a:solidFill>
                  <a:prstClr val="black"/>
                </a:solidFill>
              </a:rPr>
              <a:t>Contoh </a:t>
            </a:r>
            <a:r>
              <a:rPr lang="id-ID" dirty="0" smtClean="0">
                <a:solidFill>
                  <a:prstClr val="black"/>
                </a:solidFill>
              </a:rPr>
              <a:t>1 : </a:t>
            </a:r>
            <a:r>
              <a:rPr lang="id-ID" sz="3200" b="1" dirty="0">
                <a:solidFill>
                  <a:prstClr val="black"/>
                </a:solidFill>
              </a:rPr>
              <a:t>Sistem Informasi Rawat Jalan Poliklinik ABC</a:t>
            </a:r>
            <a:br>
              <a:rPr lang="id-ID" sz="3200" b="1" dirty="0">
                <a:solidFill>
                  <a:prstClr val="black"/>
                </a:solidFill>
              </a:rPr>
            </a:br>
            <a:r>
              <a:rPr lang="id-ID" sz="3200" b="1" dirty="0" smtClean="0">
                <a:solidFill>
                  <a:srgbClr val="FF0000"/>
                </a:solidFill>
              </a:rPr>
              <a:t>b) Kebutuhan Fungsional</a:t>
            </a:r>
            <a:endParaRPr lang="id-ID" dirty="0"/>
          </a:p>
        </p:txBody>
      </p:sp>
      <p:sp>
        <p:nvSpPr>
          <p:cNvPr id="3" name="Content Placeholder 2"/>
          <p:cNvSpPr>
            <a:spLocks noGrp="1"/>
          </p:cNvSpPr>
          <p:nvPr>
            <p:ph idx="1"/>
          </p:nvPr>
        </p:nvSpPr>
        <p:spPr/>
        <p:txBody>
          <a:bodyPr>
            <a:normAutofit/>
          </a:bodyPr>
          <a:lstStyle/>
          <a:p>
            <a:pPr algn="just"/>
            <a:r>
              <a:rPr lang="id-ID" altLang="id-ID" sz="2400" dirty="0"/>
              <a:t>L</a:t>
            </a:r>
            <a:r>
              <a:rPr lang="en-US" altLang="id-ID" sz="2400" dirty="0" err="1" smtClean="0"/>
              <a:t>ogin</a:t>
            </a:r>
            <a:r>
              <a:rPr lang="en-US" altLang="id-ID" sz="2400" dirty="0" smtClean="0"/>
              <a:t> </a:t>
            </a:r>
            <a:r>
              <a:rPr lang="en-US" altLang="id-ID" sz="2400" dirty="0" err="1" smtClean="0"/>
              <a:t>untuk</a:t>
            </a:r>
            <a:r>
              <a:rPr lang="en-US" altLang="id-ID" sz="2400" dirty="0" smtClean="0"/>
              <a:t> </a:t>
            </a:r>
            <a:r>
              <a:rPr lang="id-ID" altLang="id-ID" sz="2400" dirty="0" smtClean="0"/>
              <a:t>pasien, </a:t>
            </a:r>
            <a:r>
              <a:rPr lang="en-US" altLang="id-ID" sz="2400" dirty="0" err="1" smtClean="0"/>
              <a:t>dokter</a:t>
            </a:r>
            <a:r>
              <a:rPr lang="id-ID" altLang="id-ID" sz="2400" dirty="0" smtClean="0"/>
              <a:t>, </a:t>
            </a:r>
            <a:r>
              <a:rPr lang="en-US" altLang="id-ID" sz="2400" dirty="0" err="1" smtClean="0"/>
              <a:t>dan</a:t>
            </a:r>
            <a:r>
              <a:rPr lang="en-US" altLang="id-ID" sz="2400" dirty="0" smtClean="0"/>
              <a:t> </a:t>
            </a:r>
            <a:r>
              <a:rPr lang="en-US" altLang="id-ID" sz="2400" dirty="0" err="1" smtClean="0"/>
              <a:t>petugas</a:t>
            </a:r>
            <a:endParaRPr lang="id-ID" altLang="id-ID" sz="2400" dirty="0" smtClean="0"/>
          </a:p>
          <a:p>
            <a:pPr algn="just"/>
            <a:r>
              <a:rPr lang="id-ID" altLang="id-ID" sz="2400" dirty="0"/>
              <a:t>P</a:t>
            </a:r>
            <a:r>
              <a:rPr lang="en-US" altLang="id-ID" sz="2400" dirty="0" err="1" smtClean="0"/>
              <a:t>engelolaan</a:t>
            </a:r>
            <a:r>
              <a:rPr lang="en-US" altLang="id-ID" sz="2400" dirty="0" smtClean="0"/>
              <a:t> data </a:t>
            </a:r>
            <a:r>
              <a:rPr lang="en-US" altLang="id-ID" sz="2400" dirty="0" err="1" smtClean="0"/>
              <a:t>pasien</a:t>
            </a:r>
            <a:r>
              <a:rPr lang="en-US" altLang="id-ID" sz="2400" dirty="0" smtClean="0"/>
              <a:t>, </a:t>
            </a:r>
            <a:r>
              <a:rPr lang="en-US" altLang="id-ID" sz="2400" dirty="0" err="1" smtClean="0"/>
              <a:t>meliputi</a:t>
            </a:r>
            <a:r>
              <a:rPr lang="en-US" altLang="id-ID" sz="2400" dirty="0" smtClean="0"/>
              <a:t> input, update </a:t>
            </a:r>
            <a:r>
              <a:rPr lang="en-US" altLang="id-ID" sz="2400" dirty="0" err="1" smtClean="0"/>
              <a:t>dan</a:t>
            </a:r>
            <a:r>
              <a:rPr lang="en-US" altLang="id-ID" sz="2400" dirty="0" smtClean="0"/>
              <a:t> delete</a:t>
            </a:r>
            <a:r>
              <a:rPr lang="id-ID" altLang="id-ID" sz="2400" dirty="0" smtClean="0"/>
              <a:t>.</a:t>
            </a:r>
          </a:p>
          <a:p>
            <a:pPr algn="just"/>
            <a:r>
              <a:rPr lang="id-ID" altLang="id-ID" sz="2400" dirty="0"/>
              <a:t>P</a:t>
            </a:r>
            <a:r>
              <a:rPr lang="en-US" altLang="id-ID" sz="2400" dirty="0" err="1" smtClean="0"/>
              <a:t>engelolaan</a:t>
            </a:r>
            <a:r>
              <a:rPr lang="en-US" altLang="id-ID" sz="2400" dirty="0" smtClean="0"/>
              <a:t> data </a:t>
            </a:r>
            <a:r>
              <a:rPr lang="en-US" altLang="id-ID" sz="2400" dirty="0" err="1" smtClean="0"/>
              <a:t>dokter</a:t>
            </a:r>
            <a:r>
              <a:rPr lang="en-US" altLang="id-ID" sz="2400" dirty="0" smtClean="0"/>
              <a:t>, </a:t>
            </a:r>
            <a:r>
              <a:rPr lang="en-US" altLang="id-ID" sz="2400" dirty="0" err="1" smtClean="0"/>
              <a:t>meliputi</a:t>
            </a:r>
            <a:r>
              <a:rPr lang="en-US" altLang="id-ID" sz="2400" dirty="0" smtClean="0"/>
              <a:t> input, update </a:t>
            </a:r>
            <a:r>
              <a:rPr lang="en-US" altLang="id-ID" sz="2400" dirty="0" err="1" smtClean="0"/>
              <a:t>dan</a:t>
            </a:r>
            <a:r>
              <a:rPr lang="en-US" altLang="id-ID" sz="2400" dirty="0" smtClean="0"/>
              <a:t> delete</a:t>
            </a:r>
            <a:r>
              <a:rPr lang="id-ID" altLang="id-ID" sz="2400" dirty="0" smtClean="0"/>
              <a:t>.</a:t>
            </a:r>
          </a:p>
          <a:p>
            <a:pPr algn="just"/>
            <a:r>
              <a:rPr lang="id-ID" altLang="id-ID" sz="2400" dirty="0"/>
              <a:t>P</a:t>
            </a:r>
            <a:r>
              <a:rPr lang="en-US" altLang="id-ID" sz="2400" dirty="0" err="1" smtClean="0"/>
              <a:t>engelolaan</a:t>
            </a:r>
            <a:r>
              <a:rPr lang="en-US" altLang="id-ID" sz="2400" dirty="0" smtClean="0"/>
              <a:t> data </a:t>
            </a:r>
            <a:r>
              <a:rPr lang="en-US" altLang="id-ID" sz="2400" dirty="0" err="1" smtClean="0"/>
              <a:t>petugas</a:t>
            </a:r>
            <a:r>
              <a:rPr lang="en-US" altLang="id-ID" sz="2400" dirty="0" smtClean="0"/>
              <a:t>, </a:t>
            </a:r>
            <a:r>
              <a:rPr lang="en-US" altLang="id-ID" sz="2400" dirty="0" err="1" smtClean="0"/>
              <a:t>meliputi</a:t>
            </a:r>
            <a:r>
              <a:rPr lang="en-US" altLang="id-ID" sz="2400" dirty="0" smtClean="0"/>
              <a:t> input, update </a:t>
            </a:r>
            <a:r>
              <a:rPr lang="en-US" altLang="id-ID" sz="2400" dirty="0" err="1" smtClean="0"/>
              <a:t>dan</a:t>
            </a:r>
            <a:r>
              <a:rPr lang="en-US" altLang="id-ID" sz="2400" dirty="0" smtClean="0"/>
              <a:t> delete</a:t>
            </a:r>
            <a:r>
              <a:rPr lang="id-ID" altLang="id-ID" sz="2400" dirty="0" smtClean="0"/>
              <a:t>.</a:t>
            </a:r>
          </a:p>
          <a:p>
            <a:pPr algn="just"/>
            <a:r>
              <a:rPr lang="id-ID" altLang="id-ID" sz="2400" dirty="0" smtClean="0"/>
              <a:t>Pemeriksaan mulai pendaftaran (baru/lama), pemberian diagnosa, resep.</a:t>
            </a:r>
            <a:endParaRPr lang="en-US" altLang="id-ID" sz="2400" dirty="0"/>
          </a:p>
        </p:txBody>
      </p:sp>
    </p:spTree>
    <p:extLst>
      <p:ext uri="{BB962C8B-B14F-4D97-AF65-F5344CB8AC3E}">
        <p14:creationId xmlns:p14="http://schemas.microsoft.com/office/powerpoint/2010/main" val="2048360678"/>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a:solidFill>
                  <a:prstClr val="black"/>
                </a:solidFill>
              </a:rPr>
              <a:t>Contoh </a:t>
            </a:r>
            <a:r>
              <a:rPr lang="id-ID" dirty="0" smtClean="0">
                <a:solidFill>
                  <a:prstClr val="black"/>
                </a:solidFill>
              </a:rPr>
              <a:t>1 : </a:t>
            </a:r>
            <a:r>
              <a:rPr lang="id-ID" sz="3200" b="1" dirty="0">
                <a:solidFill>
                  <a:prstClr val="black"/>
                </a:solidFill>
              </a:rPr>
              <a:t>Sistem Informasi Rawat Jalan Poliklinik ABC</a:t>
            </a:r>
            <a:br>
              <a:rPr lang="id-ID" sz="3200" b="1" dirty="0">
                <a:solidFill>
                  <a:prstClr val="black"/>
                </a:solidFill>
              </a:rPr>
            </a:br>
            <a:r>
              <a:rPr lang="id-ID" sz="3200" b="1" dirty="0" smtClean="0">
                <a:solidFill>
                  <a:srgbClr val="FF0000"/>
                </a:solidFill>
              </a:rPr>
              <a:t>c) Kebutuhan Non-Fungsional</a:t>
            </a:r>
            <a:endParaRPr lang="id-ID" dirty="0"/>
          </a:p>
        </p:txBody>
      </p:sp>
      <p:sp>
        <p:nvSpPr>
          <p:cNvPr id="3" name="Content Placeholder 2"/>
          <p:cNvSpPr>
            <a:spLocks noGrp="1"/>
          </p:cNvSpPr>
          <p:nvPr>
            <p:ph idx="1"/>
          </p:nvPr>
        </p:nvSpPr>
        <p:spPr/>
        <p:txBody>
          <a:bodyPr>
            <a:normAutofit/>
          </a:bodyPr>
          <a:lstStyle/>
          <a:p>
            <a:pPr algn="just"/>
            <a:r>
              <a:rPr lang="id-ID" altLang="id-ID" sz="2400" dirty="0" smtClean="0"/>
              <a:t>Tampilan disusun</a:t>
            </a:r>
          </a:p>
          <a:p>
            <a:pPr algn="just"/>
            <a:endParaRPr lang="id-ID" altLang="id-ID" sz="2400" dirty="0"/>
          </a:p>
          <a:p>
            <a:pPr algn="just"/>
            <a:endParaRPr lang="id-ID" altLang="id-ID" sz="2400" dirty="0" smtClean="0"/>
          </a:p>
          <a:p>
            <a:pPr algn="just"/>
            <a:endParaRPr lang="id-ID" altLang="id-ID" sz="2400" dirty="0"/>
          </a:p>
          <a:p>
            <a:pPr algn="just"/>
            <a:endParaRPr lang="id-ID" altLang="id-ID" sz="2400" dirty="0" smtClean="0"/>
          </a:p>
          <a:p>
            <a:pPr algn="just"/>
            <a:endParaRPr lang="id-ID" altLang="id-ID" sz="2400" dirty="0"/>
          </a:p>
          <a:p>
            <a:pPr algn="just"/>
            <a:endParaRPr lang="id-ID" altLang="id-ID" sz="2400" dirty="0" smtClean="0"/>
          </a:p>
          <a:p>
            <a:pPr algn="just"/>
            <a:r>
              <a:rPr lang="id-ID" altLang="id-ID" sz="2400" dirty="0" smtClean="0"/>
              <a:t>Dikembangkan berbasis </a:t>
            </a:r>
            <a:r>
              <a:rPr lang="id-ID" altLang="id-ID" sz="2400" i="1" dirty="0" smtClean="0"/>
              <a:t>web</a:t>
            </a:r>
            <a:r>
              <a:rPr lang="id-ID" altLang="id-ID" sz="2400" dirty="0" smtClean="0"/>
              <a:t> dengan </a:t>
            </a:r>
            <a:r>
              <a:rPr lang="id-ID" altLang="id-ID" sz="2400" i="1" dirty="0" smtClean="0"/>
              <a:t>framework</a:t>
            </a:r>
            <a:r>
              <a:rPr lang="id-ID" altLang="id-ID" sz="2400" dirty="0" smtClean="0"/>
              <a:t>.</a:t>
            </a:r>
            <a:endParaRPr lang="en-US" altLang="id-ID" sz="2400" dirty="0"/>
          </a:p>
        </p:txBody>
      </p:sp>
      <p:sp>
        <p:nvSpPr>
          <p:cNvPr id="4" name="Rectangle 3"/>
          <p:cNvSpPr/>
          <p:nvPr/>
        </p:nvSpPr>
        <p:spPr>
          <a:xfrm>
            <a:off x="3721995" y="1658982"/>
            <a:ext cx="682580" cy="37348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id-ID" dirty="0" smtClean="0"/>
              <a:t>logo</a:t>
            </a:r>
            <a:endParaRPr lang="id-ID" dirty="0"/>
          </a:p>
        </p:txBody>
      </p:sp>
      <p:sp>
        <p:nvSpPr>
          <p:cNvPr id="5" name="Rectangle 4"/>
          <p:cNvSpPr/>
          <p:nvPr/>
        </p:nvSpPr>
        <p:spPr>
          <a:xfrm>
            <a:off x="4404575" y="1658982"/>
            <a:ext cx="3503053" cy="37348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r>
              <a:rPr lang="id-ID" dirty="0" smtClean="0"/>
              <a:t>Judul sistem</a:t>
            </a:r>
            <a:endParaRPr lang="id-ID" dirty="0"/>
          </a:p>
        </p:txBody>
      </p:sp>
      <p:sp>
        <p:nvSpPr>
          <p:cNvPr id="6" name="Rectangle 5"/>
          <p:cNvSpPr/>
          <p:nvPr/>
        </p:nvSpPr>
        <p:spPr>
          <a:xfrm>
            <a:off x="3721995" y="2032469"/>
            <a:ext cx="1030310" cy="19986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id-ID" dirty="0" smtClean="0"/>
              <a:t>menu</a:t>
            </a:r>
            <a:endParaRPr lang="id-ID" dirty="0"/>
          </a:p>
        </p:txBody>
      </p:sp>
      <p:sp>
        <p:nvSpPr>
          <p:cNvPr id="7" name="Rectangle 6"/>
          <p:cNvSpPr/>
          <p:nvPr/>
        </p:nvSpPr>
        <p:spPr>
          <a:xfrm>
            <a:off x="4752304" y="2348223"/>
            <a:ext cx="3155323" cy="168286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id-ID" dirty="0" smtClean="0"/>
              <a:t>content</a:t>
            </a:r>
            <a:endParaRPr lang="id-ID" dirty="0"/>
          </a:p>
        </p:txBody>
      </p:sp>
      <p:sp>
        <p:nvSpPr>
          <p:cNvPr id="8" name="Rectangle 7"/>
          <p:cNvSpPr/>
          <p:nvPr/>
        </p:nvSpPr>
        <p:spPr>
          <a:xfrm>
            <a:off x="3721995" y="4031087"/>
            <a:ext cx="4185633" cy="37348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id-ID" dirty="0" smtClean="0"/>
              <a:t>footer</a:t>
            </a:r>
            <a:endParaRPr lang="id-ID" dirty="0"/>
          </a:p>
        </p:txBody>
      </p:sp>
      <p:sp>
        <p:nvSpPr>
          <p:cNvPr id="9" name="Rectangle 8"/>
          <p:cNvSpPr/>
          <p:nvPr/>
        </p:nvSpPr>
        <p:spPr>
          <a:xfrm>
            <a:off x="4752303" y="2032469"/>
            <a:ext cx="3155323" cy="31575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r>
              <a:rPr lang="id-ID" dirty="0" smtClean="0"/>
              <a:t>breadcumb</a:t>
            </a:r>
            <a:endParaRPr lang="id-ID" dirty="0"/>
          </a:p>
        </p:txBody>
      </p:sp>
    </p:spTree>
    <p:extLst>
      <p:ext uri="{BB962C8B-B14F-4D97-AF65-F5344CB8AC3E}">
        <p14:creationId xmlns:p14="http://schemas.microsoft.com/office/powerpoint/2010/main" val="151876782"/>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a:solidFill>
                  <a:prstClr val="black"/>
                </a:solidFill>
              </a:rPr>
              <a:t>Contoh 2</a:t>
            </a:r>
            <a:r>
              <a:rPr lang="id-ID" dirty="0" smtClean="0">
                <a:solidFill>
                  <a:prstClr val="black"/>
                </a:solidFill>
              </a:rPr>
              <a:t> : </a:t>
            </a:r>
            <a:r>
              <a:rPr lang="id-ID" sz="3200" b="1" dirty="0">
                <a:solidFill>
                  <a:prstClr val="black"/>
                </a:solidFill>
              </a:rPr>
              <a:t>Sistem Informasi </a:t>
            </a:r>
            <a:r>
              <a:rPr lang="id-ID" sz="3200" b="1" dirty="0" smtClean="0">
                <a:solidFill>
                  <a:prstClr val="black"/>
                </a:solidFill>
              </a:rPr>
              <a:t>Pemilihan Presentator</a:t>
            </a:r>
            <a:r>
              <a:rPr lang="id-ID" sz="3200" b="1" dirty="0">
                <a:solidFill>
                  <a:prstClr val="black"/>
                </a:solidFill>
              </a:rPr>
              <a:t/>
            </a:r>
            <a:br>
              <a:rPr lang="id-ID" sz="3200" b="1" dirty="0">
                <a:solidFill>
                  <a:prstClr val="black"/>
                </a:solidFill>
              </a:rPr>
            </a:br>
            <a:r>
              <a:rPr lang="id-ID" sz="3200" b="1" dirty="0">
                <a:solidFill>
                  <a:srgbClr val="FF0000"/>
                </a:solidFill>
              </a:rPr>
              <a:t>a) </a:t>
            </a:r>
            <a:r>
              <a:rPr lang="id-ID" sz="3200" b="1" dirty="0" smtClean="0">
                <a:solidFill>
                  <a:srgbClr val="FF0000"/>
                </a:solidFill>
              </a:rPr>
              <a:t>Identifikasi </a:t>
            </a:r>
            <a:r>
              <a:rPr lang="id-ID" sz="3200" b="1" dirty="0">
                <a:solidFill>
                  <a:srgbClr val="FF0000"/>
                </a:solidFill>
              </a:rPr>
              <a:t>Masalah</a:t>
            </a:r>
            <a:endParaRPr lang="id-ID" dirty="0"/>
          </a:p>
        </p:txBody>
      </p:sp>
      <p:sp>
        <p:nvSpPr>
          <p:cNvPr id="3" name="Content Placeholder 2"/>
          <p:cNvSpPr>
            <a:spLocks noGrp="1"/>
          </p:cNvSpPr>
          <p:nvPr>
            <p:ph idx="1"/>
          </p:nvPr>
        </p:nvSpPr>
        <p:spPr/>
        <p:txBody>
          <a:bodyPr>
            <a:normAutofit lnSpcReduction="10000"/>
          </a:bodyPr>
          <a:lstStyle/>
          <a:p>
            <a:pPr marL="0" indent="0">
              <a:buNone/>
            </a:pPr>
            <a:r>
              <a:rPr lang="id-ID" sz="2400" dirty="0"/>
              <a:t>Dalam dunia pendidikan khususnya dalam kegiatan presentasi ada beberapa masalah:</a:t>
            </a:r>
          </a:p>
          <a:p>
            <a:pPr lvl="0"/>
            <a:r>
              <a:rPr lang="id-ID" sz="2400" dirty="0">
                <a:solidFill>
                  <a:srgbClr val="FF0000"/>
                </a:solidFill>
              </a:rPr>
              <a:t>Nilai </a:t>
            </a:r>
            <a:r>
              <a:rPr lang="id-ID" sz="2400" i="1" dirty="0">
                <a:solidFill>
                  <a:srgbClr val="FF0000"/>
                </a:solidFill>
              </a:rPr>
              <a:t>Inaccessible</a:t>
            </a:r>
            <a:r>
              <a:rPr lang="id-ID" sz="2400" i="1" dirty="0"/>
              <a:t> </a:t>
            </a:r>
          </a:p>
          <a:p>
            <a:pPr marL="366713" lvl="0" indent="-366713">
              <a:buNone/>
            </a:pPr>
            <a:r>
              <a:rPr lang="id-ID" sz="2400" dirty="0"/>
              <a:t>	Nilai sementara hanya diakses oleh dosen, dan mestinya bisa diakses oleh mahasiswa.</a:t>
            </a:r>
          </a:p>
          <a:p>
            <a:r>
              <a:rPr lang="id-ID" sz="2400" dirty="0">
                <a:solidFill>
                  <a:srgbClr val="FF0000"/>
                </a:solidFill>
              </a:rPr>
              <a:t>Waktu Melebihi Alokasi</a:t>
            </a:r>
          </a:p>
          <a:p>
            <a:pPr marL="360363" lvl="0" indent="0">
              <a:buNone/>
            </a:pPr>
            <a:r>
              <a:rPr lang="id-ID" sz="2400" dirty="0"/>
              <a:t>Waktu presentasi melewati/melebihi alokasi waktu yang telah direncanakan.</a:t>
            </a:r>
          </a:p>
          <a:p>
            <a:r>
              <a:rPr lang="id-ID" sz="2400" dirty="0">
                <a:solidFill>
                  <a:srgbClr val="FF0000"/>
                </a:solidFill>
              </a:rPr>
              <a:t>Subjektifitas</a:t>
            </a:r>
          </a:p>
          <a:p>
            <a:pPr marL="360363" lvl="0" indent="0">
              <a:buNone/>
            </a:pPr>
            <a:r>
              <a:rPr lang="id-ID" sz="2400" dirty="0">
                <a:solidFill>
                  <a:prstClr val="black"/>
                </a:solidFill>
              </a:rPr>
              <a:t>Anggapan bahwa mahasiswa memiliki kemampuan yang beragam perlu dihilangkan karena seluruh mahasiswa telah mendapatkan waktu pengerjakan, bimbingan, dan kepercayaan yang sama.</a:t>
            </a:r>
            <a:endParaRPr lang="en-US" altLang="id-ID" sz="2400" dirty="0"/>
          </a:p>
        </p:txBody>
      </p:sp>
    </p:spTree>
    <p:extLst>
      <p:ext uri="{BB962C8B-B14F-4D97-AF65-F5344CB8AC3E}">
        <p14:creationId xmlns:p14="http://schemas.microsoft.com/office/powerpoint/2010/main" val="81044039"/>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smtClean="0"/>
              <a:t>2) Kontrak Perkuliahan</a:t>
            </a:r>
            <a:endParaRPr lang="id-ID" dirty="0"/>
          </a:p>
        </p:txBody>
      </p:sp>
      <p:sp>
        <p:nvSpPr>
          <p:cNvPr id="3" name="Text Placeholder 2"/>
          <p:cNvSpPr>
            <a:spLocks noGrp="1"/>
          </p:cNvSpPr>
          <p:nvPr>
            <p:ph type="body" idx="1"/>
          </p:nvPr>
        </p:nvSpPr>
        <p:spPr/>
        <p:txBody>
          <a:bodyPr/>
          <a:lstStyle/>
          <a:p>
            <a:r>
              <a:rPr lang="id-ID" dirty="0" smtClean="0"/>
              <a:t>c). </a:t>
            </a:r>
            <a:r>
              <a:rPr lang="id-ID" dirty="0"/>
              <a:t>Metode Penilaian</a:t>
            </a:r>
            <a:endParaRPr lang="id-ID" dirty="0" smtClean="0"/>
          </a:p>
          <a:p>
            <a:r>
              <a:rPr lang="id-ID" dirty="0" smtClean="0"/>
              <a:t>d). </a:t>
            </a:r>
            <a:r>
              <a:rPr lang="id-ID" dirty="0"/>
              <a:t>Tugas dan Proyek</a:t>
            </a:r>
            <a:endParaRPr lang="id-ID" dirty="0" smtClean="0"/>
          </a:p>
          <a:p>
            <a:r>
              <a:rPr lang="id-ID" dirty="0" smtClean="0"/>
              <a:t> </a:t>
            </a:r>
            <a:endParaRPr lang="id-ID" dirty="0"/>
          </a:p>
        </p:txBody>
      </p:sp>
    </p:spTree>
    <p:extLst>
      <p:ext uri="{BB962C8B-B14F-4D97-AF65-F5344CB8AC3E}">
        <p14:creationId xmlns:p14="http://schemas.microsoft.com/office/powerpoint/2010/main" val="4117970172"/>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b="1" dirty="0"/>
              <a:t>Metode </a:t>
            </a:r>
            <a:r>
              <a:rPr lang="id-ID" b="1" dirty="0" smtClean="0"/>
              <a:t>Penilaian ADSI SI2C</a:t>
            </a:r>
            <a:endParaRPr lang="id-ID" b="1" dirty="0"/>
          </a:p>
        </p:txBody>
      </p:sp>
      <p:graphicFrame>
        <p:nvGraphicFramePr>
          <p:cNvPr id="9" name="Content Placeholder 8"/>
          <p:cNvGraphicFramePr>
            <a:graphicFrameLocks noGrp="1"/>
          </p:cNvGraphicFramePr>
          <p:nvPr>
            <p:ph idx="1"/>
            <p:extLst>
              <p:ext uri="{D42A27DB-BD31-4B8C-83A1-F6EECF244321}">
                <p14:modId xmlns:p14="http://schemas.microsoft.com/office/powerpoint/2010/main" val="1501169548"/>
              </p:ext>
            </p:extLst>
          </p:nvPr>
        </p:nvGraphicFramePr>
        <p:xfrm>
          <a:off x="476250" y="1658938"/>
          <a:ext cx="8320088" cy="485933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60890546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smtClean="0"/>
              <a:t>Metodologi  Pengembangan  Sistem</a:t>
            </a:r>
            <a:endParaRPr lang="id-ID" dirty="0"/>
          </a:p>
        </p:txBody>
      </p:sp>
      <p:sp>
        <p:nvSpPr>
          <p:cNvPr id="3" name="Content Placeholder 2"/>
          <p:cNvSpPr>
            <a:spLocks noGrp="1"/>
          </p:cNvSpPr>
          <p:nvPr>
            <p:ph idx="1"/>
          </p:nvPr>
        </p:nvSpPr>
        <p:spPr/>
        <p:txBody>
          <a:bodyPr>
            <a:normAutofit lnSpcReduction="10000"/>
          </a:bodyPr>
          <a:lstStyle/>
          <a:p>
            <a:pPr algn="just"/>
            <a:r>
              <a:rPr lang="id-ID" dirty="0"/>
              <a:t>Architected Rapid</a:t>
            </a:r>
          </a:p>
          <a:p>
            <a:pPr algn="just"/>
            <a:r>
              <a:rPr lang="id-ID" dirty="0"/>
              <a:t>Application Development (Architected RAD)</a:t>
            </a:r>
          </a:p>
          <a:p>
            <a:pPr algn="just"/>
            <a:r>
              <a:rPr lang="id-ID" dirty="0"/>
              <a:t>Dynamic Systems Development Methodology (DSDM)</a:t>
            </a:r>
          </a:p>
          <a:p>
            <a:pPr algn="just"/>
            <a:r>
              <a:rPr lang="id-ID" dirty="0"/>
              <a:t>Joint Application Development (JAD)</a:t>
            </a:r>
          </a:p>
          <a:p>
            <a:pPr algn="just"/>
            <a:r>
              <a:rPr lang="id-ID" dirty="0"/>
              <a:t>Information Engineering (IE)</a:t>
            </a:r>
          </a:p>
          <a:p>
            <a:pPr algn="just"/>
            <a:r>
              <a:rPr lang="id-ID" dirty="0"/>
              <a:t>Rapid Application Development (RAD)</a:t>
            </a:r>
          </a:p>
          <a:p>
            <a:pPr algn="just"/>
            <a:r>
              <a:rPr lang="id-ID" dirty="0"/>
              <a:t>Rational Unified Process (RUP)</a:t>
            </a:r>
          </a:p>
          <a:p>
            <a:pPr algn="just"/>
            <a:r>
              <a:rPr lang="id-ID" dirty="0"/>
              <a:t>Structured Analysis and Design (SAD)</a:t>
            </a:r>
          </a:p>
          <a:p>
            <a:pPr algn="just"/>
            <a:r>
              <a:rPr lang="id-ID" dirty="0"/>
              <a:t>eXtreme Programming (XP)</a:t>
            </a:r>
          </a:p>
        </p:txBody>
      </p:sp>
    </p:spTree>
    <p:extLst>
      <p:ext uri="{BB962C8B-B14F-4D97-AF65-F5344CB8AC3E}">
        <p14:creationId xmlns:p14="http://schemas.microsoft.com/office/powerpoint/2010/main" val="2701700603"/>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smtClean="0"/>
              <a:t>Tata Tertib Perkuliahan</a:t>
            </a:r>
            <a:endParaRPr lang="id-ID" dirty="0"/>
          </a:p>
        </p:txBody>
      </p:sp>
      <p:sp>
        <p:nvSpPr>
          <p:cNvPr id="3" name="Content Placeholder 2"/>
          <p:cNvSpPr>
            <a:spLocks noGrp="1"/>
          </p:cNvSpPr>
          <p:nvPr>
            <p:ph idx="1"/>
          </p:nvPr>
        </p:nvSpPr>
        <p:spPr/>
        <p:txBody>
          <a:bodyPr>
            <a:normAutofit fontScale="85000" lnSpcReduction="20000"/>
          </a:bodyPr>
          <a:lstStyle/>
          <a:p>
            <a:pPr lvl="0" algn="just"/>
            <a:r>
              <a:rPr lang="id-ID" dirty="0"/>
              <a:t>Masuk </a:t>
            </a:r>
            <a:r>
              <a:rPr lang="id-ID" dirty="0" smtClean="0"/>
              <a:t>sesuai jadwal Jam 09.30 WIB, </a:t>
            </a:r>
            <a:r>
              <a:rPr lang="en-US" dirty="0" err="1"/>
              <a:t>Toleransi</a:t>
            </a:r>
            <a:r>
              <a:rPr lang="en-US" dirty="0"/>
              <a:t> </a:t>
            </a:r>
            <a:r>
              <a:rPr lang="en-US" dirty="0" err="1"/>
              <a:t>keterlambatan</a:t>
            </a:r>
            <a:r>
              <a:rPr lang="en-US" dirty="0"/>
              <a:t> </a:t>
            </a:r>
            <a:r>
              <a:rPr lang="en-US" dirty="0" err="1"/>
              <a:t>adalah</a:t>
            </a:r>
            <a:r>
              <a:rPr lang="en-US" dirty="0"/>
              <a:t> </a:t>
            </a:r>
            <a:r>
              <a:rPr lang="id-ID" dirty="0" smtClean="0"/>
              <a:t> 15 </a:t>
            </a:r>
            <a:r>
              <a:rPr lang="en-US" dirty="0" err="1" smtClean="0"/>
              <a:t>menit</a:t>
            </a:r>
            <a:r>
              <a:rPr lang="en-US" dirty="0"/>
              <a:t>.</a:t>
            </a:r>
          </a:p>
          <a:p>
            <a:pPr lvl="0" algn="just"/>
            <a:r>
              <a:rPr lang="en-US" dirty="0" err="1"/>
              <a:t>Pakaian</a:t>
            </a:r>
            <a:r>
              <a:rPr lang="en-US" dirty="0"/>
              <a:t> </a:t>
            </a:r>
            <a:r>
              <a:rPr lang="en-US" dirty="0" err="1"/>
              <a:t>bebas</a:t>
            </a:r>
            <a:r>
              <a:rPr lang="en-US" dirty="0"/>
              <a:t> </a:t>
            </a:r>
            <a:r>
              <a:rPr lang="en-US" dirty="0" err="1"/>
              <a:t>rapi</a:t>
            </a:r>
            <a:r>
              <a:rPr lang="en-US" dirty="0"/>
              <a:t> </a:t>
            </a:r>
            <a:r>
              <a:rPr lang="en-US" dirty="0" err="1"/>
              <a:t>berkerah</a:t>
            </a:r>
            <a:r>
              <a:rPr lang="en-US" dirty="0"/>
              <a:t>, </a:t>
            </a:r>
            <a:r>
              <a:rPr lang="en-US" dirty="0" err="1"/>
              <a:t>bersepatu</a:t>
            </a:r>
            <a:r>
              <a:rPr lang="en-US" dirty="0"/>
              <a:t>.</a:t>
            </a:r>
          </a:p>
          <a:p>
            <a:pPr algn="just"/>
            <a:r>
              <a:rPr lang="en-US" dirty="0" err="1"/>
              <a:t>Segala</a:t>
            </a:r>
            <a:r>
              <a:rPr lang="en-US" dirty="0"/>
              <a:t> </a:t>
            </a:r>
            <a:r>
              <a:rPr lang="en-US" dirty="0" err="1"/>
              <a:t>macam</a:t>
            </a:r>
            <a:r>
              <a:rPr lang="en-US" dirty="0"/>
              <a:t> </a:t>
            </a:r>
            <a:r>
              <a:rPr lang="en-US" dirty="0" err="1"/>
              <a:t>bentuk</a:t>
            </a:r>
            <a:r>
              <a:rPr lang="en-US" dirty="0"/>
              <a:t> </a:t>
            </a:r>
            <a:r>
              <a:rPr lang="en-US" dirty="0" err="1"/>
              <a:t>ijin</a:t>
            </a:r>
            <a:r>
              <a:rPr lang="en-US" dirty="0"/>
              <a:t> </a:t>
            </a:r>
            <a:r>
              <a:rPr lang="en-US" dirty="0" err="1"/>
              <a:t>ketidakhadiran</a:t>
            </a:r>
            <a:r>
              <a:rPr lang="en-US" dirty="0"/>
              <a:t> </a:t>
            </a:r>
            <a:r>
              <a:rPr lang="en-US" dirty="0" err="1"/>
              <a:t>diharuskan</a:t>
            </a:r>
            <a:r>
              <a:rPr lang="en-US" dirty="0"/>
              <a:t> </a:t>
            </a:r>
            <a:r>
              <a:rPr lang="id-ID" dirty="0"/>
              <a:t>dengan alasan yang jelas</a:t>
            </a:r>
          </a:p>
          <a:p>
            <a:pPr algn="just"/>
            <a:r>
              <a:rPr lang="id-ID" dirty="0" smtClean="0"/>
              <a:t>Setiap </a:t>
            </a:r>
            <a:r>
              <a:rPr lang="id-ID" dirty="0"/>
              <a:t>mahasiswa dilarang mencontek dalam pengerjaan tugas dan ujian, jika terjadi maka pengerjaan tugas dan ujian akan dikurangi </a:t>
            </a:r>
            <a:r>
              <a:rPr lang="id-ID" dirty="0" smtClean="0"/>
              <a:t>20% atau Gugur.</a:t>
            </a:r>
            <a:endParaRPr lang="id-ID" dirty="0"/>
          </a:p>
          <a:p>
            <a:pPr algn="just"/>
            <a:r>
              <a:rPr lang="id-ID" dirty="0"/>
              <a:t>Setiap mahasiswa dilarang melakukan tindakan plagiat atas pengerjaan tugasnya, jika terjadi maka pengerjaan tugas akan dikurangi </a:t>
            </a:r>
            <a:r>
              <a:rPr lang="id-ID" dirty="0" smtClean="0"/>
              <a:t>20% atau Gugur.</a:t>
            </a:r>
            <a:endParaRPr lang="id-ID" dirty="0"/>
          </a:p>
          <a:p>
            <a:pPr algn="just"/>
            <a:r>
              <a:rPr lang="id-ID" dirty="0"/>
              <a:t>Setiap mahasiswa  wajib mengerjakan ujian dan tugas baik tugas mandiri ataupun berkelompok. </a:t>
            </a:r>
            <a:endParaRPr lang="id-ID" dirty="0" smtClean="0"/>
          </a:p>
          <a:p>
            <a:pPr algn="just"/>
            <a:r>
              <a:rPr lang="id-ID" dirty="0" smtClean="0"/>
              <a:t>Wajib </a:t>
            </a:r>
            <a:r>
              <a:rPr lang="id-ID" dirty="0"/>
              <a:t>untuk bertutur kata yang sopan dan santun didalam kelas dan berpakaian rapih dan </a:t>
            </a:r>
            <a:r>
              <a:rPr lang="id-ID" dirty="0" smtClean="0"/>
              <a:t>sopan</a:t>
            </a:r>
            <a:endParaRPr lang="id-ID" dirty="0"/>
          </a:p>
        </p:txBody>
      </p:sp>
    </p:spTree>
    <p:extLst>
      <p:ext uri="{BB962C8B-B14F-4D97-AF65-F5344CB8AC3E}">
        <p14:creationId xmlns:p14="http://schemas.microsoft.com/office/powerpoint/2010/main" val="2071082503"/>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smtClean="0"/>
              <a:t>2) </a:t>
            </a:r>
            <a:r>
              <a:rPr lang="id-ID" dirty="0"/>
              <a:t>Kebutuhan Software</a:t>
            </a:r>
          </a:p>
        </p:txBody>
      </p:sp>
      <p:sp>
        <p:nvSpPr>
          <p:cNvPr id="3" name="Text Placeholder 2"/>
          <p:cNvSpPr>
            <a:spLocks noGrp="1"/>
          </p:cNvSpPr>
          <p:nvPr>
            <p:ph type="body" idx="1"/>
          </p:nvPr>
        </p:nvSpPr>
        <p:spPr/>
        <p:txBody>
          <a:bodyPr/>
          <a:lstStyle/>
          <a:p>
            <a:endParaRPr lang="id-ID"/>
          </a:p>
        </p:txBody>
      </p:sp>
    </p:spTree>
    <p:extLst>
      <p:ext uri="{BB962C8B-B14F-4D97-AF65-F5344CB8AC3E}">
        <p14:creationId xmlns:p14="http://schemas.microsoft.com/office/powerpoint/2010/main" val="2434184064"/>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a:t>Kebutuhan Software</a:t>
            </a:r>
            <a:endParaRPr lang="id-ID" b="1" dirty="0">
              <a:solidFill>
                <a:srgbClr val="0070C0"/>
              </a:solidFill>
            </a:endParaRPr>
          </a:p>
        </p:txBody>
      </p:sp>
      <p:sp>
        <p:nvSpPr>
          <p:cNvPr id="3" name="Rectangle 2"/>
          <p:cNvSpPr/>
          <p:nvPr/>
        </p:nvSpPr>
        <p:spPr>
          <a:xfrm>
            <a:off x="255494" y="1648215"/>
            <a:ext cx="8540164" cy="4524315"/>
          </a:xfrm>
          <a:prstGeom prst="rect">
            <a:avLst/>
          </a:prstGeom>
        </p:spPr>
        <p:txBody>
          <a:bodyPr wrap="square">
            <a:spAutoFit/>
          </a:bodyPr>
          <a:lstStyle/>
          <a:p>
            <a:r>
              <a:rPr lang="en-US" sz="3200" b="1" dirty="0" smtClean="0"/>
              <a:t>Editor</a:t>
            </a:r>
            <a:endParaRPr lang="en-US" sz="3200" b="1" dirty="0"/>
          </a:p>
          <a:p>
            <a:pPr marL="812800" lvl="1" indent="-355600">
              <a:buFont typeface="Wingdings" panose="05000000000000000000" pitchFamily="2" charset="2"/>
              <a:buChar char="§"/>
            </a:pPr>
            <a:r>
              <a:rPr lang="id-ID" sz="3200" dirty="0" smtClean="0">
                <a:solidFill>
                  <a:srgbClr val="FF0000"/>
                </a:solidFill>
              </a:rPr>
              <a:t>Ms</a:t>
            </a:r>
            <a:r>
              <a:rPr lang="id-ID" sz="3200" dirty="0">
                <a:solidFill>
                  <a:srgbClr val="FF0000"/>
                </a:solidFill>
              </a:rPr>
              <a:t>. Office</a:t>
            </a:r>
          </a:p>
          <a:p>
            <a:pPr marL="812800" lvl="1" indent="-355600">
              <a:buFont typeface="Wingdings" panose="05000000000000000000" pitchFamily="2" charset="2"/>
              <a:buChar char="§"/>
            </a:pPr>
            <a:r>
              <a:rPr lang="id-ID" sz="3200" dirty="0" smtClean="0">
                <a:solidFill>
                  <a:srgbClr val="FF0000"/>
                </a:solidFill>
              </a:rPr>
              <a:t>LibreOffice</a:t>
            </a:r>
          </a:p>
          <a:p>
            <a:pPr marL="812800" lvl="1" indent="-355600">
              <a:buFont typeface="Wingdings" panose="05000000000000000000" pitchFamily="2" charset="2"/>
              <a:buChar char="§"/>
            </a:pPr>
            <a:r>
              <a:rPr lang="id-ID" sz="3200" dirty="0">
                <a:solidFill>
                  <a:srgbClr val="FF0000"/>
                </a:solidFill>
              </a:rPr>
              <a:t> </a:t>
            </a:r>
            <a:r>
              <a:rPr lang="id-ID" sz="3200" dirty="0" smtClean="0">
                <a:solidFill>
                  <a:srgbClr val="FF0000"/>
                </a:solidFill>
              </a:rPr>
              <a:t>.......</a:t>
            </a:r>
            <a:endParaRPr lang="en-US" sz="3200" dirty="0">
              <a:solidFill>
                <a:srgbClr val="FF0000"/>
              </a:solidFill>
            </a:endParaRPr>
          </a:p>
          <a:p>
            <a:r>
              <a:rPr lang="id-ID" sz="3200" b="1" dirty="0" smtClean="0"/>
              <a:t>Pemodelan</a:t>
            </a:r>
            <a:r>
              <a:rPr lang="en-US" sz="3200" b="1" dirty="0" smtClean="0"/>
              <a:t> </a:t>
            </a:r>
            <a:r>
              <a:rPr lang="en-US" sz="3200" b="1" dirty="0"/>
              <a:t>Tools</a:t>
            </a:r>
          </a:p>
          <a:p>
            <a:pPr marL="812800" lvl="1" indent="-355600">
              <a:buFont typeface="Wingdings" panose="05000000000000000000" pitchFamily="2" charset="2"/>
              <a:buChar char="§"/>
            </a:pPr>
            <a:r>
              <a:rPr lang="id-ID" sz="3200" dirty="0" smtClean="0"/>
              <a:t>UML </a:t>
            </a:r>
            <a:r>
              <a:rPr lang="id-ID" sz="3200" dirty="0"/>
              <a:t>: </a:t>
            </a:r>
            <a:r>
              <a:rPr lang="id-ID" sz="3200" b="1" dirty="0">
                <a:solidFill>
                  <a:srgbClr val="FF0000"/>
                </a:solidFill>
              </a:rPr>
              <a:t>Sparx </a:t>
            </a:r>
            <a:r>
              <a:rPr lang="en-US" sz="3200" b="1" dirty="0">
                <a:solidFill>
                  <a:srgbClr val="FF0000"/>
                </a:solidFill>
              </a:rPr>
              <a:t>E</a:t>
            </a:r>
            <a:r>
              <a:rPr lang="id-ID" sz="3200" b="1" dirty="0">
                <a:solidFill>
                  <a:srgbClr val="FF0000"/>
                </a:solidFill>
              </a:rPr>
              <a:t>nterprise Architect</a:t>
            </a:r>
            <a:r>
              <a:rPr lang="id-ID" sz="3200" dirty="0">
                <a:solidFill>
                  <a:prstClr val="black"/>
                </a:solidFill>
              </a:rPr>
              <a:t>, Star </a:t>
            </a:r>
            <a:r>
              <a:rPr lang="id-ID" sz="3200" dirty="0" smtClean="0">
                <a:solidFill>
                  <a:prstClr val="black"/>
                </a:solidFill>
              </a:rPr>
              <a:t>UML</a:t>
            </a:r>
          </a:p>
          <a:p>
            <a:pPr marL="812800" lvl="1" indent="-355600">
              <a:buFont typeface="Wingdings" panose="05000000000000000000" pitchFamily="2" charset="2"/>
              <a:buChar char="§"/>
            </a:pPr>
            <a:r>
              <a:rPr lang="id-ID" sz="3200" dirty="0" smtClean="0">
                <a:solidFill>
                  <a:prstClr val="black"/>
                </a:solidFill>
              </a:rPr>
              <a:t>Flowchart-DFD </a:t>
            </a:r>
            <a:r>
              <a:rPr lang="id-ID" sz="3200" dirty="0">
                <a:solidFill>
                  <a:prstClr val="black"/>
                </a:solidFill>
              </a:rPr>
              <a:t>: </a:t>
            </a:r>
            <a:r>
              <a:rPr lang="id-ID" sz="3200" b="1" dirty="0" smtClean="0">
                <a:solidFill>
                  <a:prstClr val="black"/>
                </a:solidFill>
              </a:rPr>
              <a:t>Visio</a:t>
            </a:r>
          </a:p>
          <a:p>
            <a:pPr marL="812800" lvl="1" indent="-355600">
              <a:buFont typeface="Wingdings" panose="05000000000000000000" pitchFamily="2" charset="2"/>
              <a:buChar char="§"/>
            </a:pPr>
            <a:r>
              <a:rPr lang="id-ID" sz="3200" dirty="0" smtClean="0">
                <a:solidFill>
                  <a:prstClr val="black"/>
                </a:solidFill>
              </a:rPr>
              <a:t>ERD </a:t>
            </a:r>
            <a:r>
              <a:rPr lang="id-ID" sz="3200" dirty="0">
                <a:solidFill>
                  <a:prstClr val="black"/>
                </a:solidFill>
              </a:rPr>
              <a:t>: </a:t>
            </a:r>
            <a:r>
              <a:rPr lang="id-ID" sz="3200" b="1" dirty="0">
                <a:solidFill>
                  <a:prstClr val="black"/>
                </a:solidFill>
              </a:rPr>
              <a:t>Ms </a:t>
            </a:r>
            <a:r>
              <a:rPr lang="id-ID" sz="3200" b="1" dirty="0" smtClean="0">
                <a:solidFill>
                  <a:prstClr val="black"/>
                </a:solidFill>
              </a:rPr>
              <a:t>Access</a:t>
            </a:r>
          </a:p>
          <a:p>
            <a:pPr marL="812800" lvl="1" indent="-355600">
              <a:buFont typeface="Wingdings" panose="05000000000000000000" pitchFamily="2" charset="2"/>
              <a:buChar char="§"/>
            </a:pPr>
            <a:r>
              <a:rPr lang="id-ID" sz="3200" b="1" dirty="0" smtClean="0">
                <a:solidFill>
                  <a:prstClr val="black"/>
                </a:solidFill>
              </a:rPr>
              <a:t>........</a:t>
            </a:r>
            <a:endParaRPr lang="id-ID" sz="3200" b="1" dirty="0">
              <a:solidFill>
                <a:prstClr val="black"/>
              </a:solidFill>
            </a:endParaRPr>
          </a:p>
        </p:txBody>
      </p:sp>
    </p:spTree>
    <p:extLst>
      <p:ext uri="{BB962C8B-B14F-4D97-AF65-F5344CB8AC3E}">
        <p14:creationId xmlns:p14="http://schemas.microsoft.com/office/powerpoint/2010/main" val="3368233551"/>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smtClean="0"/>
              <a:t>3) </a:t>
            </a:r>
            <a:r>
              <a:rPr lang="id-ID" dirty="0"/>
              <a:t>Contact</a:t>
            </a:r>
          </a:p>
        </p:txBody>
      </p:sp>
      <p:sp>
        <p:nvSpPr>
          <p:cNvPr id="3" name="Text Placeholder 2"/>
          <p:cNvSpPr>
            <a:spLocks noGrp="1"/>
          </p:cNvSpPr>
          <p:nvPr>
            <p:ph type="body" idx="1"/>
          </p:nvPr>
        </p:nvSpPr>
        <p:spPr/>
        <p:txBody>
          <a:bodyPr/>
          <a:lstStyle/>
          <a:p>
            <a:endParaRPr lang="id-ID"/>
          </a:p>
        </p:txBody>
      </p:sp>
    </p:spTree>
    <p:extLst>
      <p:ext uri="{BB962C8B-B14F-4D97-AF65-F5344CB8AC3E}">
        <p14:creationId xmlns:p14="http://schemas.microsoft.com/office/powerpoint/2010/main" val="689218507"/>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Contact</a:t>
            </a:r>
          </a:p>
        </p:txBody>
      </p:sp>
      <p:sp>
        <p:nvSpPr>
          <p:cNvPr id="3" name="Content Placeholder 2"/>
          <p:cNvSpPr>
            <a:spLocks noGrp="1"/>
          </p:cNvSpPr>
          <p:nvPr>
            <p:ph idx="1"/>
          </p:nvPr>
        </p:nvSpPr>
        <p:spPr/>
        <p:txBody>
          <a:bodyPr/>
          <a:lstStyle/>
          <a:p>
            <a:pPr>
              <a:lnSpc>
                <a:spcPct val="80000"/>
              </a:lnSpc>
              <a:spcBef>
                <a:spcPts val="0"/>
              </a:spcBef>
            </a:pPr>
            <a:r>
              <a:rPr lang="id-ID" dirty="0" smtClean="0"/>
              <a:t>Bahan Kuliah : </a:t>
            </a:r>
            <a:r>
              <a:rPr lang="id-ID" dirty="0">
                <a:solidFill>
                  <a:schemeClr val="bg2">
                    <a:lumMod val="50000"/>
                  </a:schemeClr>
                </a:solidFill>
              </a:rPr>
              <a:t>github.com/doniaft</a:t>
            </a:r>
            <a:endParaRPr lang="id-ID" dirty="0"/>
          </a:p>
          <a:p>
            <a:r>
              <a:rPr lang="en-US" dirty="0" smtClean="0"/>
              <a:t>Email </a:t>
            </a:r>
            <a:r>
              <a:rPr lang="en-US" dirty="0"/>
              <a:t>: </a:t>
            </a:r>
            <a:r>
              <a:rPr lang="en-US" sz="2400" dirty="0" smtClean="0">
                <a:solidFill>
                  <a:schemeClr val="bg2">
                    <a:lumMod val="75000"/>
                  </a:schemeClr>
                </a:solidFill>
                <a:hlinkClick r:id="rId2"/>
              </a:rPr>
              <a:t>d</a:t>
            </a:r>
            <a:r>
              <a:rPr lang="id-ID" sz="2400" dirty="0" smtClean="0">
                <a:solidFill>
                  <a:schemeClr val="bg2">
                    <a:lumMod val="75000"/>
                  </a:schemeClr>
                </a:solidFill>
                <a:hlinkClick r:id="rId2"/>
              </a:rPr>
              <a:t>oniaft</a:t>
            </a:r>
            <a:r>
              <a:rPr lang="en-US" sz="2400" dirty="0" smtClean="0">
                <a:solidFill>
                  <a:schemeClr val="bg2">
                    <a:lumMod val="75000"/>
                  </a:schemeClr>
                </a:solidFill>
                <a:hlinkClick r:id="rId2"/>
              </a:rPr>
              <a:t>@</a:t>
            </a:r>
            <a:r>
              <a:rPr lang="id-ID" sz="2400" dirty="0">
                <a:solidFill>
                  <a:schemeClr val="bg2">
                    <a:lumMod val="75000"/>
                  </a:schemeClr>
                </a:solidFill>
                <a:hlinkClick r:id="rId2"/>
              </a:rPr>
              <a:t>gmail</a:t>
            </a:r>
            <a:r>
              <a:rPr lang="en-US" sz="2400" dirty="0">
                <a:solidFill>
                  <a:schemeClr val="bg2">
                    <a:lumMod val="75000"/>
                  </a:schemeClr>
                </a:solidFill>
                <a:hlinkClick r:id="rId2"/>
              </a:rPr>
              <a:t>.com</a:t>
            </a:r>
            <a:endParaRPr lang="en-US" sz="2400" dirty="0">
              <a:solidFill>
                <a:schemeClr val="bg2">
                  <a:lumMod val="75000"/>
                </a:schemeClr>
              </a:solidFill>
            </a:endParaRPr>
          </a:p>
          <a:p>
            <a:r>
              <a:rPr lang="en-US" dirty="0" smtClean="0"/>
              <a:t>WA/Telegram :</a:t>
            </a:r>
            <a:endParaRPr lang="id-ID" dirty="0" smtClean="0">
              <a:solidFill>
                <a:schemeClr val="accent1">
                  <a:lumMod val="40000"/>
                  <a:lumOff val="60000"/>
                </a:schemeClr>
              </a:solidFill>
            </a:endParaRPr>
          </a:p>
          <a:p>
            <a:r>
              <a:rPr lang="id-ID" dirty="0" smtClean="0"/>
              <a:t>Komting ADSI SI2C : </a:t>
            </a:r>
            <a:r>
              <a:rPr lang="id-ID" dirty="0" smtClean="0">
                <a:solidFill>
                  <a:schemeClr val="bg1">
                    <a:lumMod val="85000"/>
                  </a:schemeClr>
                </a:solidFill>
              </a:rPr>
              <a:t>Taufig R : 0853 3036 2686</a:t>
            </a:r>
            <a:endParaRPr lang="en-US" dirty="0">
              <a:solidFill>
                <a:schemeClr val="bg1">
                  <a:lumMod val="85000"/>
                </a:schemeClr>
              </a:solidFill>
            </a:endParaRPr>
          </a:p>
        </p:txBody>
      </p:sp>
    </p:spTree>
    <p:extLst>
      <p:ext uri="{BB962C8B-B14F-4D97-AF65-F5344CB8AC3E}">
        <p14:creationId xmlns:p14="http://schemas.microsoft.com/office/powerpoint/2010/main" val="3336011001"/>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a:t>4</a:t>
            </a:r>
            <a:r>
              <a:rPr lang="id-ID" dirty="0" smtClean="0"/>
              <a:t>) </a:t>
            </a:r>
            <a:r>
              <a:rPr lang="id-ID" dirty="0"/>
              <a:t>Referensi</a:t>
            </a:r>
          </a:p>
        </p:txBody>
      </p:sp>
      <p:sp>
        <p:nvSpPr>
          <p:cNvPr id="3" name="Text Placeholder 2"/>
          <p:cNvSpPr>
            <a:spLocks noGrp="1"/>
          </p:cNvSpPr>
          <p:nvPr>
            <p:ph type="body" idx="1"/>
          </p:nvPr>
        </p:nvSpPr>
        <p:spPr/>
        <p:txBody>
          <a:bodyPr/>
          <a:lstStyle/>
          <a:p>
            <a:endParaRPr lang="id-ID"/>
          </a:p>
        </p:txBody>
      </p:sp>
    </p:spTree>
    <p:extLst>
      <p:ext uri="{BB962C8B-B14F-4D97-AF65-F5344CB8AC3E}">
        <p14:creationId xmlns:p14="http://schemas.microsoft.com/office/powerpoint/2010/main" val="2149288585"/>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a:t>Referensi (1)</a:t>
            </a:r>
          </a:p>
        </p:txBody>
      </p:sp>
      <p:sp>
        <p:nvSpPr>
          <p:cNvPr id="3" name="Content Placeholder 2"/>
          <p:cNvSpPr>
            <a:spLocks noGrp="1"/>
          </p:cNvSpPr>
          <p:nvPr>
            <p:ph idx="1"/>
          </p:nvPr>
        </p:nvSpPr>
        <p:spPr>
          <a:xfrm>
            <a:off x="127000" y="1657659"/>
            <a:ext cx="8826500" cy="5076151"/>
          </a:xfrm>
        </p:spPr>
        <p:txBody>
          <a:bodyPr>
            <a:noAutofit/>
          </a:bodyPr>
          <a:lstStyle/>
          <a:p>
            <a:pPr marL="274638" indent="-274638">
              <a:spcBef>
                <a:spcPts val="600"/>
              </a:spcBef>
            </a:pPr>
            <a:r>
              <a:rPr lang="en-US" sz="1200" dirty="0"/>
              <a:t>Wendy Boggs &amp; </a:t>
            </a:r>
            <a:r>
              <a:rPr lang="en-US" sz="1200" dirty="0" err="1"/>
              <a:t>Micheal</a:t>
            </a:r>
            <a:r>
              <a:rPr lang="en-US" sz="1200" dirty="0"/>
              <a:t> Boggs, “UML with Rational Rose 2003”, </a:t>
            </a:r>
            <a:r>
              <a:rPr lang="en-US" sz="1200" dirty="0" err="1"/>
              <a:t>Sybex</a:t>
            </a:r>
            <a:r>
              <a:rPr lang="en-US" sz="1200" dirty="0"/>
              <a:t> 2002</a:t>
            </a:r>
            <a:endParaRPr lang="id-ID" sz="1200" dirty="0"/>
          </a:p>
          <a:p>
            <a:pPr marL="274638" indent="-274638">
              <a:spcBef>
                <a:spcPts val="600"/>
              </a:spcBef>
            </a:pPr>
            <a:r>
              <a:rPr lang="en-US" sz="1200" dirty="0" smtClean="0"/>
              <a:t>Ian </a:t>
            </a:r>
            <a:r>
              <a:rPr lang="en-US" sz="1200" dirty="0" err="1"/>
              <a:t>Sommerville</a:t>
            </a:r>
            <a:r>
              <a:rPr lang="en-US" sz="1200" dirty="0"/>
              <a:t>, </a:t>
            </a:r>
            <a:r>
              <a:rPr lang="en-US" sz="1200" dirty="0">
                <a:solidFill>
                  <a:srgbClr val="0070C0"/>
                </a:solidFill>
              </a:rPr>
              <a:t>Software Engineering 10</a:t>
            </a:r>
            <a:r>
              <a:rPr lang="en-US" sz="1200" baseline="30000" dirty="0">
                <a:solidFill>
                  <a:srgbClr val="0070C0"/>
                </a:solidFill>
              </a:rPr>
              <a:t>th</a:t>
            </a:r>
            <a:r>
              <a:rPr lang="en-US" sz="1200" dirty="0">
                <a:solidFill>
                  <a:srgbClr val="0070C0"/>
                </a:solidFill>
              </a:rPr>
              <a:t> Edition</a:t>
            </a:r>
            <a:r>
              <a:rPr lang="en-US" sz="1200" dirty="0"/>
              <a:t>, </a:t>
            </a:r>
            <a:r>
              <a:rPr lang="en-US" sz="1200" i="1" dirty="0"/>
              <a:t>Addison-Wesley</a:t>
            </a:r>
            <a:r>
              <a:rPr lang="en-US" sz="1200" dirty="0"/>
              <a:t>, 20</a:t>
            </a:r>
            <a:r>
              <a:rPr lang="id-ID" sz="1200" dirty="0"/>
              <a:t>1</a:t>
            </a:r>
            <a:r>
              <a:rPr lang="en-US" sz="1200" dirty="0"/>
              <a:t>5</a:t>
            </a:r>
            <a:endParaRPr lang="id-ID" sz="1200" dirty="0"/>
          </a:p>
          <a:p>
            <a:pPr marL="274638" indent="-274638">
              <a:spcBef>
                <a:spcPts val="600"/>
              </a:spcBef>
            </a:pPr>
            <a:r>
              <a:rPr lang="en-US" sz="1200" dirty="0"/>
              <a:t>Roger S. Pressman, </a:t>
            </a:r>
            <a:r>
              <a:rPr lang="en-US" sz="1200" dirty="0">
                <a:solidFill>
                  <a:srgbClr val="0070C0"/>
                </a:solidFill>
              </a:rPr>
              <a:t>Software Engineering: A Practitioner’s Approach 8</a:t>
            </a:r>
            <a:r>
              <a:rPr lang="en-US" sz="1200" baseline="30000" dirty="0">
                <a:solidFill>
                  <a:srgbClr val="0070C0"/>
                </a:solidFill>
              </a:rPr>
              <a:t>th</a:t>
            </a:r>
            <a:r>
              <a:rPr lang="en-US" sz="1200" dirty="0">
                <a:solidFill>
                  <a:srgbClr val="0070C0"/>
                </a:solidFill>
              </a:rPr>
              <a:t> Edition</a:t>
            </a:r>
            <a:r>
              <a:rPr lang="en-US" sz="1200" dirty="0"/>
              <a:t>, </a:t>
            </a:r>
            <a:r>
              <a:rPr lang="en-US" sz="1200" i="1" dirty="0"/>
              <a:t>McGraw-Hill</a:t>
            </a:r>
            <a:r>
              <a:rPr lang="en-US" sz="1200" dirty="0"/>
              <a:t>, 2014</a:t>
            </a:r>
          </a:p>
          <a:p>
            <a:pPr marL="274638" indent="-274638">
              <a:spcBef>
                <a:spcPts val="600"/>
              </a:spcBef>
            </a:pPr>
            <a:r>
              <a:rPr lang="en-US" sz="1200" dirty="0"/>
              <a:t>P. Bourque and R.E. Fairley, eds., </a:t>
            </a:r>
            <a:r>
              <a:rPr lang="en-US" sz="1200" dirty="0">
                <a:solidFill>
                  <a:srgbClr val="0070C0"/>
                </a:solidFill>
              </a:rPr>
              <a:t>Guide to the Software Engineering Body of Knowledge Version 3.0</a:t>
            </a:r>
            <a:r>
              <a:rPr lang="en-US" sz="1200" dirty="0"/>
              <a:t>, </a:t>
            </a:r>
            <a:r>
              <a:rPr lang="en-US" sz="1200" i="1" dirty="0"/>
              <a:t>IEEE Computer Society</a:t>
            </a:r>
            <a:r>
              <a:rPr lang="en-US" sz="1200" dirty="0"/>
              <a:t>, 2014</a:t>
            </a:r>
          </a:p>
          <a:p>
            <a:pPr marL="274638" indent="-274638">
              <a:spcBef>
                <a:spcPts val="600"/>
              </a:spcBef>
            </a:pPr>
            <a:r>
              <a:rPr lang="en-US" sz="1200" dirty="0"/>
              <a:t>Albert </a:t>
            </a:r>
            <a:r>
              <a:rPr lang="en-US" sz="1200" dirty="0" err="1"/>
              <a:t>Endres</a:t>
            </a:r>
            <a:r>
              <a:rPr lang="en-US" sz="1200" dirty="0"/>
              <a:t> </a:t>
            </a:r>
            <a:r>
              <a:rPr lang="en-US" sz="1200" dirty="0" err="1"/>
              <a:t>dan</a:t>
            </a:r>
            <a:r>
              <a:rPr lang="en-US" sz="1200" dirty="0"/>
              <a:t> Dieter </a:t>
            </a:r>
            <a:r>
              <a:rPr lang="en-US" sz="1200" dirty="0" err="1"/>
              <a:t>Rombach</a:t>
            </a:r>
            <a:r>
              <a:rPr lang="en-US" sz="1200" dirty="0"/>
              <a:t>, </a:t>
            </a:r>
            <a:r>
              <a:rPr lang="en-US" sz="1200" dirty="0">
                <a:solidFill>
                  <a:srgbClr val="0070C0"/>
                </a:solidFill>
              </a:rPr>
              <a:t>A Handbook of Software and Systems Engineering</a:t>
            </a:r>
            <a:r>
              <a:rPr lang="en-US" sz="1200" dirty="0"/>
              <a:t>, </a:t>
            </a:r>
            <a:r>
              <a:rPr lang="en-US" sz="1200" i="1" dirty="0"/>
              <a:t>Pearson Education Limited</a:t>
            </a:r>
            <a:r>
              <a:rPr lang="en-US" sz="1200" dirty="0"/>
              <a:t>, 2003</a:t>
            </a:r>
            <a:endParaRPr lang="id-ID" sz="1200" dirty="0"/>
          </a:p>
          <a:p>
            <a:pPr marL="274638" indent="-274638">
              <a:spcBef>
                <a:spcPts val="600"/>
              </a:spcBef>
            </a:pPr>
            <a:r>
              <a:rPr lang="en-US" sz="1200" dirty="0" err="1"/>
              <a:t>Yingxu</a:t>
            </a:r>
            <a:r>
              <a:rPr lang="en-US" sz="1200" dirty="0"/>
              <a:t> Wang, </a:t>
            </a:r>
            <a:r>
              <a:rPr lang="en-US" sz="1200" dirty="0">
                <a:solidFill>
                  <a:srgbClr val="0070C0"/>
                </a:solidFill>
              </a:rPr>
              <a:t>Software Engineering Foundations: A Software Science Perspective</a:t>
            </a:r>
            <a:r>
              <a:rPr lang="en-US" sz="1200" dirty="0"/>
              <a:t>, </a:t>
            </a:r>
            <a:r>
              <a:rPr lang="en-US" sz="1200" i="1" dirty="0" err="1"/>
              <a:t>Auerbach</a:t>
            </a:r>
            <a:r>
              <a:rPr lang="en-US" sz="1200" i="1" dirty="0"/>
              <a:t> Publications, Taylor &amp; Francis Group</a:t>
            </a:r>
            <a:r>
              <a:rPr lang="en-US" sz="1200" dirty="0"/>
              <a:t>, 2008</a:t>
            </a:r>
            <a:endParaRPr lang="id-ID" sz="1200" dirty="0"/>
          </a:p>
          <a:p>
            <a:pPr marL="274638" indent="-274638">
              <a:spcBef>
                <a:spcPts val="600"/>
              </a:spcBef>
            </a:pPr>
            <a:r>
              <a:rPr lang="en-US" sz="1200" dirty="0"/>
              <a:t>Alan Dennis</a:t>
            </a:r>
            <a:r>
              <a:rPr lang="id-ID" sz="1200" dirty="0"/>
              <a:t>  et al,  </a:t>
            </a:r>
            <a:r>
              <a:rPr lang="en-US" sz="1200" dirty="0">
                <a:solidFill>
                  <a:srgbClr val="0070C0"/>
                </a:solidFill>
              </a:rPr>
              <a:t>Systems Analysis and Design with UML – 4</a:t>
            </a:r>
            <a:r>
              <a:rPr lang="en-US" sz="1200" baseline="30000" dirty="0">
                <a:solidFill>
                  <a:srgbClr val="0070C0"/>
                </a:solidFill>
              </a:rPr>
              <a:t>th</a:t>
            </a:r>
            <a:r>
              <a:rPr lang="en-US" sz="1200" dirty="0">
                <a:solidFill>
                  <a:srgbClr val="0070C0"/>
                </a:solidFill>
              </a:rPr>
              <a:t> Edition</a:t>
            </a:r>
            <a:r>
              <a:rPr lang="id-ID" sz="1200" dirty="0"/>
              <a:t>, </a:t>
            </a:r>
            <a:r>
              <a:rPr lang="en-US" sz="1200" i="1" dirty="0"/>
              <a:t>John Wiley and Sons</a:t>
            </a:r>
            <a:r>
              <a:rPr lang="en-US" sz="1200" dirty="0"/>
              <a:t>, 2012</a:t>
            </a:r>
          </a:p>
          <a:p>
            <a:pPr marL="274638" indent="-274638">
              <a:spcBef>
                <a:spcPts val="600"/>
              </a:spcBef>
            </a:pPr>
            <a:r>
              <a:rPr lang="en-US" sz="1200" dirty="0"/>
              <a:t>Dan </a:t>
            </a:r>
            <a:r>
              <a:rPr lang="en-US" sz="1200" dirty="0" err="1"/>
              <a:t>Pilone</a:t>
            </a:r>
            <a:r>
              <a:rPr lang="en-US" sz="1200" dirty="0"/>
              <a:t> and Russ Miles, </a:t>
            </a:r>
            <a:r>
              <a:rPr lang="en-US" sz="1200" dirty="0">
                <a:solidFill>
                  <a:srgbClr val="0070C0"/>
                </a:solidFill>
              </a:rPr>
              <a:t>Head First Software Development</a:t>
            </a:r>
            <a:r>
              <a:rPr lang="en-US" sz="1200" dirty="0"/>
              <a:t>, </a:t>
            </a:r>
            <a:r>
              <a:rPr lang="en-US" sz="1200" i="1" dirty="0"/>
              <a:t>O’Reilly Media</a:t>
            </a:r>
            <a:r>
              <a:rPr lang="en-US" sz="1200" dirty="0"/>
              <a:t>, 2008</a:t>
            </a:r>
          </a:p>
          <a:p>
            <a:pPr marL="274638" indent="-274638">
              <a:spcBef>
                <a:spcPts val="600"/>
              </a:spcBef>
            </a:pPr>
            <a:r>
              <a:rPr lang="id-ID" sz="1200" dirty="0"/>
              <a:t>Barclay and Savage, </a:t>
            </a:r>
            <a:r>
              <a:rPr lang="en-US" sz="1200" dirty="0">
                <a:solidFill>
                  <a:srgbClr val="0070C0"/>
                </a:solidFill>
              </a:rPr>
              <a:t>Object-Oriented Design with UML and Java</a:t>
            </a:r>
            <a:r>
              <a:rPr lang="id-ID" sz="1200" dirty="0"/>
              <a:t>, </a:t>
            </a:r>
            <a:r>
              <a:rPr lang="id-ID" sz="1200" i="1" dirty="0"/>
              <a:t>Elsevier</a:t>
            </a:r>
            <a:r>
              <a:rPr lang="id-ID" sz="1200" dirty="0"/>
              <a:t>, 2004</a:t>
            </a:r>
          </a:p>
          <a:p>
            <a:pPr marL="274638" indent="-274638">
              <a:spcBef>
                <a:spcPts val="600"/>
              </a:spcBef>
            </a:pPr>
            <a:r>
              <a:rPr lang="id-ID" sz="1200" dirty="0"/>
              <a:t>Kenneth E. Kendall and Julie E Kendall, </a:t>
            </a:r>
            <a:r>
              <a:rPr lang="id-ID" sz="1200" dirty="0">
                <a:solidFill>
                  <a:srgbClr val="0070C0"/>
                </a:solidFill>
              </a:rPr>
              <a:t>Systems Analysis and Design 8th Edition</a:t>
            </a:r>
            <a:r>
              <a:rPr lang="id-ID" sz="1200" dirty="0"/>
              <a:t>, </a:t>
            </a:r>
            <a:r>
              <a:rPr lang="id-ID" sz="1200" i="1" dirty="0"/>
              <a:t>Prentice Hall</a:t>
            </a:r>
            <a:r>
              <a:rPr lang="id-ID" sz="1200" dirty="0"/>
              <a:t>, 2010</a:t>
            </a:r>
          </a:p>
          <a:p>
            <a:pPr marL="274638" indent="-274638">
              <a:spcBef>
                <a:spcPts val="600"/>
              </a:spcBef>
            </a:pPr>
            <a:r>
              <a:rPr lang="id-ID" sz="1200" dirty="0"/>
              <a:t>Hassan Gomaa, </a:t>
            </a:r>
            <a:r>
              <a:rPr lang="id-ID" sz="1200" dirty="0">
                <a:solidFill>
                  <a:srgbClr val="0070C0"/>
                </a:solidFill>
              </a:rPr>
              <a:t>Software Modeling and Design: UML, Use Cases, Patterns, and Software Architectures</a:t>
            </a:r>
            <a:r>
              <a:rPr lang="id-ID" sz="1200" dirty="0"/>
              <a:t>, </a:t>
            </a:r>
            <a:r>
              <a:rPr lang="id-ID" sz="1200" i="1" dirty="0"/>
              <a:t>Cambridge University Press</a:t>
            </a:r>
            <a:r>
              <a:rPr lang="id-ID" sz="1200" dirty="0"/>
              <a:t>, 2011</a:t>
            </a:r>
          </a:p>
          <a:p>
            <a:pPr marL="274638" indent="-274638">
              <a:spcBef>
                <a:spcPts val="600"/>
              </a:spcBef>
            </a:pPr>
            <a:r>
              <a:rPr lang="en-US" sz="1200" dirty="0" err="1"/>
              <a:t>Layna</a:t>
            </a:r>
            <a:r>
              <a:rPr lang="en-US" sz="1200" dirty="0"/>
              <a:t> Fischer (</a:t>
            </a:r>
            <a:r>
              <a:rPr lang="en-US" sz="1200" dirty="0" err="1"/>
              <a:t>edt</a:t>
            </a:r>
            <a:r>
              <a:rPr lang="en-US" sz="1200" dirty="0"/>
              <a:t>.), </a:t>
            </a:r>
            <a:r>
              <a:rPr lang="en-US" sz="1200" dirty="0">
                <a:solidFill>
                  <a:srgbClr val="0070C0"/>
                </a:solidFill>
              </a:rPr>
              <a:t>BPMN 2.0 Handbook Second Edition</a:t>
            </a:r>
            <a:r>
              <a:rPr lang="en-US" sz="1200" dirty="0"/>
              <a:t>, </a:t>
            </a:r>
            <a:r>
              <a:rPr lang="en-US" sz="1200" i="1" dirty="0"/>
              <a:t>Future Strategies</a:t>
            </a:r>
            <a:r>
              <a:rPr lang="en-US" sz="1200" dirty="0"/>
              <a:t>, 2012</a:t>
            </a:r>
          </a:p>
          <a:p>
            <a:pPr marL="274638" indent="-274638">
              <a:spcBef>
                <a:spcPts val="600"/>
              </a:spcBef>
            </a:pPr>
            <a:r>
              <a:rPr lang="en-US" sz="1200" dirty="0"/>
              <a:t>Daniel </a:t>
            </a:r>
            <a:r>
              <a:rPr lang="en-US" sz="1200" dirty="0" err="1"/>
              <a:t>Galin</a:t>
            </a:r>
            <a:r>
              <a:rPr lang="en-US" sz="1200" dirty="0"/>
              <a:t>, </a:t>
            </a:r>
            <a:r>
              <a:rPr lang="en-US" sz="1200" dirty="0">
                <a:solidFill>
                  <a:srgbClr val="0070C0"/>
                </a:solidFill>
              </a:rPr>
              <a:t>Software Quality Assurance</a:t>
            </a:r>
            <a:r>
              <a:rPr lang="en-US" sz="1200" dirty="0"/>
              <a:t>, </a:t>
            </a:r>
            <a:r>
              <a:rPr lang="en-US" sz="1200" i="1" dirty="0"/>
              <a:t>Addison-Wesley</a:t>
            </a:r>
            <a:r>
              <a:rPr lang="en-US" sz="1200" dirty="0"/>
              <a:t>, 2004</a:t>
            </a:r>
          </a:p>
          <a:p>
            <a:pPr marL="274638" indent="-274638">
              <a:spcBef>
                <a:spcPts val="600"/>
              </a:spcBef>
            </a:pPr>
            <a:r>
              <a:rPr lang="en-US" sz="1200" dirty="0" err="1"/>
              <a:t>Kshirasagar</a:t>
            </a:r>
            <a:r>
              <a:rPr lang="en-US" sz="1200" dirty="0"/>
              <a:t> </a:t>
            </a:r>
            <a:r>
              <a:rPr lang="en-US" sz="1200" dirty="0" err="1"/>
              <a:t>Naik</a:t>
            </a:r>
            <a:r>
              <a:rPr lang="en-US" sz="1200" dirty="0"/>
              <a:t> and </a:t>
            </a:r>
            <a:r>
              <a:rPr lang="en-US" sz="1200" dirty="0" err="1"/>
              <a:t>Priyadarshi</a:t>
            </a:r>
            <a:r>
              <a:rPr lang="en-US" sz="1200" dirty="0"/>
              <a:t> </a:t>
            </a:r>
            <a:r>
              <a:rPr lang="en-US" sz="1200" dirty="0" err="1"/>
              <a:t>Tripathy</a:t>
            </a:r>
            <a:r>
              <a:rPr lang="en-US" sz="1200" dirty="0"/>
              <a:t>, </a:t>
            </a:r>
            <a:r>
              <a:rPr lang="en-US" sz="1200" dirty="0">
                <a:solidFill>
                  <a:srgbClr val="0070C0"/>
                </a:solidFill>
              </a:rPr>
              <a:t>Software Testing and Quality Assurance</a:t>
            </a:r>
            <a:r>
              <a:rPr lang="en-US" sz="1200" dirty="0"/>
              <a:t>, </a:t>
            </a:r>
            <a:r>
              <a:rPr lang="en-US" sz="1200" i="1" dirty="0"/>
              <a:t>John Wiley &amp; Sons</a:t>
            </a:r>
            <a:r>
              <a:rPr lang="en-US" sz="1200" dirty="0"/>
              <a:t>, Inc., 2008</a:t>
            </a:r>
          </a:p>
          <a:p>
            <a:pPr marL="274638" indent="-274638">
              <a:spcBef>
                <a:spcPts val="600"/>
              </a:spcBef>
            </a:pPr>
            <a:r>
              <a:rPr lang="en-US" sz="1200" dirty="0"/>
              <a:t>Jeff </a:t>
            </a:r>
            <a:r>
              <a:rPr lang="en-US" sz="1200" dirty="0" err="1"/>
              <a:t>Tian</a:t>
            </a:r>
            <a:r>
              <a:rPr lang="en-US" sz="1200" dirty="0"/>
              <a:t>, </a:t>
            </a:r>
            <a:r>
              <a:rPr lang="en-US" sz="1200" dirty="0">
                <a:solidFill>
                  <a:srgbClr val="0070C0"/>
                </a:solidFill>
              </a:rPr>
              <a:t>Software Quality Engineering</a:t>
            </a:r>
            <a:r>
              <a:rPr lang="en-US" sz="1200" dirty="0"/>
              <a:t>, </a:t>
            </a:r>
            <a:r>
              <a:rPr lang="en-US" sz="1200" i="1" dirty="0"/>
              <a:t>John Wiley &amp; Sons, Inc.</a:t>
            </a:r>
            <a:r>
              <a:rPr lang="en-US" sz="1200" dirty="0"/>
              <a:t>, 2005</a:t>
            </a:r>
          </a:p>
          <a:p>
            <a:pPr marL="274638" indent="-274638">
              <a:spcBef>
                <a:spcPts val="600"/>
              </a:spcBef>
            </a:pPr>
            <a:r>
              <a:rPr lang="en-US" sz="1200" dirty="0"/>
              <a:t>G. Gordon </a:t>
            </a:r>
            <a:r>
              <a:rPr lang="en-US" sz="1200" dirty="0" err="1"/>
              <a:t>Schulmeyer</a:t>
            </a:r>
            <a:r>
              <a:rPr lang="en-US" sz="1200" dirty="0"/>
              <a:t>, </a:t>
            </a:r>
            <a:r>
              <a:rPr lang="en-US" sz="1200" dirty="0">
                <a:solidFill>
                  <a:srgbClr val="0070C0"/>
                </a:solidFill>
              </a:rPr>
              <a:t>Handbook of Software Quality Assurance Fourth Edition</a:t>
            </a:r>
            <a:r>
              <a:rPr lang="en-US" sz="1200" dirty="0"/>
              <a:t>, </a:t>
            </a:r>
            <a:r>
              <a:rPr lang="en-US" sz="1200" i="1" dirty="0" err="1"/>
              <a:t>Artech</a:t>
            </a:r>
            <a:r>
              <a:rPr lang="en-US" sz="1200" i="1" dirty="0"/>
              <a:t> House</a:t>
            </a:r>
            <a:r>
              <a:rPr lang="en-US" sz="1200" dirty="0"/>
              <a:t>, 2008</a:t>
            </a:r>
            <a:endParaRPr lang="id-ID" sz="1200" dirty="0"/>
          </a:p>
          <a:p>
            <a:pPr marL="274638" indent="-274638">
              <a:spcBef>
                <a:spcPts val="600"/>
              </a:spcBef>
            </a:pPr>
            <a:r>
              <a:rPr lang="en-US" sz="1200" dirty="0"/>
              <a:t>Daniel </a:t>
            </a:r>
            <a:r>
              <a:rPr lang="en-US" sz="1200" dirty="0" err="1"/>
              <a:t>Galin</a:t>
            </a:r>
            <a:r>
              <a:rPr lang="en-US" sz="1200" dirty="0"/>
              <a:t>, </a:t>
            </a:r>
            <a:r>
              <a:rPr lang="en-US" sz="1200" dirty="0">
                <a:solidFill>
                  <a:srgbClr val="0070C0"/>
                </a:solidFill>
              </a:rPr>
              <a:t>Software Quality Assurance</a:t>
            </a:r>
            <a:r>
              <a:rPr lang="en-US" sz="1200" dirty="0"/>
              <a:t>, </a:t>
            </a:r>
            <a:r>
              <a:rPr lang="en-US" sz="1200" i="1" dirty="0"/>
              <a:t>Addison-Wesley</a:t>
            </a:r>
            <a:r>
              <a:rPr lang="en-US" sz="1200" dirty="0"/>
              <a:t>, 2004</a:t>
            </a:r>
          </a:p>
          <a:p>
            <a:pPr marL="274638" indent="-274638">
              <a:spcBef>
                <a:spcPts val="600"/>
              </a:spcBef>
            </a:pPr>
            <a:r>
              <a:rPr lang="en-US" sz="1200" dirty="0" err="1"/>
              <a:t>Kshirasagar</a:t>
            </a:r>
            <a:r>
              <a:rPr lang="en-US" sz="1200" dirty="0"/>
              <a:t> </a:t>
            </a:r>
            <a:r>
              <a:rPr lang="en-US" sz="1200" dirty="0" err="1"/>
              <a:t>Naik</a:t>
            </a:r>
            <a:r>
              <a:rPr lang="en-US" sz="1200" dirty="0"/>
              <a:t> and </a:t>
            </a:r>
            <a:r>
              <a:rPr lang="en-US" sz="1200" dirty="0" err="1"/>
              <a:t>Priyadarshi</a:t>
            </a:r>
            <a:r>
              <a:rPr lang="en-US" sz="1200" dirty="0"/>
              <a:t> </a:t>
            </a:r>
            <a:r>
              <a:rPr lang="en-US" sz="1200" dirty="0" err="1"/>
              <a:t>Tripathy</a:t>
            </a:r>
            <a:r>
              <a:rPr lang="en-US" sz="1200" dirty="0"/>
              <a:t>, </a:t>
            </a:r>
            <a:r>
              <a:rPr lang="en-US" sz="1200" dirty="0">
                <a:solidFill>
                  <a:srgbClr val="0070C0"/>
                </a:solidFill>
              </a:rPr>
              <a:t>Software Testing and Quality Assurance</a:t>
            </a:r>
            <a:r>
              <a:rPr lang="en-US" sz="1200" dirty="0"/>
              <a:t>, </a:t>
            </a:r>
            <a:r>
              <a:rPr lang="en-US" sz="1200" i="1" dirty="0"/>
              <a:t>John Wiley &amp; Sons</a:t>
            </a:r>
            <a:r>
              <a:rPr lang="en-US" sz="1200" dirty="0"/>
              <a:t>, Inc., 2008</a:t>
            </a:r>
          </a:p>
          <a:p>
            <a:pPr marL="274638" indent="-274638">
              <a:spcBef>
                <a:spcPts val="600"/>
              </a:spcBef>
            </a:pPr>
            <a:r>
              <a:rPr lang="en-US" sz="1200" dirty="0"/>
              <a:t>Jeff </a:t>
            </a:r>
            <a:r>
              <a:rPr lang="en-US" sz="1200" dirty="0" err="1"/>
              <a:t>Tian</a:t>
            </a:r>
            <a:r>
              <a:rPr lang="en-US" sz="1200" dirty="0"/>
              <a:t>, </a:t>
            </a:r>
            <a:r>
              <a:rPr lang="en-US" sz="1200" dirty="0">
                <a:solidFill>
                  <a:srgbClr val="0070C0"/>
                </a:solidFill>
              </a:rPr>
              <a:t>Software Quality Engineering</a:t>
            </a:r>
            <a:r>
              <a:rPr lang="en-US" sz="1200" dirty="0"/>
              <a:t>, </a:t>
            </a:r>
            <a:r>
              <a:rPr lang="en-US" sz="1200" i="1" dirty="0"/>
              <a:t>John Wiley &amp; Sons, Inc.</a:t>
            </a:r>
            <a:r>
              <a:rPr lang="en-US" sz="1200" dirty="0"/>
              <a:t>, 2005</a:t>
            </a:r>
          </a:p>
          <a:p>
            <a:pPr marL="274638" indent="-274638">
              <a:spcBef>
                <a:spcPts val="600"/>
              </a:spcBef>
            </a:pPr>
            <a:r>
              <a:rPr lang="en-US" sz="1200" dirty="0"/>
              <a:t>G. Gordon </a:t>
            </a:r>
            <a:r>
              <a:rPr lang="en-US" sz="1200" dirty="0" err="1"/>
              <a:t>Schulmeyer</a:t>
            </a:r>
            <a:r>
              <a:rPr lang="en-US" sz="1200" dirty="0"/>
              <a:t>, </a:t>
            </a:r>
            <a:r>
              <a:rPr lang="en-US" sz="1200" dirty="0">
                <a:solidFill>
                  <a:srgbClr val="0070C0"/>
                </a:solidFill>
              </a:rPr>
              <a:t>Handbook of Software Quality Assurance Fourth Edition</a:t>
            </a:r>
            <a:r>
              <a:rPr lang="en-US" sz="1200" dirty="0"/>
              <a:t>, </a:t>
            </a:r>
            <a:r>
              <a:rPr lang="en-US" sz="1200" i="1" dirty="0" err="1"/>
              <a:t>Artech</a:t>
            </a:r>
            <a:r>
              <a:rPr lang="en-US" sz="1200" i="1" dirty="0"/>
              <a:t> House</a:t>
            </a:r>
            <a:r>
              <a:rPr lang="en-US" sz="1200" dirty="0"/>
              <a:t>, </a:t>
            </a:r>
            <a:r>
              <a:rPr lang="en-US" sz="1200" dirty="0" smtClean="0"/>
              <a:t>2008</a:t>
            </a:r>
            <a:endParaRPr lang="en-US" sz="1200" dirty="0"/>
          </a:p>
        </p:txBody>
      </p:sp>
    </p:spTree>
    <p:extLst>
      <p:ext uri="{BB962C8B-B14F-4D97-AF65-F5344CB8AC3E}">
        <p14:creationId xmlns:p14="http://schemas.microsoft.com/office/powerpoint/2010/main" val="160213334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a:t>Perencanaan </a:t>
            </a:r>
            <a:r>
              <a:rPr lang="id-ID" dirty="0" smtClean="0"/>
              <a:t>Sistem?</a:t>
            </a:r>
            <a:endParaRPr lang="id-ID" dirty="0"/>
          </a:p>
        </p:txBody>
      </p:sp>
      <p:sp>
        <p:nvSpPr>
          <p:cNvPr id="3" name="Content Placeholder 2"/>
          <p:cNvSpPr>
            <a:spLocks noGrp="1"/>
          </p:cNvSpPr>
          <p:nvPr>
            <p:ph idx="1"/>
          </p:nvPr>
        </p:nvSpPr>
        <p:spPr/>
        <p:txBody>
          <a:bodyPr>
            <a:normAutofit/>
          </a:bodyPr>
          <a:lstStyle/>
          <a:p>
            <a:pPr algn="just"/>
            <a:r>
              <a:rPr lang="id-ID" dirty="0"/>
              <a:t>Perencanaan sistem atau feasibility  adalah tahap pertama yang harus dilakukan </a:t>
            </a:r>
            <a:r>
              <a:rPr lang="id-ID" dirty="0" smtClean="0"/>
              <a:t>sebelum  </a:t>
            </a:r>
            <a:r>
              <a:rPr lang="id-ID" dirty="0"/>
              <a:t>mulai  melakukan  pengembangan  sistem  informasi</a:t>
            </a:r>
            <a:r>
              <a:rPr lang="id-ID" dirty="0" smtClean="0"/>
              <a:t>.</a:t>
            </a:r>
          </a:p>
          <a:p>
            <a:pPr algn="just"/>
            <a:r>
              <a:rPr lang="id-ID" dirty="0" smtClean="0"/>
              <a:t>Terdapat beberapa  </a:t>
            </a:r>
            <a:r>
              <a:rPr lang="id-ID" dirty="0"/>
              <a:t>hal  yang  sebaiknya  dilakukan  pada  tahap  ini,  antara  lain  adalah </a:t>
            </a:r>
            <a:r>
              <a:rPr lang="id-ID" dirty="0" smtClean="0"/>
              <a:t>mendefinisikan  </a:t>
            </a:r>
            <a:r>
              <a:rPr lang="id-ID" dirty="0"/>
              <a:t>proyek,  memodelkan  proyek,  membuat  perkiraan  anggaran </a:t>
            </a:r>
            <a:r>
              <a:rPr lang="id-ID" dirty="0" smtClean="0"/>
              <a:t>dan  </a:t>
            </a:r>
            <a:r>
              <a:rPr lang="id-ID" dirty="0"/>
              <a:t>penjadwalan  </a:t>
            </a:r>
            <a:r>
              <a:rPr lang="id-ID" dirty="0" smtClean="0"/>
              <a:t>proyek, menyeimbangkan  </a:t>
            </a:r>
            <a:r>
              <a:rPr lang="id-ID" dirty="0"/>
              <a:t>rencana  proyek  dan  </a:t>
            </a:r>
            <a:r>
              <a:rPr lang="id-ID" dirty="0" smtClean="0"/>
              <a:t>menyetujui rencana </a:t>
            </a:r>
            <a:r>
              <a:rPr lang="id-ID" dirty="0"/>
              <a:t>proyek.</a:t>
            </a:r>
          </a:p>
        </p:txBody>
      </p:sp>
    </p:spTree>
    <p:extLst>
      <p:ext uri="{BB962C8B-B14F-4D97-AF65-F5344CB8AC3E}">
        <p14:creationId xmlns:p14="http://schemas.microsoft.com/office/powerpoint/2010/main" val="359635057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a:t>Perlunya Perencanaan </a:t>
            </a:r>
            <a:r>
              <a:rPr lang="id-ID" dirty="0" smtClean="0"/>
              <a:t>Sistem?</a:t>
            </a:r>
            <a:endParaRPr lang="id-ID" dirty="0"/>
          </a:p>
        </p:txBody>
      </p:sp>
      <p:sp>
        <p:nvSpPr>
          <p:cNvPr id="3" name="Content Placeholder 2"/>
          <p:cNvSpPr>
            <a:spLocks noGrp="1"/>
          </p:cNvSpPr>
          <p:nvPr>
            <p:ph idx="1"/>
          </p:nvPr>
        </p:nvSpPr>
        <p:spPr/>
        <p:txBody>
          <a:bodyPr/>
          <a:lstStyle/>
          <a:p>
            <a:r>
              <a:rPr lang="id-ID" dirty="0"/>
              <a:t>aktivitas  yang  harus  dilaksanakan </a:t>
            </a:r>
            <a:r>
              <a:rPr lang="id-ID" dirty="0" smtClean="0"/>
              <a:t>sebelum  </a:t>
            </a:r>
            <a:r>
              <a:rPr lang="id-ID" dirty="0"/>
              <a:t>dikembangkannnya  sebuah  </a:t>
            </a:r>
            <a:r>
              <a:rPr lang="id-ID" dirty="0" smtClean="0"/>
              <a:t>sistem</a:t>
            </a:r>
          </a:p>
          <a:p>
            <a:r>
              <a:rPr lang="id-ID" dirty="0"/>
              <a:t>Perencanaan  </a:t>
            </a:r>
            <a:r>
              <a:rPr lang="id-ID" dirty="0" smtClean="0"/>
              <a:t>sistem </a:t>
            </a:r>
            <a:r>
              <a:rPr lang="id-ID" dirty="0"/>
              <a:t>dilakukan : pembangunan/pengembangan sistem sesuai  blueprint  yang ada, </a:t>
            </a:r>
            <a:r>
              <a:rPr lang="id-ID" dirty="0" smtClean="0"/>
              <a:t>yang  </a:t>
            </a:r>
            <a:r>
              <a:rPr lang="id-ID" dirty="0"/>
              <a:t>sesuai  dengan  visi,  misi,  tujuan  dan  sasaran  organisasi.</a:t>
            </a:r>
          </a:p>
        </p:txBody>
      </p:sp>
    </p:spTree>
    <p:extLst>
      <p:ext uri="{BB962C8B-B14F-4D97-AF65-F5344CB8AC3E}">
        <p14:creationId xmlns:p14="http://schemas.microsoft.com/office/powerpoint/2010/main" val="383455533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id-ID" dirty="0" smtClean="0"/>
              <a:t>Karakteristik  orang  </a:t>
            </a:r>
            <a:r>
              <a:rPr lang="id-ID" dirty="0"/>
              <a:t>yang  terlibat  pengambilan </a:t>
            </a:r>
            <a:br>
              <a:rPr lang="id-ID" dirty="0"/>
            </a:br>
            <a:r>
              <a:rPr lang="id-ID" dirty="0"/>
              <a:t>keputusan </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094596510"/>
              </p:ext>
            </p:extLst>
          </p:nvPr>
        </p:nvGraphicFramePr>
        <p:xfrm>
          <a:off x="476250" y="1658938"/>
          <a:ext cx="8320088" cy="48593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4013746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smtClean="0"/>
              <a:t>Dokumen  Proposal  Proyek</a:t>
            </a:r>
            <a:endParaRPr lang="id-ID" dirty="0"/>
          </a:p>
        </p:txBody>
      </p:sp>
      <p:sp>
        <p:nvSpPr>
          <p:cNvPr id="3" name="Content Placeholder 2"/>
          <p:cNvSpPr>
            <a:spLocks noGrp="1"/>
          </p:cNvSpPr>
          <p:nvPr>
            <p:ph idx="1"/>
          </p:nvPr>
        </p:nvSpPr>
        <p:spPr>
          <a:xfrm>
            <a:off x="476251" y="1658982"/>
            <a:ext cx="4282016" cy="4859675"/>
          </a:xfrm>
        </p:spPr>
        <p:txBody>
          <a:bodyPr>
            <a:normAutofit/>
          </a:bodyPr>
          <a:lstStyle/>
          <a:p>
            <a:r>
              <a:rPr lang="id-ID" dirty="0" smtClean="0"/>
              <a:t>Dokumen  </a:t>
            </a:r>
            <a:r>
              <a:rPr lang="id-ID" dirty="0"/>
              <a:t>proposal  </a:t>
            </a:r>
            <a:r>
              <a:rPr lang="id-ID" dirty="0" smtClean="0"/>
              <a:t>proyek, minimal ada : </a:t>
            </a:r>
          </a:p>
          <a:p>
            <a:pPr lvl="1"/>
            <a:r>
              <a:rPr lang="id-ID" dirty="0"/>
              <a:t>Keuntungan diperoleh  calon  pengguna  dengan  adanya  </a:t>
            </a:r>
            <a:r>
              <a:rPr lang="id-ID" dirty="0" smtClean="0"/>
              <a:t>sistem baru</a:t>
            </a:r>
            <a:endParaRPr lang="id-ID" dirty="0"/>
          </a:p>
          <a:p>
            <a:pPr lvl="1"/>
            <a:r>
              <a:rPr lang="id-ID" dirty="0" smtClean="0"/>
              <a:t>Rencana </a:t>
            </a:r>
            <a:r>
              <a:rPr lang="id-ID" dirty="0"/>
              <a:t>biaya yang dibutuhkan untuk pengembangan, </a:t>
            </a:r>
            <a:endParaRPr lang="id-ID" dirty="0" smtClean="0"/>
          </a:p>
          <a:p>
            <a:pPr lvl="1"/>
            <a:r>
              <a:rPr lang="id-ID" dirty="0"/>
              <a:t>Waktu yang dibutuhkan untuk pengembangan sistem</a:t>
            </a:r>
            <a:endParaRPr lang="id-ID" dirty="0" smtClean="0"/>
          </a:p>
        </p:txBody>
      </p:sp>
      <p:pic>
        <p:nvPicPr>
          <p:cNvPr id="4" name="Picture 3"/>
          <p:cNvPicPr>
            <a:picLocks noChangeAspect="1"/>
          </p:cNvPicPr>
          <p:nvPr/>
        </p:nvPicPr>
        <p:blipFill>
          <a:blip r:embed="rId2"/>
          <a:stretch>
            <a:fillRect/>
          </a:stretch>
        </p:blipFill>
        <p:spPr>
          <a:xfrm>
            <a:off x="4635954" y="1658982"/>
            <a:ext cx="4476750" cy="4133850"/>
          </a:xfrm>
          <a:prstGeom prst="rect">
            <a:avLst/>
          </a:prstGeom>
        </p:spPr>
      </p:pic>
    </p:spTree>
    <p:extLst>
      <p:ext uri="{BB962C8B-B14F-4D97-AF65-F5344CB8AC3E}">
        <p14:creationId xmlns:p14="http://schemas.microsoft.com/office/powerpoint/2010/main" val="161822433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a:t>Proses Perencanaan Sistem</a:t>
            </a:r>
          </a:p>
        </p:txBody>
      </p:sp>
      <p:sp>
        <p:nvSpPr>
          <p:cNvPr id="3" name="Content Placeholder 2"/>
          <p:cNvSpPr>
            <a:spLocks noGrp="1"/>
          </p:cNvSpPr>
          <p:nvPr>
            <p:ph idx="1"/>
          </p:nvPr>
        </p:nvSpPr>
        <p:spPr/>
        <p:txBody>
          <a:bodyPr>
            <a:normAutofit fontScale="77500" lnSpcReduction="20000"/>
          </a:bodyPr>
          <a:lstStyle/>
          <a:p>
            <a:pPr algn="just"/>
            <a:r>
              <a:rPr lang="id-ID" dirty="0"/>
              <a:t>menetapkan suatu kerangka kerja strategi menyeluruh untuk memenuhi </a:t>
            </a:r>
            <a:r>
              <a:rPr lang="id-ID" dirty="0" smtClean="0"/>
              <a:t>kebutuhan </a:t>
            </a:r>
            <a:r>
              <a:rPr lang="id-ID" dirty="0"/>
              <a:t>informasi pemakai.</a:t>
            </a:r>
          </a:p>
          <a:p>
            <a:pPr algn="just"/>
            <a:r>
              <a:rPr lang="id-ID" dirty="0"/>
              <a:t>melibatkan manajer senior, pemakai senior dan profesional sistem.</a:t>
            </a:r>
          </a:p>
          <a:p>
            <a:pPr algn="just"/>
            <a:r>
              <a:rPr lang="id-ID" dirty="0"/>
              <a:t>memastikan bahwa proyek yang diusulkan dievaluasi dan diprioritaskan.</a:t>
            </a:r>
          </a:p>
          <a:p>
            <a:pPr algn="just"/>
            <a:r>
              <a:rPr lang="id-ID" dirty="0"/>
              <a:t>memenuhi alasan untuk melakukan perencanaan sistem: </a:t>
            </a:r>
            <a:endParaRPr lang="id-ID" dirty="0" smtClean="0"/>
          </a:p>
          <a:p>
            <a:pPr lvl="1" algn="just"/>
            <a:r>
              <a:rPr lang="id-ID" dirty="0"/>
              <a:t>dihubungkan dengan rencana bisnis</a:t>
            </a:r>
          </a:p>
          <a:p>
            <a:pPr lvl="1" algn="just"/>
            <a:r>
              <a:rPr lang="id-ID" dirty="0" smtClean="0"/>
              <a:t>menghindari </a:t>
            </a:r>
            <a:r>
              <a:rPr lang="id-ID" dirty="0"/>
              <a:t>sejumlah </a:t>
            </a:r>
            <a:r>
              <a:rPr lang="id-ID" dirty="0" smtClean="0"/>
              <a:t>kerugian</a:t>
            </a:r>
          </a:p>
          <a:p>
            <a:pPr algn="just"/>
            <a:r>
              <a:rPr lang="id-ID" dirty="0"/>
              <a:t>membagi  tugas   dan  tanggung  jawab  pada  orang  yang  merencanakan </a:t>
            </a:r>
            <a:r>
              <a:rPr lang="id-ID" dirty="0" smtClean="0"/>
              <a:t>sistem</a:t>
            </a:r>
            <a:r>
              <a:rPr lang="id-ID" dirty="0"/>
              <a:t>:</a:t>
            </a:r>
          </a:p>
          <a:p>
            <a:pPr lvl="1" algn="just"/>
            <a:r>
              <a:rPr lang="id-ID" dirty="0" smtClean="0"/>
              <a:t>Steering  </a:t>
            </a:r>
            <a:r>
              <a:rPr lang="id-ID" dirty="0"/>
              <a:t>Committee  (SC),   Chief  Information  Officer  (CIO),  Chief </a:t>
            </a:r>
            <a:r>
              <a:rPr lang="id-ID" dirty="0" smtClean="0"/>
              <a:t>Executive  </a:t>
            </a:r>
            <a:r>
              <a:rPr lang="id-ID" dirty="0"/>
              <a:t>Officer  (CEO),  Chief  Financial  Officer  (CFO)  dan  Eksekutif </a:t>
            </a:r>
            <a:r>
              <a:rPr lang="id-ID" dirty="0" smtClean="0"/>
              <a:t>Senior</a:t>
            </a:r>
            <a:r>
              <a:rPr lang="id-ID" dirty="0"/>
              <a:t>.</a:t>
            </a:r>
          </a:p>
          <a:p>
            <a:pPr algn="just"/>
            <a:r>
              <a:rPr lang="id-ID" dirty="0" smtClean="0"/>
              <a:t>Tugas </a:t>
            </a:r>
            <a:r>
              <a:rPr lang="id-ID" dirty="0"/>
              <a:t>SC : merupakan penghubung antara tujuan bisnis dan sistem </a:t>
            </a:r>
            <a:r>
              <a:rPr lang="id-ID" dirty="0" smtClean="0"/>
              <a:t>informasi </a:t>
            </a:r>
            <a:r>
              <a:rPr lang="id-ID" dirty="0"/>
              <a:t>yang membantu untuk mencapai tujuan tersebut. </a:t>
            </a:r>
          </a:p>
        </p:txBody>
      </p:sp>
    </p:spTree>
    <p:extLst>
      <p:ext uri="{BB962C8B-B14F-4D97-AF65-F5344CB8AC3E}">
        <p14:creationId xmlns:p14="http://schemas.microsoft.com/office/powerpoint/2010/main" val="15886544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a:t>Proses Perencanaan Sistem</a:t>
            </a:r>
          </a:p>
        </p:txBody>
      </p:sp>
      <p:sp>
        <p:nvSpPr>
          <p:cNvPr id="3" name="Content Placeholder 2"/>
          <p:cNvSpPr>
            <a:spLocks noGrp="1"/>
          </p:cNvSpPr>
          <p:nvPr>
            <p:ph idx="1"/>
          </p:nvPr>
        </p:nvSpPr>
        <p:spPr/>
        <p:txBody>
          <a:bodyPr>
            <a:normAutofit fontScale="92500" lnSpcReduction="20000"/>
          </a:bodyPr>
          <a:lstStyle/>
          <a:p>
            <a:pPr algn="just"/>
            <a:r>
              <a:rPr lang="id-ID" dirty="0"/>
              <a:t>membuat komponen laporan:</a:t>
            </a:r>
          </a:p>
          <a:p>
            <a:pPr marL="896938" lvl="1" indent="-439738" algn="just"/>
            <a:r>
              <a:rPr lang="id-ID" dirty="0" smtClean="0"/>
              <a:t>komponen  </a:t>
            </a:r>
            <a:r>
              <a:rPr lang="id-ID" dirty="0"/>
              <a:t>keseluruhan  berhubungan  dengan  sumber  daya  yg  akan </a:t>
            </a:r>
            <a:r>
              <a:rPr lang="id-ID" dirty="0" smtClean="0"/>
              <a:t>diperoleh  </a:t>
            </a:r>
            <a:r>
              <a:rPr lang="id-ID" dirty="0"/>
              <a:t>(3-5  tahun),  meliputi  :  personil  baru,  hardware,  software, </a:t>
            </a:r>
            <a:r>
              <a:rPr lang="id-ID" dirty="0" smtClean="0"/>
              <a:t>peralatan </a:t>
            </a:r>
            <a:r>
              <a:rPr lang="id-ID" dirty="0"/>
              <a:t>telekomunikasi, lokasi computer dan keamanan.</a:t>
            </a:r>
          </a:p>
          <a:p>
            <a:pPr marL="896938" lvl="1" indent="-439738" algn="just"/>
            <a:r>
              <a:rPr lang="id-ID" dirty="0" smtClean="0"/>
              <a:t>komponen  </a:t>
            </a:r>
            <a:r>
              <a:rPr lang="id-ID" dirty="0"/>
              <a:t>aplikasi:  suatu  portfolio  yang  disetujui  dari  </a:t>
            </a:r>
            <a:r>
              <a:rPr lang="id-ID" dirty="0" smtClean="0"/>
              <a:t>proposal proyek </a:t>
            </a:r>
            <a:r>
              <a:rPr lang="id-ID" dirty="0"/>
              <a:t>sistem, secara luas menyatakan apa saja yang termasuk dalam </a:t>
            </a:r>
            <a:r>
              <a:rPr lang="id-ID" dirty="0" smtClean="0"/>
              <a:t>komponen </a:t>
            </a:r>
            <a:r>
              <a:rPr lang="id-ID" dirty="0"/>
              <a:t>keseluruhan.</a:t>
            </a:r>
          </a:p>
          <a:p>
            <a:pPr algn="just"/>
            <a:r>
              <a:rPr lang="id-ID" dirty="0"/>
              <a:t>melakukan komunikasi dengan analis sistem</a:t>
            </a:r>
          </a:p>
          <a:p>
            <a:pPr marL="896938" lvl="1" indent="-439738" algn="just"/>
            <a:r>
              <a:rPr lang="id-ID" dirty="0" smtClean="0"/>
              <a:t>keduanya  </a:t>
            </a:r>
            <a:r>
              <a:rPr lang="id-ID" dirty="0"/>
              <a:t>berhubungan  dengan  proses  mendefinisikan  kebutuhan </a:t>
            </a:r>
            <a:r>
              <a:rPr lang="id-ID" dirty="0" smtClean="0"/>
              <a:t>pemakai</a:t>
            </a:r>
            <a:endParaRPr lang="id-ID" dirty="0"/>
          </a:p>
          <a:p>
            <a:pPr marL="896938" lvl="1" indent="-439738" algn="just"/>
            <a:r>
              <a:rPr lang="id-ID" dirty="0" smtClean="0"/>
              <a:t>perbedaannya </a:t>
            </a:r>
            <a:r>
              <a:rPr lang="id-ID" dirty="0"/>
              <a:t>pada cakupan dan tahap </a:t>
            </a:r>
            <a:r>
              <a:rPr lang="id-ID" dirty="0" smtClean="0"/>
              <a:t>rinci</a:t>
            </a:r>
          </a:p>
          <a:p>
            <a:pPr algn="just"/>
            <a:r>
              <a:rPr lang="id-ID" dirty="0"/>
              <a:t>memastikan bahwa pada perencanaan sistem, suatu sistem yang diusulkan </a:t>
            </a:r>
            <a:r>
              <a:rPr lang="id-ID" dirty="0" smtClean="0"/>
              <a:t>harus  </a:t>
            </a:r>
            <a:r>
              <a:rPr lang="id-ID" dirty="0"/>
              <a:t>layak  dan  mendukung  faktor  strategik. </a:t>
            </a:r>
          </a:p>
        </p:txBody>
      </p:sp>
    </p:spTree>
    <p:extLst>
      <p:ext uri="{BB962C8B-B14F-4D97-AF65-F5344CB8AC3E}">
        <p14:creationId xmlns:p14="http://schemas.microsoft.com/office/powerpoint/2010/main" val="58358965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id-ID" b="1" dirty="0" smtClean="0"/>
              <a:t>Pokok Bahasan</a:t>
            </a:r>
            <a:endParaRPr lang="en-US" dirty="0"/>
          </a:p>
        </p:txBody>
      </p:sp>
      <p:graphicFrame>
        <p:nvGraphicFramePr>
          <p:cNvPr id="5" name="Content Placeholder 5">
            <a:extLst>
              <a:ext uri="{FF2B5EF4-FFF2-40B4-BE49-F238E27FC236}">
                <a16:creationId xmlns="" xmlns:a16="http://schemas.microsoft.com/office/drawing/2014/main" id="{7D95672D-CEB1-4176-995E-413BA719A872}"/>
              </a:ext>
            </a:extLst>
          </p:cNvPr>
          <p:cNvGraphicFramePr>
            <a:graphicFrameLocks/>
          </p:cNvGraphicFramePr>
          <p:nvPr>
            <p:extLst>
              <p:ext uri="{D42A27DB-BD31-4B8C-83A1-F6EECF244321}">
                <p14:modId xmlns:p14="http://schemas.microsoft.com/office/powerpoint/2010/main" val="3496002868"/>
              </p:ext>
            </p:extLst>
          </p:nvPr>
        </p:nvGraphicFramePr>
        <p:xfrm>
          <a:off x="167099" y="1761892"/>
          <a:ext cx="4214401" cy="509610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6" name="Content Placeholder 5">
            <a:extLst>
              <a:ext uri="{FF2B5EF4-FFF2-40B4-BE49-F238E27FC236}">
                <a16:creationId xmlns="" xmlns:a16="http://schemas.microsoft.com/office/drawing/2014/main" id="{12476E74-6BD6-4D6D-981D-4EB5329F8F06}"/>
              </a:ext>
            </a:extLst>
          </p:cNvPr>
          <p:cNvGraphicFramePr>
            <a:graphicFrameLocks/>
          </p:cNvGraphicFramePr>
          <p:nvPr>
            <p:extLst>
              <p:ext uri="{D42A27DB-BD31-4B8C-83A1-F6EECF244321}">
                <p14:modId xmlns:p14="http://schemas.microsoft.com/office/powerpoint/2010/main" val="560862198"/>
              </p:ext>
            </p:extLst>
          </p:nvPr>
        </p:nvGraphicFramePr>
        <p:xfrm>
          <a:off x="4762500" y="1761892"/>
          <a:ext cx="4214401" cy="482848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10021398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a:t>Pemodelan Proyek</a:t>
            </a:r>
          </a:p>
        </p:txBody>
      </p:sp>
      <p:sp>
        <p:nvSpPr>
          <p:cNvPr id="3" name="Content Placeholder 2"/>
          <p:cNvSpPr>
            <a:spLocks noGrp="1"/>
          </p:cNvSpPr>
          <p:nvPr>
            <p:ph idx="1"/>
          </p:nvPr>
        </p:nvSpPr>
        <p:spPr/>
        <p:txBody>
          <a:bodyPr/>
          <a:lstStyle/>
          <a:p>
            <a:pPr algn="just"/>
            <a:r>
              <a:rPr lang="id-ID" dirty="0"/>
              <a:t>fokus  pada  pembuatan  simulasi  mengenai </a:t>
            </a:r>
            <a:r>
              <a:rPr lang="id-ID" dirty="0" smtClean="0"/>
              <a:t>usaha  </a:t>
            </a:r>
            <a:r>
              <a:rPr lang="id-ID" dirty="0"/>
              <a:t>yang  dibutuhkan  untuk  mencapai  tujuan  </a:t>
            </a:r>
            <a:r>
              <a:rPr lang="id-ID" dirty="0" smtClean="0"/>
              <a:t>proyek.</a:t>
            </a:r>
          </a:p>
          <a:p>
            <a:pPr algn="just"/>
            <a:r>
              <a:rPr lang="id-ID" dirty="0" smtClean="0"/>
              <a:t>Pemodelan  </a:t>
            </a:r>
            <a:r>
              <a:rPr lang="id-ID" dirty="0"/>
              <a:t>ini </a:t>
            </a:r>
            <a:r>
              <a:rPr lang="id-ID" dirty="0" smtClean="0"/>
              <a:t>menghasilkan </a:t>
            </a:r>
            <a:r>
              <a:rPr lang="id-ID" dirty="0"/>
              <a:t>sebuah WBS (Work Breakdown Structure) yang digunakan untuk </a:t>
            </a:r>
            <a:r>
              <a:rPr lang="id-ID" dirty="0" smtClean="0"/>
              <a:t>menentukan  </a:t>
            </a:r>
            <a:r>
              <a:rPr lang="id-ID" dirty="0"/>
              <a:t>semua  usaha  yang  dibutuhkan  untuk  menyelesaikan  proyek </a:t>
            </a:r>
            <a:r>
              <a:rPr lang="id-ID" dirty="0" smtClean="0"/>
              <a:t>dengan  </a:t>
            </a:r>
            <a:r>
              <a:rPr lang="id-ID" dirty="0"/>
              <a:t>sukses.  </a:t>
            </a:r>
            <a:endParaRPr lang="id-ID" dirty="0" smtClean="0"/>
          </a:p>
          <a:p>
            <a:pPr algn="just"/>
            <a:r>
              <a:rPr lang="id-ID" dirty="0" smtClean="0"/>
              <a:t>WBS  </a:t>
            </a:r>
            <a:r>
              <a:rPr lang="id-ID" dirty="0"/>
              <a:t>adalah  daftar  semua  pekerjaan  yang  harus  dilakukan </a:t>
            </a:r>
            <a:r>
              <a:rPr lang="id-ID" dirty="0" smtClean="0"/>
              <a:t>untuk </a:t>
            </a:r>
            <a:r>
              <a:rPr lang="id-ID" dirty="0"/>
              <a:t>menghasilkan produk yang diinginkan.</a:t>
            </a:r>
          </a:p>
        </p:txBody>
      </p:sp>
    </p:spTree>
    <p:extLst>
      <p:ext uri="{BB962C8B-B14F-4D97-AF65-F5344CB8AC3E}">
        <p14:creationId xmlns:p14="http://schemas.microsoft.com/office/powerpoint/2010/main" val="348117990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a:t>Work Breakdown Structure</a:t>
            </a:r>
          </a:p>
        </p:txBody>
      </p:sp>
      <p:sp>
        <p:nvSpPr>
          <p:cNvPr id="3" name="Content Placeholder 2"/>
          <p:cNvSpPr>
            <a:spLocks noGrp="1"/>
          </p:cNvSpPr>
          <p:nvPr>
            <p:ph idx="1"/>
          </p:nvPr>
        </p:nvSpPr>
        <p:spPr/>
        <p:txBody>
          <a:bodyPr>
            <a:normAutofit/>
          </a:bodyPr>
          <a:lstStyle/>
          <a:p>
            <a:r>
              <a:rPr lang="id-ID" dirty="0"/>
              <a:t>Teknik untuk : </a:t>
            </a:r>
            <a:endParaRPr lang="id-ID" dirty="0" smtClean="0"/>
          </a:p>
          <a:p>
            <a:pPr lvl="1"/>
            <a:r>
              <a:rPr lang="id-ID" dirty="0" smtClean="0"/>
              <a:t>Membagi </a:t>
            </a:r>
            <a:r>
              <a:rPr lang="id-ID" dirty="0"/>
              <a:t>keseluruhan proyek ke dalam komponenkomponen </a:t>
            </a:r>
            <a:endParaRPr lang="id-ID" dirty="0" smtClean="0"/>
          </a:p>
          <a:p>
            <a:pPr lvl="1"/>
            <a:r>
              <a:rPr lang="id-ID" dirty="0" smtClean="0"/>
              <a:t>Memecah </a:t>
            </a:r>
            <a:r>
              <a:rPr lang="id-ID" dirty="0"/>
              <a:t>komponen ke level-level berikutnya sampai dengan tugas </a:t>
            </a:r>
            <a:endParaRPr lang="id-ID" dirty="0" smtClean="0"/>
          </a:p>
          <a:p>
            <a:pPr lvl="1"/>
            <a:r>
              <a:rPr lang="id-ID" dirty="0" smtClean="0"/>
              <a:t>Sampai </a:t>
            </a:r>
            <a:r>
              <a:rPr lang="id-ID" dirty="0"/>
              <a:t>dengan setiap tugas merupakan unit yang dapat dikelola (misalnya oleh manajer </a:t>
            </a:r>
            <a:r>
              <a:rPr lang="id-ID" dirty="0" smtClean="0"/>
              <a:t>teknik)</a:t>
            </a:r>
          </a:p>
          <a:p>
            <a:pPr lvl="2"/>
            <a:r>
              <a:rPr lang="id-ID" dirty="0" smtClean="0"/>
              <a:t>Direncanakan </a:t>
            </a:r>
          </a:p>
          <a:p>
            <a:pPr lvl="2"/>
            <a:r>
              <a:rPr lang="id-ID" dirty="0" smtClean="0"/>
              <a:t>Dianggarkan</a:t>
            </a:r>
          </a:p>
          <a:p>
            <a:pPr lvl="2"/>
            <a:r>
              <a:rPr lang="id-ID" dirty="0" smtClean="0"/>
              <a:t>Dijadwalkan</a:t>
            </a:r>
          </a:p>
          <a:p>
            <a:pPr lvl="2"/>
            <a:r>
              <a:rPr lang="id-ID" dirty="0" smtClean="0"/>
              <a:t>Dikendalikan</a:t>
            </a:r>
          </a:p>
          <a:p>
            <a:pPr lvl="1"/>
            <a:r>
              <a:rPr lang="id-ID" dirty="0" smtClean="0"/>
              <a:t>Menampilkan </a:t>
            </a:r>
            <a:r>
              <a:rPr lang="id-ID" dirty="0"/>
              <a:t>gambar/grafik tentang hirarki proyek</a:t>
            </a:r>
          </a:p>
        </p:txBody>
      </p:sp>
    </p:spTree>
    <p:extLst>
      <p:ext uri="{BB962C8B-B14F-4D97-AF65-F5344CB8AC3E}">
        <p14:creationId xmlns:p14="http://schemas.microsoft.com/office/powerpoint/2010/main" val="242077351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a:t>Work Breakdown Structure</a:t>
            </a:r>
          </a:p>
        </p:txBody>
      </p:sp>
      <p:sp>
        <p:nvSpPr>
          <p:cNvPr id="3" name="Content Placeholder 2"/>
          <p:cNvSpPr>
            <a:spLocks noGrp="1"/>
          </p:cNvSpPr>
          <p:nvPr>
            <p:ph idx="1"/>
          </p:nvPr>
        </p:nvSpPr>
        <p:spPr/>
        <p:txBody>
          <a:bodyPr>
            <a:normAutofit/>
          </a:bodyPr>
          <a:lstStyle/>
          <a:p>
            <a:r>
              <a:rPr lang="id-ID" dirty="0"/>
              <a:t>Tujuan : </a:t>
            </a:r>
            <a:endParaRPr lang="id-ID" dirty="0" smtClean="0"/>
          </a:p>
          <a:p>
            <a:pPr lvl="1"/>
            <a:r>
              <a:rPr lang="id-ID" dirty="0" smtClean="0"/>
              <a:t>Melengkapi </a:t>
            </a:r>
            <a:r>
              <a:rPr lang="id-ID" dirty="0"/>
              <a:t>komunikasi antar personel </a:t>
            </a:r>
            <a:r>
              <a:rPr lang="id-ID" dirty="0" smtClean="0"/>
              <a:t>proyek</a:t>
            </a:r>
          </a:p>
          <a:p>
            <a:pPr lvl="1"/>
            <a:r>
              <a:rPr lang="id-ID" dirty="0" smtClean="0"/>
              <a:t>Menjaga </a:t>
            </a:r>
            <a:r>
              <a:rPr lang="id-ID" dirty="0"/>
              <a:t>konsistensi dalam pengendalian dan </a:t>
            </a:r>
            <a:r>
              <a:rPr lang="id-ID" dirty="0" smtClean="0"/>
              <a:t>pelaporan</a:t>
            </a:r>
          </a:p>
          <a:p>
            <a:pPr lvl="1"/>
            <a:r>
              <a:rPr lang="id-ID" dirty="0" smtClean="0"/>
              <a:t>Cara </a:t>
            </a:r>
            <a:r>
              <a:rPr lang="id-ID" dirty="0"/>
              <a:t>efektif untuk melengkapi tugas </a:t>
            </a:r>
            <a:r>
              <a:rPr lang="id-ID" dirty="0" smtClean="0"/>
              <a:t>manajemen</a:t>
            </a:r>
          </a:p>
          <a:p>
            <a:pPr lvl="1"/>
            <a:r>
              <a:rPr lang="id-ID" dirty="0" smtClean="0"/>
              <a:t>Manfaat :</a:t>
            </a:r>
          </a:p>
          <a:p>
            <a:pPr lvl="2"/>
            <a:r>
              <a:rPr lang="id-ID" dirty="0" smtClean="0"/>
              <a:t>Mengurangi kompleksitas</a:t>
            </a:r>
          </a:p>
          <a:p>
            <a:pPr lvl="2"/>
            <a:r>
              <a:rPr lang="id-ID" dirty="0" smtClean="0"/>
              <a:t>Fasilitas </a:t>
            </a:r>
            <a:r>
              <a:rPr lang="id-ID" dirty="0"/>
              <a:t>penjadwalan dan pengendalian</a:t>
            </a:r>
          </a:p>
        </p:txBody>
      </p:sp>
    </p:spTree>
    <p:extLst>
      <p:ext uri="{BB962C8B-B14F-4D97-AF65-F5344CB8AC3E}">
        <p14:creationId xmlns:p14="http://schemas.microsoft.com/office/powerpoint/2010/main" val="367714232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a:t>Contoh WBS (bentuk hirarki)</a:t>
            </a:r>
          </a:p>
        </p:txBody>
      </p:sp>
      <p:sp>
        <p:nvSpPr>
          <p:cNvPr id="3" name="Content Placeholder 2"/>
          <p:cNvSpPr>
            <a:spLocks noGrp="1"/>
          </p:cNvSpPr>
          <p:nvPr>
            <p:ph idx="1"/>
          </p:nvPr>
        </p:nvSpPr>
        <p:spPr/>
        <p:txBody>
          <a:bodyPr/>
          <a:lstStyle/>
          <a:p>
            <a:endParaRPr lang="id-ID"/>
          </a:p>
        </p:txBody>
      </p:sp>
      <p:pic>
        <p:nvPicPr>
          <p:cNvPr id="4" name="Picture 3"/>
          <p:cNvPicPr>
            <a:picLocks noChangeAspect="1"/>
          </p:cNvPicPr>
          <p:nvPr/>
        </p:nvPicPr>
        <p:blipFill>
          <a:blip r:embed="rId2"/>
          <a:stretch>
            <a:fillRect/>
          </a:stretch>
        </p:blipFill>
        <p:spPr>
          <a:xfrm>
            <a:off x="476250" y="1658981"/>
            <a:ext cx="8463511" cy="4115285"/>
          </a:xfrm>
          <a:prstGeom prst="rect">
            <a:avLst/>
          </a:prstGeom>
        </p:spPr>
      </p:pic>
    </p:spTree>
    <p:extLst>
      <p:ext uri="{BB962C8B-B14F-4D97-AF65-F5344CB8AC3E}">
        <p14:creationId xmlns:p14="http://schemas.microsoft.com/office/powerpoint/2010/main" val="108225221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a:t>Contoh WBS (bentuk hirarki)</a:t>
            </a:r>
          </a:p>
        </p:txBody>
      </p:sp>
      <p:sp>
        <p:nvSpPr>
          <p:cNvPr id="3" name="Content Placeholder 2"/>
          <p:cNvSpPr>
            <a:spLocks noGrp="1"/>
          </p:cNvSpPr>
          <p:nvPr>
            <p:ph idx="1"/>
          </p:nvPr>
        </p:nvSpPr>
        <p:spPr/>
        <p:txBody>
          <a:bodyPr/>
          <a:lstStyle/>
          <a:p>
            <a:endParaRPr lang="id-ID"/>
          </a:p>
        </p:txBody>
      </p:sp>
      <p:pic>
        <p:nvPicPr>
          <p:cNvPr id="4" name="Picture 3"/>
          <p:cNvPicPr>
            <a:picLocks noChangeAspect="1"/>
          </p:cNvPicPr>
          <p:nvPr/>
        </p:nvPicPr>
        <p:blipFill>
          <a:blip r:embed="rId2"/>
          <a:stretch>
            <a:fillRect/>
          </a:stretch>
        </p:blipFill>
        <p:spPr>
          <a:xfrm>
            <a:off x="200026" y="1658982"/>
            <a:ext cx="8808508" cy="4859675"/>
          </a:xfrm>
          <a:prstGeom prst="rect">
            <a:avLst/>
          </a:prstGeom>
        </p:spPr>
      </p:pic>
    </p:spTree>
    <p:extLst>
      <p:ext uri="{BB962C8B-B14F-4D97-AF65-F5344CB8AC3E}">
        <p14:creationId xmlns:p14="http://schemas.microsoft.com/office/powerpoint/2010/main" val="38579795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a:t>Contoh WBS (bentuk struktur ) </a:t>
            </a:r>
          </a:p>
        </p:txBody>
      </p:sp>
      <p:sp>
        <p:nvSpPr>
          <p:cNvPr id="3" name="Content Placeholder 2"/>
          <p:cNvSpPr>
            <a:spLocks noGrp="1"/>
          </p:cNvSpPr>
          <p:nvPr>
            <p:ph idx="1"/>
          </p:nvPr>
        </p:nvSpPr>
        <p:spPr/>
        <p:txBody>
          <a:bodyPr>
            <a:noAutofit/>
          </a:bodyPr>
          <a:lstStyle/>
          <a:p>
            <a:pPr marL="0" indent="0">
              <a:lnSpc>
                <a:spcPct val="100000"/>
              </a:lnSpc>
              <a:spcBef>
                <a:spcPts val="0"/>
              </a:spcBef>
              <a:buNone/>
            </a:pPr>
            <a:r>
              <a:rPr lang="id-ID" sz="2000" dirty="0"/>
              <a:t>1.0 </a:t>
            </a:r>
            <a:r>
              <a:rPr lang="id-ID" sz="2000" dirty="0" smtClean="0"/>
              <a:t>Konsep</a:t>
            </a:r>
          </a:p>
          <a:p>
            <a:pPr marL="228588" lvl="1" indent="0">
              <a:lnSpc>
                <a:spcPct val="100000"/>
              </a:lnSpc>
              <a:spcBef>
                <a:spcPts val="0"/>
              </a:spcBef>
              <a:buNone/>
            </a:pPr>
            <a:r>
              <a:rPr lang="id-ID" sz="2000" dirty="0" smtClean="0"/>
              <a:t>1.1 </a:t>
            </a:r>
            <a:r>
              <a:rPr lang="id-ID" sz="2000" dirty="0"/>
              <a:t>Evaluasi sistem yang </a:t>
            </a:r>
            <a:r>
              <a:rPr lang="id-ID" sz="2000" dirty="0" smtClean="0"/>
              <a:t>ada</a:t>
            </a:r>
          </a:p>
          <a:p>
            <a:pPr marL="228588" lvl="1" indent="0">
              <a:lnSpc>
                <a:spcPct val="100000"/>
              </a:lnSpc>
              <a:spcBef>
                <a:spcPts val="0"/>
              </a:spcBef>
              <a:buNone/>
            </a:pPr>
            <a:r>
              <a:rPr lang="id-ID" sz="2000" dirty="0" smtClean="0"/>
              <a:t>1.2 </a:t>
            </a:r>
            <a:r>
              <a:rPr lang="id-ID" sz="2000" dirty="0"/>
              <a:t>Pendefinisian kebutuhan </a:t>
            </a:r>
            <a:endParaRPr lang="id-ID" sz="2000" dirty="0" smtClean="0"/>
          </a:p>
          <a:p>
            <a:pPr marL="685764" lvl="2" indent="0">
              <a:lnSpc>
                <a:spcPct val="100000"/>
              </a:lnSpc>
              <a:spcBef>
                <a:spcPts val="0"/>
              </a:spcBef>
              <a:buNone/>
            </a:pPr>
            <a:r>
              <a:rPr lang="id-ID" dirty="0" smtClean="0"/>
              <a:t>1.2.1 </a:t>
            </a:r>
            <a:r>
              <a:rPr lang="id-ID" dirty="0"/>
              <a:t>Mendefinisikan kebutuhan pengguna </a:t>
            </a:r>
            <a:endParaRPr lang="id-ID" dirty="0" smtClean="0"/>
          </a:p>
          <a:p>
            <a:pPr marL="685764" lvl="2" indent="0">
              <a:lnSpc>
                <a:spcPct val="100000"/>
              </a:lnSpc>
              <a:spcBef>
                <a:spcPts val="0"/>
              </a:spcBef>
              <a:buNone/>
            </a:pPr>
            <a:r>
              <a:rPr lang="id-ID" dirty="0" smtClean="0"/>
              <a:t>1.2.2 </a:t>
            </a:r>
            <a:r>
              <a:rPr lang="id-ID" dirty="0"/>
              <a:t>Mendefinisikan kebutuhan muatan (isi) </a:t>
            </a:r>
            <a:endParaRPr lang="id-ID" dirty="0" smtClean="0"/>
          </a:p>
          <a:p>
            <a:pPr marL="685764" lvl="2" indent="0">
              <a:lnSpc>
                <a:spcPct val="100000"/>
              </a:lnSpc>
              <a:spcBef>
                <a:spcPts val="0"/>
              </a:spcBef>
              <a:buNone/>
            </a:pPr>
            <a:r>
              <a:rPr lang="id-ID" dirty="0" smtClean="0"/>
              <a:t>1.2.3 </a:t>
            </a:r>
            <a:r>
              <a:rPr lang="id-ID" dirty="0"/>
              <a:t>Mendefinisikan kebutuhan sistem </a:t>
            </a:r>
            <a:endParaRPr lang="id-ID" dirty="0" smtClean="0"/>
          </a:p>
          <a:p>
            <a:pPr marL="685764" lvl="2" indent="0">
              <a:lnSpc>
                <a:spcPct val="100000"/>
              </a:lnSpc>
              <a:spcBef>
                <a:spcPts val="0"/>
              </a:spcBef>
              <a:buNone/>
            </a:pPr>
            <a:r>
              <a:rPr lang="id-ID" dirty="0" smtClean="0"/>
              <a:t>1.2.4 </a:t>
            </a:r>
            <a:r>
              <a:rPr lang="id-ID" dirty="0"/>
              <a:t>Mendefinisikan kebutuhan kepemilikan server </a:t>
            </a:r>
            <a:endParaRPr lang="id-ID" dirty="0" smtClean="0"/>
          </a:p>
          <a:p>
            <a:pPr marL="228588" lvl="1" indent="0">
              <a:lnSpc>
                <a:spcPct val="100000"/>
              </a:lnSpc>
              <a:spcBef>
                <a:spcPts val="0"/>
              </a:spcBef>
              <a:buNone/>
            </a:pPr>
            <a:r>
              <a:rPr lang="id-ID" sz="2000" dirty="0" smtClean="0"/>
              <a:t>1.3 </a:t>
            </a:r>
            <a:r>
              <a:rPr lang="id-ID" sz="2000" dirty="0"/>
              <a:t>Mendefinisikan fungsi spesifik </a:t>
            </a:r>
            <a:endParaRPr lang="id-ID" sz="2000" dirty="0" smtClean="0"/>
          </a:p>
          <a:p>
            <a:pPr marL="228588" lvl="1" indent="0">
              <a:lnSpc>
                <a:spcPct val="100000"/>
              </a:lnSpc>
              <a:spcBef>
                <a:spcPts val="0"/>
              </a:spcBef>
              <a:buNone/>
            </a:pPr>
            <a:r>
              <a:rPr lang="id-ID" sz="2000" dirty="0" smtClean="0"/>
              <a:t>1.4 </a:t>
            </a:r>
            <a:r>
              <a:rPr lang="id-ID" sz="2000" dirty="0"/>
              <a:t>Mendefinisikan resiko dan pendekatan manajemen resiko </a:t>
            </a:r>
            <a:endParaRPr lang="id-ID" sz="2000" dirty="0" smtClean="0"/>
          </a:p>
          <a:p>
            <a:pPr marL="228588" lvl="1" indent="0">
              <a:lnSpc>
                <a:spcPct val="100000"/>
              </a:lnSpc>
              <a:spcBef>
                <a:spcPts val="0"/>
              </a:spcBef>
              <a:buNone/>
            </a:pPr>
            <a:r>
              <a:rPr lang="id-ID" sz="2000" dirty="0" smtClean="0"/>
              <a:t>1.5 </a:t>
            </a:r>
            <a:r>
              <a:rPr lang="id-ID" sz="2000" dirty="0"/>
              <a:t>Menyusun rencana proyek </a:t>
            </a:r>
            <a:endParaRPr lang="id-ID" sz="2000" dirty="0" smtClean="0"/>
          </a:p>
          <a:p>
            <a:pPr marL="228588" lvl="1" indent="0">
              <a:lnSpc>
                <a:spcPct val="100000"/>
              </a:lnSpc>
              <a:spcBef>
                <a:spcPts val="0"/>
              </a:spcBef>
              <a:buNone/>
            </a:pPr>
            <a:r>
              <a:rPr lang="id-ID" sz="2000" dirty="0" smtClean="0"/>
              <a:t>1.6 </a:t>
            </a:r>
            <a:r>
              <a:rPr lang="id-ID" sz="2000" dirty="0"/>
              <a:t>Penjelasan kepada tim pengembangan web </a:t>
            </a:r>
            <a:endParaRPr lang="id-ID" sz="2000" dirty="0" smtClean="0"/>
          </a:p>
          <a:p>
            <a:pPr marL="0" indent="0">
              <a:lnSpc>
                <a:spcPct val="100000"/>
              </a:lnSpc>
              <a:spcBef>
                <a:spcPts val="0"/>
              </a:spcBef>
              <a:buNone/>
            </a:pPr>
            <a:r>
              <a:rPr lang="id-ID" sz="2000" dirty="0" smtClean="0"/>
              <a:t>2.0 </a:t>
            </a:r>
            <a:r>
              <a:rPr lang="id-ID" sz="2000" dirty="0"/>
              <a:t>Desain situs web </a:t>
            </a:r>
            <a:endParaRPr lang="id-ID" sz="2000" dirty="0" smtClean="0"/>
          </a:p>
          <a:p>
            <a:pPr marL="0" indent="0">
              <a:lnSpc>
                <a:spcPct val="100000"/>
              </a:lnSpc>
              <a:spcBef>
                <a:spcPts val="0"/>
              </a:spcBef>
              <a:buNone/>
            </a:pPr>
            <a:r>
              <a:rPr lang="id-ID" sz="2000" dirty="0" smtClean="0"/>
              <a:t>3.0 </a:t>
            </a:r>
            <a:r>
              <a:rPr lang="id-ID" sz="2000" dirty="0"/>
              <a:t>Membangun (konstruksi) situs web </a:t>
            </a:r>
            <a:endParaRPr lang="id-ID" sz="2000" dirty="0" smtClean="0"/>
          </a:p>
          <a:p>
            <a:pPr marL="0" indent="0">
              <a:lnSpc>
                <a:spcPct val="100000"/>
              </a:lnSpc>
              <a:spcBef>
                <a:spcPts val="0"/>
              </a:spcBef>
              <a:buNone/>
            </a:pPr>
            <a:r>
              <a:rPr lang="id-ID" sz="2000" dirty="0" smtClean="0"/>
              <a:t>4.0 </a:t>
            </a:r>
            <a:r>
              <a:rPr lang="id-ID" sz="2000" dirty="0"/>
              <a:t>Penggunaan </a:t>
            </a:r>
            <a:endParaRPr lang="id-ID" sz="2000" dirty="0" smtClean="0"/>
          </a:p>
          <a:p>
            <a:pPr marL="0" indent="0">
              <a:lnSpc>
                <a:spcPct val="100000"/>
              </a:lnSpc>
              <a:spcBef>
                <a:spcPts val="0"/>
              </a:spcBef>
              <a:buNone/>
            </a:pPr>
            <a:r>
              <a:rPr lang="id-ID" sz="2000" dirty="0" smtClean="0"/>
              <a:t>5.0 </a:t>
            </a:r>
            <a:r>
              <a:rPr lang="id-ID" sz="2000" dirty="0"/>
              <a:t>Dukungan</a:t>
            </a:r>
          </a:p>
        </p:txBody>
      </p:sp>
    </p:spTree>
    <p:extLst>
      <p:ext uri="{BB962C8B-B14F-4D97-AF65-F5344CB8AC3E}">
        <p14:creationId xmlns:p14="http://schemas.microsoft.com/office/powerpoint/2010/main" val="290127902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smtClean="0"/>
              <a:t>Tahapan Proses Estimasi</a:t>
            </a:r>
            <a:endParaRPr lang="id-ID" dirty="0"/>
          </a:p>
        </p:txBody>
      </p:sp>
      <p:sp>
        <p:nvSpPr>
          <p:cNvPr id="3" name="Content Placeholder 2"/>
          <p:cNvSpPr>
            <a:spLocks noGrp="1"/>
          </p:cNvSpPr>
          <p:nvPr>
            <p:ph idx="1"/>
          </p:nvPr>
        </p:nvSpPr>
        <p:spPr/>
        <p:txBody>
          <a:bodyPr/>
          <a:lstStyle/>
          <a:p>
            <a:pPr algn="just"/>
            <a:r>
              <a:rPr lang="fi-FI" dirty="0"/>
              <a:t>Langkah 1: Membuat estimasi </a:t>
            </a:r>
            <a:r>
              <a:rPr lang="fi-FI" dirty="0" smtClean="0"/>
              <a:t>pekerjaan</a:t>
            </a:r>
            <a:endParaRPr lang="id-ID" dirty="0" smtClean="0"/>
          </a:p>
          <a:p>
            <a:pPr algn="just"/>
            <a:r>
              <a:rPr lang="id-ID" dirty="0"/>
              <a:t>Langkah 2: Membuat perencanaan awal</a:t>
            </a:r>
          </a:p>
          <a:p>
            <a:pPr algn="just"/>
            <a:r>
              <a:rPr lang="id-ID" dirty="0"/>
              <a:t>Langkah 3: Membandingkan perencanaan awal dengan tujuan</a:t>
            </a:r>
            <a:endParaRPr lang="id-ID" dirty="0" smtClean="0"/>
          </a:p>
          <a:p>
            <a:pPr algn="just"/>
            <a:r>
              <a:rPr lang="fi-FI" dirty="0"/>
              <a:t>Langkah 4 : Negosiasi perubahan untuk estimasi</a:t>
            </a:r>
            <a:endParaRPr lang="id-ID" dirty="0"/>
          </a:p>
          <a:p>
            <a:pPr algn="just"/>
            <a:r>
              <a:rPr lang="id-ID" dirty="0"/>
              <a:t>Langkah 5 : Negosiasi perubahan untuk tujuan proyek</a:t>
            </a:r>
            <a:endParaRPr lang="id-ID" dirty="0" smtClean="0"/>
          </a:p>
          <a:p>
            <a:pPr algn="just"/>
            <a:r>
              <a:rPr lang="id-ID" dirty="0"/>
              <a:t>Langkah 6 : Membuat keputusan terus/berhenti</a:t>
            </a:r>
          </a:p>
          <a:p>
            <a:pPr algn="just"/>
            <a:r>
              <a:rPr lang="id-ID" dirty="0"/>
              <a:t>Langkah 7 : Mempersiapkan jadwal dan </a:t>
            </a:r>
            <a:r>
              <a:rPr lang="id-ID" dirty="0" smtClean="0"/>
              <a:t>anggaran</a:t>
            </a:r>
          </a:p>
        </p:txBody>
      </p:sp>
    </p:spTree>
    <p:extLst>
      <p:ext uri="{BB962C8B-B14F-4D97-AF65-F5344CB8AC3E}">
        <p14:creationId xmlns:p14="http://schemas.microsoft.com/office/powerpoint/2010/main" val="39273671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Project Planning</a:t>
            </a:r>
            <a:endParaRPr lang="id-ID" dirty="0"/>
          </a:p>
        </p:txBody>
      </p:sp>
      <p:sp>
        <p:nvSpPr>
          <p:cNvPr id="5" name="Text Placeholder 4"/>
          <p:cNvSpPr>
            <a:spLocks noGrp="1"/>
          </p:cNvSpPr>
          <p:nvPr>
            <p:ph type="body" idx="1"/>
          </p:nvPr>
        </p:nvSpPr>
        <p:spPr/>
        <p:txBody>
          <a:bodyPr/>
          <a:lstStyle/>
          <a:p>
            <a:endParaRPr lang="id-ID"/>
          </a:p>
        </p:txBody>
      </p:sp>
    </p:spTree>
    <p:extLst>
      <p:ext uri="{BB962C8B-B14F-4D97-AF65-F5344CB8AC3E}">
        <p14:creationId xmlns:p14="http://schemas.microsoft.com/office/powerpoint/2010/main" val="248024802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6252" y="116943"/>
            <a:ext cx="8319407" cy="1325563"/>
          </a:xfrm>
        </p:spPr>
        <p:txBody>
          <a:bodyPr/>
          <a:lstStyle/>
          <a:p>
            <a:r>
              <a:rPr lang="en-US" dirty="0" smtClean="0"/>
              <a:t>Recap</a:t>
            </a:r>
            <a:endParaRPr lang="en-US" dirty="0"/>
          </a:p>
        </p:txBody>
      </p:sp>
      <p:sp>
        <p:nvSpPr>
          <p:cNvPr id="3" name="Content Placeholder 2"/>
          <p:cNvSpPr>
            <a:spLocks noGrp="1"/>
          </p:cNvSpPr>
          <p:nvPr>
            <p:ph idx="1"/>
          </p:nvPr>
        </p:nvSpPr>
        <p:spPr>
          <a:xfrm>
            <a:off x="476253" y="1321483"/>
            <a:ext cx="8319406" cy="4859675"/>
          </a:xfrm>
        </p:spPr>
        <p:txBody>
          <a:bodyPr>
            <a:noAutofit/>
          </a:bodyPr>
          <a:lstStyle/>
          <a:p>
            <a:r>
              <a:rPr lang="en-US" sz="2400" dirty="0"/>
              <a:t>The </a:t>
            </a:r>
            <a:r>
              <a:rPr lang="en-US" sz="2400" dirty="0">
                <a:solidFill>
                  <a:srgbClr val="C00000"/>
                </a:solidFill>
              </a:rPr>
              <a:t>systems analyst </a:t>
            </a:r>
            <a:r>
              <a:rPr lang="en-US" sz="2400" dirty="0"/>
              <a:t>is a key person analyzing the business</a:t>
            </a:r>
            <a:r>
              <a:rPr lang="en-US" sz="2400" dirty="0">
                <a:solidFill>
                  <a:srgbClr val="0070C0"/>
                </a:solidFill>
              </a:rPr>
              <a:t>, identifying opportunities</a:t>
            </a:r>
            <a:r>
              <a:rPr lang="en-US" sz="2400" dirty="0"/>
              <a:t> for improvement, and </a:t>
            </a:r>
            <a:r>
              <a:rPr lang="en-US" sz="2400" dirty="0">
                <a:solidFill>
                  <a:srgbClr val="0070C0"/>
                </a:solidFill>
              </a:rPr>
              <a:t>designing information systems </a:t>
            </a:r>
            <a:r>
              <a:rPr lang="en-US" sz="2400" dirty="0"/>
              <a:t>to implement these ideas</a:t>
            </a:r>
          </a:p>
          <a:p>
            <a:r>
              <a:rPr lang="en-US" sz="2400" dirty="0"/>
              <a:t>The </a:t>
            </a:r>
            <a:r>
              <a:rPr lang="en-US" sz="2400" dirty="0">
                <a:solidFill>
                  <a:srgbClr val="C00000"/>
                </a:solidFill>
              </a:rPr>
              <a:t>Systems Development Lifecycle </a:t>
            </a:r>
            <a:r>
              <a:rPr lang="en-US" sz="2400" dirty="0"/>
              <a:t>consists of four stages: </a:t>
            </a:r>
            <a:r>
              <a:rPr lang="en-US" sz="2400" dirty="0">
                <a:solidFill>
                  <a:srgbClr val="0070C0"/>
                </a:solidFill>
              </a:rPr>
              <a:t>Planning</a:t>
            </a:r>
            <a:r>
              <a:rPr lang="en-US" sz="2400" dirty="0"/>
              <a:t>, </a:t>
            </a:r>
            <a:r>
              <a:rPr lang="en-US" sz="2400" dirty="0">
                <a:solidFill>
                  <a:srgbClr val="0070C0"/>
                </a:solidFill>
              </a:rPr>
              <a:t>Analysis</a:t>
            </a:r>
            <a:r>
              <a:rPr lang="en-US" sz="2400" dirty="0"/>
              <a:t>, </a:t>
            </a:r>
            <a:r>
              <a:rPr lang="en-US" sz="2400" dirty="0">
                <a:solidFill>
                  <a:srgbClr val="0070C0"/>
                </a:solidFill>
              </a:rPr>
              <a:t>Design</a:t>
            </a:r>
            <a:r>
              <a:rPr lang="en-US" sz="2400" dirty="0"/>
              <a:t>, and </a:t>
            </a:r>
            <a:r>
              <a:rPr lang="en-US" sz="2400" dirty="0">
                <a:solidFill>
                  <a:srgbClr val="0070C0"/>
                </a:solidFill>
              </a:rPr>
              <a:t>Implementation</a:t>
            </a:r>
          </a:p>
          <a:p>
            <a:r>
              <a:rPr lang="en-US" sz="2400" dirty="0"/>
              <a:t>The major </a:t>
            </a:r>
            <a:r>
              <a:rPr lang="en-US" sz="2400" dirty="0">
                <a:solidFill>
                  <a:srgbClr val="C00000"/>
                </a:solidFill>
              </a:rPr>
              <a:t>development methodologies</a:t>
            </a:r>
            <a:r>
              <a:rPr lang="en-US" sz="2400" dirty="0"/>
              <a:t>: </a:t>
            </a:r>
          </a:p>
          <a:p>
            <a:pPr marL="804862" lvl="1" indent="-342900">
              <a:buFont typeface="+mj-lt"/>
              <a:buAutoNum type="arabicPeriod"/>
            </a:pPr>
            <a:r>
              <a:rPr lang="en-US" sz="2000" dirty="0">
                <a:solidFill>
                  <a:srgbClr val="0070C0"/>
                </a:solidFill>
              </a:rPr>
              <a:t>Structured </a:t>
            </a:r>
            <a:r>
              <a:rPr lang="en-US" sz="2000" dirty="0" smtClean="0">
                <a:solidFill>
                  <a:srgbClr val="0070C0"/>
                </a:solidFill>
              </a:rPr>
              <a:t>Design</a:t>
            </a:r>
            <a:endParaRPr lang="en-US" sz="2000" dirty="0">
              <a:solidFill>
                <a:srgbClr val="0070C0"/>
              </a:solidFill>
            </a:endParaRPr>
          </a:p>
          <a:p>
            <a:pPr lvl="2"/>
            <a:r>
              <a:rPr lang="en-US" sz="1800" dirty="0"/>
              <a:t>Waterfall method</a:t>
            </a:r>
          </a:p>
          <a:p>
            <a:pPr lvl="2"/>
            <a:r>
              <a:rPr lang="en-US" sz="1800" dirty="0"/>
              <a:t>Parallel development</a:t>
            </a:r>
          </a:p>
          <a:p>
            <a:pPr marL="804862" lvl="1" indent="-342900">
              <a:buFont typeface="+mj-lt"/>
              <a:buAutoNum type="arabicPeriod"/>
            </a:pPr>
            <a:r>
              <a:rPr lang="en-US" sz="2000" dirty="0" smtClean="0">
                <a:solidFill>
                  <a:srgbClr val="0070C0"/>
                </a:solidFill>
              </a:rPr>
              <a:t>Rapid Application Development</a:t>
            </a:r>
            <a:endParaRPr lang="en-US" sz="2000" dirty="0">
              <a:solidFill>
                <a:srgbClr val="0070C0"/>
              </a:solidFill>
            </a:endParaRPr>
          </a:p>
          <a:p>
            <a:pPr lvl="2"/>
            <a:r>
              <a:rPr lang="en-US" sz="1800" dirty="0"/>
              <a:t>Phased Development</a:t>
            </a:r>
          </a:p>
          <a:p>
            <a:pPr lvl="2"/>
            <a:r>
              <a:rPr lang="en-US" sz="1800" dirty="0"/>
              <a:t>Prototyping</a:t>
            </a:r>
          </a:p>
          <a:p>
            <a:pPr lvl="2"/>
            <a:r>
              <a:rPr lang="en-US" sz="1800" dirty="0"/>
              <a:t>Throw-away Prototyping</a:t>
            </a:r>
          </a:p>
          <a:p>
            <a:pPr marL="804862" lvl="1" indent="-342900">
              <a:buFont typeface="+mj-lt"/>
              <a:buAutoNum type="arabicPeriod"/>
            </a:pPr>
            <a:r>
              <a:rPr lang="en-US" sz="2000" dirty="0">
                <a:solidFill>
                  <a:srgbClr val="0070C0"/>
                </a:solidFill>
              </a:rPr>
              <a:t>Agile D</a:t>
            </a:r>
            <a:r>
              <a:rPr lang="en-US" sz="2000" dirty="0" smtClean="0">
                <a:solidFill>
                  <a:srgbClr val="0070C0"/>
                </a:solidFill>
              </a:rPr>
              <a:t>evelopment</a:t>
            </a:r>
            <a:endParaRPr lang="en-US" sz="2000" dirty="0">
              <a:solidFill>
                <a:srgbClr val="0070C0"/>
              </a:solidFill>
            </a:endParaRPr>
          </a:p>
          <a:p>
            <a:pPr lvl="2"/>
            <a:r>
              <a:rPr lang="en-US" sz="1800" dirty="0"/>
              <a:t>Extreme </a:t>
            </a:r>
            <a:r>
              <a:rPr lang="en-US" sz="1800" dirty="0" smtClean="0"/>
              <a:t>Programming</a:t>
            </a:r>
          </a:p>
          <a:p>
            <a:pPr lvl="2"/>
            <a:r>
              <a:rPr lang="en-US" sz="1800" dirty="0" smtClean="0"/>
              <a:t>Scrum</a:t>
            </a:r>
            <a:endParaRPr lang="en-US" sz="1800" dirty="0"/>
          </a:p>
          <a:p>
            <a:endParaRPr lang="en-US" sz="2400" dirty="0"/>
          </a:p>
        </p:txBody>
      </p:sp>
      <p:sp>
        <p:nvSpPr>
          <p:cNvPr id="4" name="Slide Number Placeholder 3"/>
          <p:cNvSpPr>
            <a:spLocks noGrp="1"/>
          </p:cNvSpPr>
          <p:nvPr>
            <p:ph type="sldNum" sz="quarter" idx="4294967295"/>
          </p:nvPr>
        </p:nvSpPr>
        <p:spPr>
          <a:xfrm>
            <a:off x="7086600" y="6356350"/>
            <a:ext cx="2057400" cy="365125"/>
          </a:xfrm>
        </p:spPr>
        <p:txBody>
          <a:bodyPr/>
          <a:lstStyle/>
          <a:p>
            <a:fld id="{C546E0E4-908A-4724-B308-E4F6AE4FA0DD}" type="slidenum">
              <a:rPr lang="en-US" smtClean="0">
                <a:solidFill>
                  <a:prstClr val="black">
                    <a:tint val="75000"/>
                  </a:prstClr>
                </a:solidFill>
              </a:rPr>
              <a:pPr/>
              <a:t>28</a:t>
            </a:fld>
            <a:endParaRPr lang="en-US">
              <a:solidFill>
                <a:prstClr val="black">
                  <a:tint val="75000"/>
                </a:prstClr>
              </a:solidFill>
            </a:endParaRPr>
          </a:p>
        </p:txBody>
      </p:sp>
    </p:spTree>
    <p:extLst>
      <p:ext uri="{BB962C8B-B14F-4D97-AF65-F5344CB8AC3E}">
        <p14:creationId xmlns:p14="http://schemas.microsoft.com/office/powerpoint/2010/main" val="19250038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System Development Life Cycle (SDLC)</a:t>
            </a:r>
            <a:endParaRPr lang="id-ID" dirty="0"/>
          </a:p>
        </p:txBody>
      </p:sp>
      <p:sp>
        <p:nvSpPr>
          <p:cNvPr id="3" name="Content Placeholder 2"/>
          <p:cNvSpPr>
            <a:spLocks noGrp="1"/>
          </p:cNvSpPr>
          <p:nvPr>
            <p:ph idx="1"/>
          </p:nvPr>
        </p:nvSpPr>
        <p:spPr/>
        <p:txBody>
          <a:bodyPr>
            <a:normAutofit fontScale="92500" lnSpcReduction="10000"/>
          </a:bodyPr>
          <a:lstStyle/>
          <a:p>
            <a:pPr algn="just"/>
            <a:r>
              <a:rPr lang="id-ID" dirty="0"/>
              <a:t>siklus </a:t>
            </a:r>
            <a:r>
              <a:rPr lang="id-ID" dirty="0" smtClean="0"/>
              <a:t>pengembangan  sistem</a:t>
            </a:r>
          </a:p>
          <a:p>
            <a:pPr algn="just"/>
            <a:r>
              <a:rPr lang="id-ID" dirty="0"/>
              <a:t>berfungsi untuk menggambarkan tahapan-tahapan utama </a:t>
            </a:r>
            <a:r>
              <a:rPr lang="id-ID" dirty="0" smtClean="0"/>
              <a:t>dan </a:t>
            </a:r>
            <a:r>
              <a:rPr lang="id-ID" dirty="0"/>
              <a:t>langkah-langkah dari setiap tahapan yang secara garis besar terbagi </a:t>
            </a:r>
            <a:r>
              <a:rPr lang="id-ID" dirty="0" smtClean="0"/>
              <a:t>dalam empat </a:t>
            </a:r>
            <a:r>
              <a:rPr lang="id-ID" dirty="0"/>
              <a:t>kegiatan utama, yaitu initiation, analysis, design dan </a:t>
            </a:r>
            <a:r>
              <a:rPr lang="id-ID" dirty="0" smtClean="0"/>
              <a:t>implementation</a:t>
            </a:r>
          </a:p>
          <a:p>
            <a:pPr algn="just"/>
            <a:r>
              <a:rPr lang="nn-NO" dirty="0"/>
              <a:t>SDLC  didefinisikan  oleh  Departemen </a:t>
            </a:r>
            <a:r>
              <a:rPr lang="nn-NO" dirty="0" smtClean="0"/>
              <a:t>Kehakiman </a:t>
            </a:r>
            <a:r>
              <a:rPr lang="nn-NO" dirty="0"/>
              <a:t>AS </a:t>
            </a:r>
            <a:r>
              <a:rPr lang="id-ID" dirty="0" smtClean="0"/>
              <a:t> proses </a:t>
            </a:r>
            <a:r>
              <a:rPr lang="id-ID" dirty="0"/>
              <a:t>pengembangan  software  yang digunakan </a:t>
            </a:r>
            <a:r>
              <a:rPr lang="id-ID" dirty="0" smtClean="0"/>
              <a:t>oleh  </a:t>
            </a:r>
            <a:r>
              <a:rPr lang="id-ID" dirty="0"/>
              <a:t>analyst  system,  untuk  mengembangkan  sebuah  sistem  informasi.  </a:t>
            </a:r>
            <a:endParaRPr lang="id-ID" dirty="0" smtClean="0"/>
          </a:p>
          <a:p>
            <a:pPr algn="just"/>
            <a:r>
              <a:rPr lang="id-ID" dirty="0" smtClean="0"/>
              <a:t>SDLC mencakup  </a:t>
            </a:r>
            <a:r>
              <a:rPr lang="id-ID" dirty="0"/>
              <a:t>kebutuhan  (requirement),  validasi,  pelatihan,  kepemilikan  (user </a:t>
            </a:r>
            <a:r>
              <a:rPr lang="id-ID" dirty="0" smtClean="0"/>
              <a:t>ownership</a:t>
            </a:r>
            <a:r>
              <a:rPr lang="id-ID" dirty="0"/>
              <a:t>) sebuah sistem informasi yang diperoleh melalui investigasi, analisis, </a:t>
            </a:r>
            <a:r>
              <a:rPr lang="id-ID" dirty="0" smtClean="0"/>
              <a:t>desain</a:t>
            </a:r>
            <a:r>
              <a:rPr lang="id-ID" dirty="0"/>
              <a:t>,  implementasi,  dan  perawatan  software. </a:t>
            </a:r>
          </a:p>
        </p:txBody>
      </p:sp>
    </p:spTree>
    <p:extLst>
      <p:ext uri="{BB962C8B-B14F-4D97-AF65-F5344CB8AC3E}">
        <p14:creationId xmlns:p14="http://schemas.microsoft.com/office/powerpoint/2010/main" val="161103353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b="1" dirty="0" smtClean="0"/>
              <a:t>0</a:t>
            </a:r>
            <a:r>
              <a:rPr lang="id-ID" b="1" dirty="0" smtClean="0"/>
              <a:t>1</a:t>
            </a:r>
            <a:r>
              <a:rPr lang="en-US" b="1" dirty="0" smtClean="0"/>
              <a:t>.</a:t>
            </a:r>
            <a:r>
              <a:rPr lang="id-ID" b="1" dirty="0" smtClean="0"/>
              <a:t> Analisa Desain Sistem Informasi</a:t>
            </a:r>
            <a:r>
              <a:rPr lang="en-US" b="1" dirty="0" smtClean="0"/>
              <a:t> </a:t>
            </a:r>
            <a:endParaRPr lang="en-US" dirty="0"/>
          </a:p>
        </p:txBody>
      </p:sp>
      <p:sp>
        <p:nvSpPr>
          <p:cNvPr id="3" name="Content Placeholder 2"/>
          <p:cNvSpPr>
            <a:spLocks noGrp="1"/>
          </p:cNvSpPr>
          <p:nvPr>
            <p:ph idx="1"/>
          </p:nvPr>
        </p:nvSpPr>
        <p:spPr/>
        <p:txBody>
          <a:bodyPr>
            <a:normAutofit/>
          </a:bodyPr>
          <a:lstStyle/>
          <a:p>
            <a:pPr marL="463550" lvl="0" indent="-463550">
              <a:buFont typeface="+mj-lt"/>
              <a:buAutoNum type="arabicParenR"/>
            </a:pPr>
            <a:r>
              <a:rPr lang="id-ID" dirty="0" smtClean="0">
                <a:latin typeface="Agency FB" panose="020B0503020202020204" pitchFamily="34" charset="0"/>
              </a:rPr>
              <a:t>Analisa </a:t>
            </a:r>
            <a:r>
              <a:rPr lang="id-ID" dirty="0">
                <a:latin typeface="Agency FB" panose="020B0503020202020204" pitchFamily="34" charset="0"/>
              </a:rPr>
              <a:t>Sistem</a:t>
            </a:r>
            <a:endParaRPr lang="en-US" dirty="0">
              <a:latin typeface="Agency FB" panose="020B0503020202020204" pitchFamily="34" charset="0"/>
            </a:endParaRPr>
          </a:p>
          <a:p>
            <a:pPr marL="463550" indent="-463550">
              <a:buFont typeface="+mj-lt"/>
              <a:buAutoNum type="arabicParenR"/>
            </a:pPr>
            <a:r>
              <a:rPr lang="id-ID" dirty="0" smtClean="0">
                <a:latin typeface="Agency FB" panose="020B0503020202020204" pitchFamily="34" charset="0"/>
              </a:rPr>
              <a:t>Kontrak Perkuliahan</a:t>
            </a:r>
          </a:p>
          <a:p>
            <a:pPr marL="463550" indent="-463550">
              <a:buFont typeface="+mj-lt"/>
              <a:buAutoNum type="arabicParenR"/>
            </a:pPr>
            <a:r>
              <a:rPr lang="id-ID" dirty="0" smtClean="0">
                <a:latin typeface="Agency FB" panose="020B0503020202020204" pitchFamily="34" charset="0"/>
              </a:rPr>
              <a:t>Contact</a:t>
            </a:r>
          </a:p>
          <a:p>
            <a:pPr marL="463550" indent="-463550">
              <a:buFont typeface="+mj-lt"/>
              <a:buAutoNum type="arabicParenR"/>
            </a:pPr>
            <a:r>
              <a:rPr lang="id-ID" dirty="0" smtClean="0">
                <a:latin typeface="Agency FB" panose="020B0503020202020204" pitchFamily="34" charset="0"/>
              </a:rPr>
              <a:t>Referensi</a:t>
            </a:r>
          </a:p>
        </p:txBody>
      </p:sp>
    </p:spTree>
    <p:extLst>
      <p:ext uri="{BB962C8B-B14F-4D97-AF65-F5344CB8AC3E}">
        <p14:creationId xmlns:p14="http://schemas.microsoft.com/office/powerpoint/2010/main" val="377334289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Tahapan</a:t>
            </a:r>
            <a:r>
              <a:rPr lang="en-US" dirty="0"/>
              <a:t> System Development Life Cycle (SDLC)</a:t>
            </a:r>
            <a:endParaRPr lang="id-ID" dirty="0"/>
          </a:p>
        </p:txBody>
      </p:sp>
      <p:sp>
        <p:nvSpPr>
          <p:cNvPr id="3" name="Content Placeholder 2"/>
          <p:cNvSpPr>
            <a:spLocks noGrp="1"/>
          </p:cNvSpPr>
          <p:nvPr>
            <p:ph idx="1"/>
          </p:nvPr>
        </p:nvSpPr>
        <p:spPr/>
        <p:txBody>
          <a:bodyPr>
            <a:normAutofit fontScale="92500" lnSpcReduction="20000"/>
          </a:bodyPr>
          <a:lstStyle/>
          <a:p>
            <a:pPr algn="just"/>
            <a:r>
              <a:rPr lang="id-ID" dirty="0"/>
              <a:t>System  initiation  ialah  perencanaan  awal  untuk  sebuah  proyek  guna </a:t>
            </a:r>
            <a:r>
              <a:rPr lang="id-ID" dirty="0" smtClean="0"/>
              <a:t>mendefinisikan  </a:t>
            </a:r>
            <a:r>
              <a:rPr lang="id-ID" dirty="0"/>
              <a:t>lingkup,  tujuan,  jadwal  dan  anggaran  bisnis  awal  yang </a:t>
            </a:r>
            <a:r>
              <a:rPr lang="id-ID" dirty="0" smtClean="0"/>
              <a:t>diperlukan  </a:t>
            </a:r>
            <a:r>
              <a:rPr lang="id-ID" dirty="0"/>
              <a:t>untuk  memecahkan  masalah  atau  kesempatan  yang </a:t>
            </a:r>
            <a:r>
              <a:rPr lang="id-ID" dirty="0" smtClean="0"/>
              <a:t>direpresentasikan  </a:t>
            </a:r>
            <a:r>
              <a:rPr lang="id-ID" dirty="0"/>
              <a:t>oleh  proyek</a:t>
            </a:r>
            <a:r>
              <a:rPr lang="id-ID" dirty="0" smtClean="0"/>
              <a:t>.</a:t>
            </a:r>
          </a:p>
          <a:p>
            <a:pPr algn="just"/>
            <a:r>
              <a:rPr lang="id-ID" dirty="0"/>
              <a:t>System  analysis  ialah  studi  domain  masalah  bisnis  untuk </a:t>
            </a:r>
            <a:r>
              <a:rPr lang="id-ID" dirty="0" smtClean="0"/>
              <a:t>merekomendasikan  </a:t>
            </a:r>
            <a:r>
              <a:rPr lang="id-ID" dirty="0"/>
              <a:t>perbaikan  dan  menspesifikasikan  persyaratan  dan </a:t>
            </a:r>
            <a:r>
              <a:rPr lang="id-ID" dirty="0" smtClean="0"/>
              <a:t>prioritas  </a:t>
            </a:r>
            <a:r>
              <a:rPr lang="id-ID" dirty="0"/>
              <a:t>bisnis  untuk  solusi. </a:t>
            </a:r>
            <a:endParaRPr lang="id-ID" dirty="0" smtClean="0"/>
          </a:p>
          <a:p>
            <a:pPr algn="just"/>
            <a:r>
              <a:rPr lang="id-ID" dirty="0"/>
              <a:t>System  design   ialah  spesifikasi  atau  konstruksi  solusi  yang  teknis  dan </a:t>
            </a:r>
            <a:r>
              <a:rPr lang="id-ID" dirty="0" smtClean="0"/>
              <a:t>berbasis </a:t>
            </a:r>
            <a:r>
              <a:rPr lang="id-ID" dirty="0"/>
              <a:t>komputer untuk persyaratan bisnis yang diidentifikasikan dalam </a:t>
            </a:r>
            <a:r>
              <a:rPr lang="id-ID" dirty="0" smtClean="0"/>
              <a:t>analisis </a:t>
            </a:r>
            <a:r>
              <a:rPr lang="id-ID" dirty="0"/>
              <a:t>sistem</a:t>
            </a:r>
            <a:r>
              <a:rPr lang="id-ID" dirty="0" smtClean="0"/>
              <a:t>.</a:t>
            </a:r>
          </a:p>
          <a:p>
            <a:pPr algn="just"/>
            <a:r>
              <a:rPr lang="id-ID" dirty="0"/>
              <a:t>System  implementation   ialah  konstruksi,  instalasi,  pengujian  dan </a:t>
            </a:r>
            <a:r>
              <a:rPr lang="id-ID" dirty="0" smtClean="0"/>
              <a:t>pengiriman  </a:t>
            </a:r>
            <a:r>
              <a:rPr lang="id-ID" dirty="0"/>
              <a:t>sistem  ke  dalam  produksi  (artinya  operasi  sehari-hari).</a:t>
            </a:r>
          </a:p>
        </p:txBody>
      </p:sp>
    </p:spTree>
    <p:extLst>
      <p:ext uri="{BB962C8B-B14F-4D97-AF65-F5344CB8AC3E}">
        <p14:creationId xmlns:p14="http://schemas.microsoft.com/office/powerpoint/2010/main" val="300328382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id-ID" b="1" dirty="0"/>
              <a:t>Tahapan Pengembangan Software</a:t>
            </a:r>
          </a:p>
        </p:txBody>
      </p:sp>
      <p:graphicFrame>
        <p:nvGraphicFramePr>
          <p:cNvPr id="8" name="Content Placeholder 7"/>
          <p:cNvGraphicFramePr>
            <a:graphicFrameLocks noGrp="1"/>
          </p:cNvGraphicFramePr>
          <p:nvPr>
            <p:ph idx="1"/>
            <p:extLst>
              <p:ext uri="{D42A27DB-BD31-4B8C-83A1-F6EECF244321}">
                <p14:modId xmlns:p14="http://schemas.microsoft.com/office/powerpoint/2010/main" val="580386670"/>
              </p:ext>
            </p:extLst>
          </p:nvPr>
        </p:nvGraphicFramePr>
        <p:xfrm>
          <a:off x="476250" y="1658938"/>
          <a:ext cx="8320088" cy="48593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4693996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a:t>Distribusi Cost Pengembangan Software</a:t>
            </a:r>
          </a:p>
        </p:txBody>
      </p:sp>
      <p:graphicFrame>
        <p:nvGraphicFramePr>
          <p:cNvPr id="18" name="Content Placeholder 17"/>
          <p:cNvGraphicFramePr>
            <a:graphicFrameLocks noGrp="1"/>
          </p:cNvGraphicFramePr>
          <p:nvPr>
            <p:ph idx="1"/>
            <p:extLst>
              <p:ext uri="{D42A27DB-BD31-4B8C-83A1-F6EECF244321}">
                <p14:modId xmlns:p14="http://schemas.microsoft.com/office/powerpoint/2010/main" val="1268452467"/>
              </p:ext>
            </p:extLst>
          </p:nvPr>
        </p:nvGraphicFramePr>
        <p:xfrm>
          <a:off x="476250" y="1658938"/>
          <a:ext cx="8320088" cy="485933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83596944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2. Project Planning</a:t>
            </a:r>
            <a:endParaRPr lang="id-ID" dirty="0"/>
          </a:p>
        </p:txBody>
      </p:sp>
      <p:sp>
        <p:nvSpPr>
          <p:cNvPr id="3" name="Text Placeholder 2"/>
          <p:cNvSpPr>
            <a:spLocks noGrp="1"/>
          </p:cNvSpPr>
          <p:nvPr>
            <p:ph idx="1"/>
          </p:nvPr>
        </p:nvSpPr>
        <p:spPr/>
        <p:txBody>
          <a:bodyPr/>
          <a:lstStyle/>
          <a:p>
            <a:r>
              <a:rPr lang="en-US" dirty="0"/>
              <a:t>2.1 Identifying Business </a:t>
            </a:r>
            <a:r>
              <a:rPr lang="en-US" dirty="0" smtClean="0"/>
              <a:t>Value (System Request)</a:t>
            </a:r>
          </a:p>
          <a:p>
            <a:r>
              <a:rPr lang="en-US" dirty="0" smtClean="0"/>
              <a:t>2.2 Feasibility Analysis</a:t>
            </a:r>
          </a:p>
          <a:p>
            <a:r>
              <a:rPr lang="en-US" dirty="0"/>
              <a:t>2.3 </a:t>
            </a:r>
            <a:r>
              <a:rPr lang="id-ID" dirty="0" smtClean="0"/>
              <a:t>Project </a:t>
            </a:r>
            <a:r>
              <a:rPr lang="id-ID" dirty="0" err="1"/>
              <a:t>Size</a:t>
            </a:r>
            <a:r>
              <a:rPr lang="id-ID" dirty="0"/>
              <a:t> </a:t>
            </a:r>
            <a:r>
              <a:rPr lang="id-ID" dirty="0" err="1"/>
              <a:t>Estimation</a:t>
            </a:r>
            <a:endParaRPr lang="id-ID" dirty="0"/>
          </a:p>
        </p:txBody>
      </p:sp>
      <p:sp>
        <p:nvSpPr>
          <p:cNvPr id="5" name="Slide Number Placeholder 4"/>
          <p:cNvSpPr>
            <a:spLocks noGrp="1"/>
          </p:cNvSpPr>
          <p:nvPr>
            <p:ph type="sldNum" sz="quarter" idx="4294967295"/>
          </p:nvPr>
        </p:nvSpPr>
        <p:spPr>
          <a:xfrm>
            <a:off x="7086600" y="6477000"/>
            <a:ext cx="2057400" cy="365125"/>
          </a:xfrm>
          <a:prstGeom prst="rect">
            <a:avLst/>
          </a:prstGeom>
        </p:spPr>
        <p:txBody>
          <a:bodyPr/>
          <a:lstStyle/>
          <a:p>
            <a:fld id="{C546E0E4-908A-4724-B308-E4F6AE4FA0DD}" type="slidenum">
              <a:rPr lang="en-US" smtClean="0">
                <a:solidFill>
                  <a:prstClr val="black">
                    <a:tint val="75000"/>
                  </a:prstClr>
                </a:solidFill>
              </a:rPr>
              <a:pPr/>
              <a:t>33</a:t>
            </a:fld>
            <a:endParaRPr lang="en-US">
              <a:solidFill>
                <a:prstClr val="black">
                  <a:tint val="75000"/>
                </a:prstClr>
              </a:solidFill>
            </a:endParaRPr>
          </a:p>
        </p:txBody>
      </p:sp>
      <p:sp>
        <p:nvSpPr>
          <p:cNvPr id="4" name="Rectangle 3"/>
          <p:cNvSpPr/>
          <p:nvPr/>
        </p:nvSpPr>
        <p:spPr>
          <a:xfrm>
            <a:off x="3294529" y="4736522"/>
            <a:ext cx="5501128" cy="1569660"/>
          </a:xfrm>
          <a:prstGeom prst="rect">
            <a:avLst/>
          </a:prstGeom>
        </p:spPr>
        <p:txBody>
          <a:bodyPr wrap="square">
            <a:spAutoFit/>
          </a:bodyPr>
          <a:lstStyle/>
          <a:p>
            <a:r>
              <a:rPr lang="id-ID" sz="2800" dirty="0" smtClean="0"/>
              <a:t>Sumber : </a:t>
            </a:r>
            <a:endParaRPr lang="id-ID" sz="2800" dirty="0"/>
          </a:p>
          <a:p>
            <a:r>
              <a:rPr lang="id-ID" sz="2800" dirty="0" smtClean="0"/>
              <a:t>Romi </a:t>
            </a:r>
            <a:r>
              <a:rPr lang="id-ID" sz="2800" dirty="0"/>
              <a:t>Satria Wahon</a:t>
            </a:r>
            <a:r>
              <a:rPr lang="en-US" sz="2800" dirty="0"/>
              <a:t>o</a:t>
            </a:r>
            <a:br>
              <a:rPr lang="en-US" sz="2800" dirty="0"/>
            </a:br>
            <a:r>
              <a:rPr lang="en-US" sz="2000" i="1" dirty="0">
                <a:solidFill>
                  <a:schemeClr val="tx1">
                    <a:lumMod val="50000"/>
                    <a:lumOff val="50000"/>
                  </a:schemeClr>
                </a:solidFill>
              </a:rPr>
              <a:t>romi@romisatriawahono.net</a:t>
            </a:r>
            <a:br>
              <a:rPr lang="en-US" sz="2000" i="1" dirty="0">
                <a:solidFill>
                  <a:schemeClr val="tx1">
                    <a:lumMod val="50000"/>
                    <a:lumOff val="50000"/>
                  </a:schemeClr>
                </a:solidFill>
              </a:rPr>
            </a:br>
            <a:r>
              <a:rPr lang="en-US" sz="2000" i="1" dirty="0">
                <a:solidFill>
                  <a:schemeClr val="tx1">
                    <a:lumMod val="50000"/>
                    <a:lumOff val="50000"/>
                  </a:schemeClr>
                </a:solidFill>
              </a:rPr>
              <a:t>http://romisatriawahono.net/sad</a:t>
            </a:r>
            <a:endParaRPr lang="id-ID" sz="2000" dirty="0"/>
          </a:p>
        </p:txBody>
      </p:sp>
    </p:spTree>
    <p:extLst>
      <p:ext uri="{BB962C8B-B14F-4D97-AF65-F5344CB8AC3E}">
        <p14:creationId xmlns:p14="http://schemas.microsoft.com/office/powerpoint/2010/main" val="42068761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When </a:t>
            </a:r>
            <a:r>
              <a:rPr lang="id-ID" dirty="0" smtClean="0"/>
              <a:t>D</a:t>
            </a:r>
            <a:r>
              <a:rPr lang="en-US" dirty="0" smtClean="0"/>
              <a:t>o </a:t>
            </a:r>
            <a:r>
              <a:rPr lang="id-ID" dirty="0"/>
              <a:t>P</a:t>
            </a:r>
            <a:r>
              <a:rPr lang="en-US" dirty="0" err="1" smtClean="0"/>
              <a:t>rojects</a:t>
            </a:r>
            <a:r>
              <a:rPr lang="en-US" dirty="0" smtClean="0"/>
              <a:t> </a:t>
            </a:r>
            <a:r>
              <a:rPr lang="id-ID" dirty="0"/>
              <a:t>B</a:t>
            </a:r>
            <a:r>
              <a:rPr lang="en-US" dirty="0" err="1" smtClean="0"/>
              <a:t>egin</a:t>
            </a:r>
            <a:r>
              <a:rPr lang="en-US" dirty="0"/>
              <a:t>?</a:t>
            </a:r>
          </a:p>
        </p:txBody>
      </p:sp>
      <p:sp>
        <p:nvSpPr>
          <p:cNvPr id="3" name="Content Placeholder 2"/>
          <p:cNvSpPr>
            <a:spLocks noGrp="1"/>
          </p:cNvSpPr>
          <p:nvPr>
            <p:ph idx="1"/>
          </p:nvPr>
        </p:nvSpPr>
        <p:spPr/>
        <p:txBody>
          <a:bodyPr>
            <a:normAutofit lnSpcReduction="10000"/>
          </a:bodyPr>
          <a:lstStyle/>
          <a:p>
            <a:r>
              <a:rPr lang="en-US" sz="3400" dirty="0" smtClean="0"/>
              <a:t>When </a:t>
            </a:r>
            <a:r>
              <a:rPr lang="en-US" sz="3400" dirty="0"/>
              <a:t>someone sees an opportunity to create </a:t>
            </a:r>
            <a:r>
              <a:rPr lang="en-US" sz="3400" dirty="0">
                <a:solidFill>
                  <a:srgbClr val="C00000"/>
                </a:solidFill>
              </a:rPr>
              <a:t>business value </a:t>
            </a:r>
            <a:r>
              <a:rPr lang="en-US" sz="3400" dirty="0"/>
              <a:t>from using information </a:t>
            </a:r>
            <a:r>
              <a:rPr lang="en-US" sz="3400" dirty="0" smtClean="0"/>
              <a:t>technology</a:t>
            </a:r>
            <a:endParaRPr lang="id-ID" sz="3400" dirty="0"/>
          </a:p>
          <a:p>
            <a:pPr lvl="1"/>
            <a:r>
              <a:rPr lang="id-ID" sz="3200" dirty="0" smtClean="0"/>
              <a:t>Then he or she creates a </a:t>
            </a:r>
            <a:r>
              <a:rPr lang="id-ID" sz="3200" dirty="0" smtClean="0">
                <a:solidFill>
                  <a:srgbClr val="C00000"/>
                </a:solidFill>
              </a:rPr>
              <a:t>system request</a:t>
            </a:r>
            <a:endParaRPr lang="en-US" sz="3200" dirty="0" smtClean="0">
              <a:solidFill>
                <a:srgbClr val="C00000"/>
              </a:solidFill>
            </a:endParaRPr>
          </a:p>
          <a:p>
            <a:r>
              <a:rPr lang="en-US" sz="3400" dirty="0">
                <a:solidFill>
                  <a:srgbClr val="C00000"/>
                </a:solidFill>
              </a:rPr>
              <a:t>Feasibility analysis </a:t>
            </a:r>
            <a:r>
              <a:rPr lang="en-US" sz="3400" dirty="0"/>
              <a:t>is used to aid in the decision of whether or not to proceed with the project</a:t>
            </a:r>
            <a:endParaRPr lang="id-ID" sz="3400" dirty="0"/>
          </a:p>
          <a:p>
            <a:r>
              <a:rPr lang="id-ID" sz="3400" dirty="0">
                <a:solidFill>
                  <a:srgbClr val="C00000"/>
                </a:solidFill>
              </a:rPr>
              <a:t>Project </a:t>
            </a:r>
            <a:r>
              <a:rPr lang="en-US" sz="3400" dirty="0">
                <a:solidFill>
                  <a:srgbClr val="C00000"/>
                </a:solidFill>
              </a:rPr>
              <a:t>estimation</a:t>
            </a:r>
            <a:r>
              <a:rPr lang="id-ID" sz="3400" dirty="0">
                <a:solidFill>
                  <a:srgbClr val="C00000"/>
                </a:solidFill>
              </a:rPr>
              <a:t> </a:t>
            </a:r>
            <a:r>
              <a:rPr lang="id-ID" sz="3400" dirty="0"/>
              <a:t>is important activity which aims to estimating the size of software project </a:t>
            </a:r>
          </a:p>
          <a:p>
            <a:endParaRPr lang="en-US" sz="3600" dirty="0">
              <a:solidFill>
                <a:srgbClr val="C00000"/>
              </a:solidFill>
            </a:endParaRPr>
          </a:p>
          <a:p>
            <a:endParaRPr lang="id-ID" dirty="0"/>
          </a:p>
        </p:txBody>
      </p:sp>
      <p:sp>
        <p:nvSpPr>
          <p:cNvPr id="4" name="Slide Number Placeholder 3"/>
          <p:cNvSpPr>
            <a:spLocks noGrp="1"/>
          </p:cNvSpPr>
          <p:nvPr>
            <p:ph type="sldNum" sz="quarter" idx="4294967295"/>
          </p:nvPr>
        </p:nvSpPr>
        <p:spPr>
          <a:xfrm>
            <a:off x="7086600" y="6356350"/>
            <a:ext cx="2057400" cy="365125"/>
          </a:xfrm>
        </p:spPr>
        <p:txBody>
          <a:bodyPr/>
          <a:lstStyle/>
          <a:p>
            <a:fld id="{C546E0E4-908A-4724-B308-E4F6AE4FA0DD}" type="slidenum">
              <a:rPr lang="en-US" smtClean="0">
                <a:solidFill>
                  <a:prstClr val="black">
                    <a:tint val="75000"/>
                  </a:prstClr>
                </a:solidFill>
              </a:rPr>
              <a:pPr/>
              <a:t>34</a:t>
            </a:fld>
            <a:endParaRPr lang="en-US">
              <a:solidFill>
                <a:prstClr val="black">
                  <a:tint val="75000"/>
                </a:prstClr>
              </a:solidFill>
            </a:endParaRPr>
          </a:p>
        </p:txBody>
      </p:sp>
    </p:spTree>
    <p:extLst>
      <p:ext uri="{BB962C8B-B14F-4D97-AF65-F5344CB8AC3E}">
        <p14:creationId xmlns:p14="http://schemas.microsoft.com/office/powerpoint/2010/main" val="17594469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ChangeArrowheads="1"/>
          </p:cNvSpPr>
          <p:nvPr>
            <p:ph type="title"/>
            <p:custDataLst>
              <p:tags r:id="rId2"/>
            </p:custDataLst>
          </p:nvPr>
        </p:nvSpPr>
        <p:spPr/>
        <p:txBody>
          <a:bodyPr>
            <a:normAutofit/>
          </a:bodyPr>
          <a:lstStyle/>
          <a:p>
            <a:r>
              <a:rPr lang="en-US" dirty="0"/>
              <a:t>Software Development Life Cycle (SDLC)</a:t>
            </a:r>
          </a:p>
        </p:txBody>
      </p:sp>
      <p:sp>
        <p:nvSpPr>
          <p:cNvPr id="88067" name="Rectangle 3" descr="Rectangle: Click to edit Master text styles&#10;Second level&#10;Third level&#10;Fourth level&#10;Fifth level"/>
          <p:cNvSpPr>
            <a:spLocks noGrp="1" noChangeArrowheads="1"/>
          </p:cNvSpPr>
          <p:nvPr>
            <p:ph idx="1"/>
            <p:custDataLst>
              <p:tags r:id="rId3"/>
            </p:custDataLst>
          </p:nvPr>
        </p:nvSpPr>
        <p:spPr/>
        <p:txBody>
          <a:bodyPr>
            <a:normAutofit lnSpcReduction="10000"/>
          </a:bodyPr>
          <a:lstStyle/>
          <a:p>
            <a:pPr marL="514350" indent="-514350">
              <a:buFont typeface="+mj-lt"/>
              <a:buAutoNum type="arabicPeriod"/>
            </a:pPr>
            <a:r>
              <a:rPr lang="en-US" sz="3200" dirty="0" smtClean="0">
                <a:solidFill>
                  <a:srgbClr val="C00000"/>
                </a:solidFill>
              </a:rPr>
              <a:t>Planning</a:t>
            </a:r>
            <a:r>
              <a:rPr lang="en-US" sz="2800" b="1" dirty="0" smtClean="0"/>
              <a:t>:</a:t>
            </a:r>
            <a:r>
              <a:rPr lang="en-US" sz="2800" dirty="0"/>
              <a:t> </a:t>
            </a:r>
            <a:r>
              <a:rPr lang="en-US" sz="2400" dirty="0" smtClean="0">
                <a:solidFill>
                  <a:srgbClr val="0070C0"/>
                </a:solidFill>
              </a:rPr>
              <a:t>Why</a:t>
            </a:r>
            <a:r>
              <a:rPr lang="en-US" sz="2400" dirty="0" smtClean="0"/>
              <a:t> </a:t>
            </a:r>
            <a:r>
              <a:rPr lang="en-US" sz="2400" dirty="0"/>
              <a:t>build the system</a:t>
            </a:r>
            <a:r>
              <a:rPr lang="en-US" sz="2400" dirty="0" smtClean="0"/>
              <a:t>?</a:t>
            </a:r>
          </a:p>
          <a:p>
            <a:pPr marL="801687" lvl="1" indent="-457200"/>
            <a:r>
              <a:rPr lang="id-ID" sz="2400" dirty="0" smtClean="0"/>
              <a:t>System </a:t>
            </a:r>
            <a:r>
              <a:rPr lang="id-ID" sz="2400" dirty="0" smtClean="0">
                <a:solidFill>
                  <a:srgbClr val="008000"/>
                </a:solidFill>
              </a:rPr>
              <a:t>request</a:t>
            </a:r>
            <a:r>
              <a:rPr lang="id-ID" sz="2400" dirty="0" smtClean="0"/>
              <a:t>, </a:t>
            </a:r>
            <a:r>
              <a:rPr lang="id-ID" sz="2400" dirty="0" err="1" smtClean="0">
                <a:solidFill>
                  <a:srgbClr val="008000"/>
                </a:solidFill>
              </a:rPr>
              <a:t>feasibility</a:t>
            </a:r>
            <a:r>
              <a:rPr lang="id-ID" sz="2400" dirty="0" smtClean="0"/>
              <a:t> </a:t>
            </a:r>
            <a:r>
              <a:rPr lang="id-ID" sz="2400" dirty="0" err="1" smtClean="0"/>
              <a:t>analysis</a:t>
            </a:r>
            <a:endParaRPr lang="en-US" sz="2400" dirty="0" smtClean="0"/>
          </a:p>
          <a:p>
            <a:pPr marL="801687" lvl="1" indent="-457200"/>
            <a:endParaRPr lang="en-US" sz="2400" dirty="0" smtClean="0">
              <a:solidFill>
                <a:srgbClr val="008000"/>
              </a:solidFill>
            </a:endParaRPr>
          </a:p>
          <a:p>
            <a:pPr marL="514350" indent="-514350">
              <a:buFont typeface="+mj-lt"/>
              <a:buAutoNum type="arabicPeriod"/>
            </a:pPr>
            <a:r>
              <a:rPr lang="en-US" sz="3200" dirty="0" smtClean="0">
                <a:solidFill>
                  <a:srgbClr val="C00000"/>
                </a:solidFill>
              </a:rPr>
              <a:t>Analysis</a:t>
            </a:r>
            <a:r>
              <a:rPr lang="en-US" sz="2800" b="1" dirty="0" smtClean="0"/>
              <a:t>: </a:t>
            </a:r>
            <a:r>
              <a:rPr lang="en-US" sz="2400" dirty="0" smtClean="0">
                <a:solidFill>
                  <a:srgbClr val="0070C0"/>
                </a:solidFill>
              </a:rPr>
              <a:t>Who, what, when, where </a:t>
            </a:r>
            <a:r>
              <a:rPr lang="en-US" sz="2400" dirty="0" smtClean="0"/>
              <a:t>will the system be?</a:t>
            </a:r>
          </a:p>
          <a:p>
            <a:pPr marL="801687" lvl="1" indent="-457200"/>
            <a:r>
              <a:rPr lang="en-US" sz="2400" dirty="0" smtClean="0">
                <a:solidFill>
                  <a:srgbClr val="008000"/>
                </a:solidFill>
              </a:rPr>
              <a:t>Requirement</a:t>
            </a:r>
            <a:r>
              <a:rPr lang="en-US" sz="2400" dirty="0" smtClean="0"/>
              <a:t> </a:t>
            </a:r>
            <a:r>
              <a:rPr lang="id-ID" sz="2400" dirty="0" smtClean="0"/>
              <a:t>g</a:t>
            </a:r>
            <a:r>
              <a:rPr lang="en-US" sz="2400" dirty="0" err="1" smtClean="0"/>
              <a:t>athering</a:t>
            </a:r>
            <a:r>
              <a:rPr lang="id-ID" sz="2400" dirty="0" smtClean="0"/>
              <a:t>, </a:t>
            </a:r>
            <a:r>
              <a:rPr lang="id-ID" sz="2400" dirty="0">
                <a:solidFill>
                  <a:srgbClr val="008000"/>
                </a:solidFill>
              </a:rPr>
              <a:t>b</a:t>
            </a:r>
            <a:r>
              <a:rPr lang="id-ID" sz="2400" dirty="0" smtClean="0">
                <a:solidFill>
                  <a:srgbClr val="008000"/>
                </a:solidFill>
              </a:rPr>
              <a:t>usiness </a:t>
            </a:r>
            <a:r>
              <a:rPr lang="id-ID" sz="2400" dirty="0" err="1">
                <a:solidFill>
                  <a:srgbClr val="008000"/>
                </a:solidFill>
              </a:rPr>
              <a:t>p</a:t>
            </a:r>
            <a:r>
              <a:rPr lang="id-ID" sz="2400" dirty="0" err="1" smtClean="0">
                <a:solidFill>
                  <a:srgbClr val="008000"/>
                </a:solidFill>
              </a:rPr>
              <a:t>rocess</a:t>
            </a:r>
            <a:r>
              <a:rPr lang="id-ID" sz="2400" dirty="0" smtClean="0">
                <a:solidFill>
                  <a:srgbClr val="008000"/>
                </a:solidFill>
              </a:rPr>
              <a:t> </a:t>
            </a:r>
            <a:r>
              <a:rPr lang="id-ID" sz="2400" dirty="0" smtClean="0"/>
              <a:t>modeling</a:t>
            </a:r>
            <a:endParaRPr lang="en-US" sz="2400" dirty="0" smtClean="0"/>
          </a:p>
          <a:p>
            <a:pPr marL="801687" lvl="1" indent="-457200"/>
            <a:endParaRPr lang="en-US" sz="2400" dirty="0">
              <a:solidFill>
                <a:srgbClr val="008000"/>
              </a:solidFill>
            </a:endParaRPr>
          </a:p>
          <a:p>
            <a:pPr marL="514350" indent="-514350">
              <a:buFont typeface="+mj-lt"/>
              <a:buAutoNum type="arabicPeriod"/>
            </a:pPr>
            <a:r>
              <a:rPr lang="en-US" sz="3200" dirty="0" smtClean="0">
                <a:solidFill>
                  <a:srgbClr val="C00000"/>
                </a:solidFill>
              </a:rPr>
              <a:t>Design</a:t>
            </a:r>
            <a:r>
              <a:rPr lang="en-US" sz="2800" b="1" dirty="0" smtClean="0"/>
              <a:t>: </a:t>
            </a:r>
            <a:r>
              <a:rPr lang="en-US" sz="2400" dirty="0" smtClean="0">
                <a:solidFill>
                  <a:srgbClr val="0070C0"/>
                </a:solidFill>
              </a:rPr>
              <a:t>How </a:t>
            </a:r>
            <a:r>
              <a:rPr lang="en-US" sz="2400" dirty="0"/>
              <a:t>will the system work</a:t>
            </a:r>
            <a:r>
              <a:rPr lang="en-US" sz="2400" dirty="0" smtClean="0"/>
              <a:t>?</a:t>
            </a:r>
          </a:p>
          <a:p>
            <a:pPr marL="801687" lvl="1" indent="-457200"/>
            <a:r>
              <a:rPr lang="id-ID" sz="2400" dirty="0" smtClean="0">
                <a:solidFill>
                  <a:srgbClr val="008000"/>
                </a:solidFill>
              </a:rPr>
              <a:t>Program </a:t>
            </a:r>
            <a:r>
              <a:rPr lang="id-ID" sz="2400" dirty="0"/>
              <a:t>d</a:t>
            </a:r>
            <a:r>
              <a:rPr lang="en-US" sz="2400" dirty="0" err="1" smtClean="0"/>
              <a:t>esign</a:t>
            </a:r>
            <a:r>
              <a:rPr lang="en-US" sz="2400" dirty="0" smtClean="0"/>
              <a:t>, </a:t>
            </a:r>
            <a:r>
              <a:rPr lang="id-ID" sz="2400" dirty="0" smtClean="0">
                <a:solidFill>
                  <a:srgbClr val="008000"/>
                </a:solidFill>
              </a:rPr>
              <a:t>user i</a:t>
            </a:r>
            <a:r>
              <a:rPr lang="en-US" sz="2400" dirty="0" err="1" smtClean="0">
                <a:solidFill>
                  <a:srgbClr val="008000"/>
                </a:solidFill>
              </a:rPr>
              <a:t>nterface</a:t>
            </a:r>
            <a:r>
              <a:rPr lang="en-US" sz="2400" dirty="0" smtClean="0"/>
              <a:t> </a:t>
            </a:r>
            <a:r>
              <a:rPr lang="id-ID" sz="2400" dirty="0"/>
              <a:t>d</a:t>
            </a:r>
            <a:r>
              <a:rPr lang="en-US" sz="2400" dirty="0" err="1" smtClean="0"/>
              <a:t>esign</a:t>
            </a:r>
            <a:r>
              <a:rPr lang="en-US" sz="2400" dirty="0" smtClean="0"/>
              <a:t>, </a:t>
            </a:r>
            <a:r>
              <a:rPr lang="id-ID" sz="2400" dirty="0">
                <a:solidFill>
                  <a:srgbClr val="008000"/>
                </a:solidFill>
              </a:rPr>
              <a:t>d</a:t>
            </a:r>
            <a:r>
              <a:rPr lang="en-US" sz="2400" dirty="0" err="1" smtClean="0">
                <a:solidFill>
                  <a:srgbClr val="008000"/>
                </a:solidFill>
              </a:rPr>
              <a:t>ata</a:t>
            </a:r>
            <a:r>
              <a:rPr lang="en-US" sz="2400" dirty="0" smtClean="0"/>
              <a:t> </a:t>
            </a:r>
            <a:r>
              <a:rPr lang="id-ID" sz="2400" dirty="0"/>
              <a:t>d</a:t>
            </a:r>
            <a:r>
              <a:rPr lang="en-US" sz="2400" dirty="0" err="1" smtClean="0"/>
              <a:t>esign</a:t>
            </a:r>
            <a:endParaRPr lang="en-US" sz="2400" dirty="0" smtClean="0"/>
          </a:p>
          <a:p>
            <a:pPr marL="801687" lvl="1" indent="-457200"/>
            <a:endParaRPr lang="en-US" sz="2400" dirty="0"/>
          </a:p>
          <a:p>
            <a:pPr marL="514350" indent="-514350">
              <a:buFont typeface="+mj-lt"/>
              <a:buAutoNum type="arabicPeriod"/>
            </a:pPr>
            <a:r>
              <a:rPr lang="en-US" sz="3200" dirty="0" smtClean="0">
                <a:solidFill>
                  <a:srgbClr val="C00000"/>
                </a:solidFill>
              </a:rPr>
              <a:t>Implementation</a:t>
            </a:r>
            <a:r>
              <a:rPr lang="en-US" sz="2800" b="1" dirty="0" smtClean="0"/>
              <a:t>: </a:t>
            </a:r>
            <a:r>
              <a:rPr lang="en-US" sz="2400" dirty="0" smtClean="0"/>
              <a:t>System </a:t>
            </a:r>
            <a:r>
              <a:rPr lang="id-ID" sz="2400" dirty="0" smtClean="0">
                <a:solidFill>
                  <a:srgbClr val="0070C0"/>
                </a:solidFill>
              </a:rPr>
              <a:t>construction</a:t>
            </a:r>
            <a:r>
              <a:rPr lang="id-ID" sz="2400" dirty="0" smtClean="0"/>
              <a:t> and </a:t>
            </a:r>
            <a:r>
              <a:rPr lang="en-US" sz="2400" dirty="0" smtClean="0">
                <a:solidFill>
                  <a:srgbClr val="0070C0"/>
                </a:solidFill>
              </a:rPr>
              <a:t>delivery</a:t>
            </a:r>
          </a:p>
          <a:p>
            <a:pPr marL="863600" lvl="1" indent="-514350"/>
            <a:r>
              <a:rPr lang="en-US" sz="2400" dirty="0" smtClean="0"/>
              <a:t>System </a:t>
            </a:r>
            <a:r>
              <a:rPr lang="id-ID" sz="2400" dirty="0">
                <a:solidFill>
                  <a:srgbClr val="008000"/>
                </a:solidFill>
              </a:rPr>
              <a:t>c</a:t>
            </a:r>
            <a:r>
              <a:rPr lang="en-US" sz="2400" dirty="0" err="1" smtClean="0">
                <a:solidFill>
                  <a:srgbClr val="008000"/>
                </a:solidFill>
              </a:rPr>
              <a:t>onstruction</a:t>
            </a:r>
            <a:r>
              <a:rPr lang="en-US" sz="2400" dirty="0" smtClean="0"/>
              <a:t>, </a:t>
            </a:r>
            <a:r>
              <a:rPr lang="id-ID" sz="2400" dirty="0">
                <a:solidFill>
                  <a:srgbClr val="008000"/>
                </a:solidFill>
              </a:rPr>
              <a:t>t</a:t>
            </a:r>
            <a:r>
              <a:rPr lang="en-US" sz="2400" dirty="0" err="1" smtClean="0">
                <a:solidFill>
                  <a:srgbClr val="008000"/>
                </a:solidFill>
              </a:rPr>
              <a:t>esting</a:t>
            </a:r>
            <a:r>
              <a:rPr lang="en-US" sz="2400" dirty="0" smtClean="0"/>
              <a:t>,</a:t>
            </a:r>
            <a:r>
              <a:rPr lang="id-ID" sz="2400" dirty="0" smtClean="0"/>
              <a:t> </a:t>
            </a:r>
            <a:r>
              <a:rPr lang="id-ID" sz="2400" dirty="0" smtClean="0">
                <a:solidFill>
                  <a:srgbClr val="008000"/>
                </a:solidFill>
              </a:rPr>
              <a:t>documentation</a:t>
            </a:r>
            <a:r>
              <a:rPr lang="id-ID" sz="2400" dirty="0" smtClean="0"/>
              <a:t> and</a:t>
            </a:r>
            <a:r>
              <a:rPr lang="en-US" sz="2400" dirty="0" smtClean="0"/>
              <a:t> </a:t>
            </a:r>
            <a:r>
              <a:rPr lang="id-ID" sz="2400" dirty="0">
                <a:solidFill>
                  <a:srgbClr val="008000"/>
                </a:solidFill>
              </a:rPr>
              <a:t>i</a:t>
            </a:r>
            <a:r>
              <a:rPr lang="en-US" sz="2400" dirty="0" err="1" smtClean="0">
                <a:solidFill>
                  <a:srgbClr val="008000"/>
                </a:solidFill>
              </a:rPr>
              <a:t>nstallation</a:t>
            </a:r>
            <a:endParaRPr lang="en-US" sz="2400" dirty="0"/>
          </a:p>
        </p:txBody>
      </p:sp>
      <p:sp>
        <p:nvSpPr>
          <p:cNvPr id="2" name="Slide Number Placeholder 1"/>
          <p:cNvSpPr>
            <a:spLocks noGrp="1"/>
          </p:cNvSpPr>
          <p:nvPr>
            <p:ph type="sldNum" sz="quarter" idx="4294967295"/>
          </p:nvPr>
        </p:nvSpPr>
        <p:spPr>
          <a:xfrm>
            <a:off x="7086600" y="6356350"/>
            <a:ext cx="2057400" cy="365125"/>
          </a:xfrm>
        </p:spPr>
        <p:txBody>
          <a:bodyPr/>
          <a:lstStyle/>
          <a:p>
            <a:fld id="{C546E0E4-908A-4724-B308-E4F6AE4FA0DD}" type="slidenum">
              <a:rPr lang="en-US" smtClean="0">
                <a:solidFill>
                  <a:prstClr val="black">
                    <a:tint val="75000"/>
                  </a:prstClr>
                </a:solidFill>
              </a:rPr>
              <a:pPr/>
              <a:t>35</a:t>
            </a:fld>
            <a:endParaRPr lang="en-US" dirty="0">
              <a:solidFill>
                <a:prstClr val="black">
                  <a:tint val="75000"/>
                </a:prstClr>
              </a:solidFill>
            </a:endParaRPr>
          </a:p>
        </p:txBody>
      </p:sp>
    </p:spTree>
    <p:custDataLst>
      <p:tags r:id="rId1"/>
    </p:custDataLst>
    <p:extLst>
      <p:ext uri="{BB962C8B-B14F-4D97-AF65-F5344CB8AC3E}">
        <p14:creationId xmlns:p14="http://schemas.microsoft.com/office/powerpoint/2010/main" val="23749274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b="1" dirty="0"/>
              <a:t>Planning</a:t>
            </a:r>
          </a:p>
        </p:txBody>
      </p:sp>
      <p:sp>
        <p:nvSpPr>
          <p:cNvPr id="3" name="Content Placeholder 2"/>
          <p:cNvSpPr>
            <a:spLocks noGrp="1"/>
          </p:cNvSpPr>
          <p:nvPr>
            <p:ph idx="1"/>
          </p:nvPr>
        </p:nvSpPr>
        <p:spPr/>
        <p:txBody>
          <a:bodyPr>
            <a:normAutofit/>
          </a:bodyPr>
          <a:lstStyle/>
          <a:p>
            <a:pPr marL="514350" indent="-514350">
              <a:buFont typeface="+mj-lt"/>
              <a:buAutoNum type="arabicPeriod"/>
            </a:pPr>
            <a:r>
              <a:rPr lang="en-US" sz="3200" b="1" dirty="0" smtClean="0"/>
              <a:t>Identifying </a:t>
            </a:r>
            <a:r>
              <a:rPr lang="en-US" sz="3200" b="1" dirty="0"/>
              <a:t>business value</a:t>
            </a:r>
          </a:p>
          <a:p>
            <a:pPr marL="901700" lvl="1" indent="-444500"/>
            <a:r>
              <a:rPr lang="en-US" sz="2800" b="1" dirty="0" smtClean="0"/>
              <a:t>Lower </a:t>
            </a:r>
            <a:r>
              <a:rPr lang="en-US" sz="2800" b="1" dirty="0"/>
              <a:t>costs</a:t>
            </a:r>
          </a:p>
          <a:p>
            <a:pPr marL="901700" lvl="1" indent="-444500"/>
            <a:r>
              <a:rPr lang="en-US" sz="2800" b="1" dirty="0" smtClean="0"/>
              <a:t>Increase </a:t>
            </a:r>
            <a:r>
              <a:rPr lang="en-US" sz="2800" b="1" dirty="0"/>
              <a:t>profits</a:t>
            </a:r>
          </a:p>
          <a:p>
            <a:pPr marL="514350" indent="-514350">
              <a:buFont typeface="+mj-lt"/>
              <a:buAutoNum type="arabicPeriod"/>
            </a:pPr>
            <a:r>
              <a:rPr lang="en-US" sz="3200" b="1" dirty="0" smtClean="0"/>
              <a:t>Analyze </a:t>
            </a:r>
            <a:r>
              <a:rPr lang="en-US" sz="3200" b="1" dirty="0"/>
              <a:t>feasibility</a:t>
            </a:r>
          </a:p>
          <a:p>
            <a:pPr marL="901700" lvl="1" indent="-444500"/>
            <a:r>
              <a:rPr lang="en-US" sz="2800" b="1" dirty="0" smtClean="0"/>
              <a:t>Technical </a:t>
            </a:r>
            <a:r>
              <a:rPr lang="en-US" sz="2800" b="1" dirty="0"/>
              <a:t>Feasibility </a:t>
            </a:r>
          </a:p>
          <a:p>
            <a:pPr marL="901700" lvl="1" indent="-444500"/>
            <a:r>
              <a:rPr lang="en-US" sz="2800" b="1" dirty="0" smtClean="0"/>
              <a:t>Economic </a:t>
            </a:r>
            <a:r>
              <a:rPr lang="en-US" sz="2800" b="1" dirty="0"/>
              <a:t>Feasibility </a:t>
            </a:r>
          </a:p>
          <a:p>
            <a:pPr marL="901700" lvl="1" indent="-444500"/>
            <a:r>
              <a:rPr lang="en-US" sz="2800" b="1" dirty="0" smtClean="0"/>
              <a:t>Organizational </a:t>
            </a:r>
            <a:r>
              <a:rPr lang="en-US" sz="2800" b="1" dirty="0"/>
              <a:t>Feasibility</a:t>
            </a:r>
            <a:endParaRPr lang="id-ID" sz="2800" b="1" dirty="0"/>
          </a:p>
        </p:txBody>
      </p:sp>
      <p:sp>
        <p:nvSpPr>
          <p:cNvPr id="4" name="TextBox 3"/>
          <p:cNvSpPr txBox="1"/>
          <p:nvPr/>
        </p:nvSpPr>
        <p:spPr>
          <a:xfrm>
            <a:off x="5553635" y="4827494"/>
            <a:ext cx="1753878" cy="369332"/>
          </a:xfrm>
          <a:prstGeom prst="rect">
            <a:avLst/>
          </a:prstGeom>
          <a:noFill/>
        </p:spPr>
        <p:txBody>
          <a:bodyPr wrap="none" rtlCol="0">
            <a:spAutoFit/>
          </a:bodyPr>
          <a:lstStyle/>
          <a:p>
            <a:r>
              <a:rPr lang="id-ID" b="1" dirty="0"/>
              <a:t>System Proposal</a:t>
            </a:r>
          </a:p>
        </p:txBody>
      </p:sp>
    </p:spTree>
    <p:extLst>
      <p:ext uri="{BB962C8B-B14F-4D97-AF65-F5344CB8AC3E}">
        <p14:creationId xmlns:p14="http://schemas.microsoft.com/office/powerpoint/2010/main" val="334910712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p:txBody>
          <a:bodyPr/>
          <a:lstStyle/>
          <a:p>
            <a:r>
              <a:rPr lang="en-US" dirty="0"/>
              <a:t>Elements of a System Request</a:t>
            </a:r>
          </a:p>
        </p:txBody>
      </p:sp>
      <p:sp>
        <p:nvSpPr>
          <p:cNvPr id="3" name="Content Placeholder 2"/>
          <p:cNvSpPr>
            <a:spLocks noGrp="1"/>
          </p:cNvSpPr>
          <p:nvPr>
            <p:ph idx="1"/>
          </p:nvPr>
        </p:nvSpPr>
        <p:spPr/>
        <p:txBody>
          <a:bodyPr>
            <a:normAutofit fontScale="85000" lnSpcReduction="20000"/>
          </a:bodyPr>
          <a:lstStyle/>
          <a:p>
            <a:pPr marL="514350" indent="-514350">
              <a:lnSpc>
                <a:spcPct val="90000"/>
              </a:lnSpc>
              <a:buFont typeface="+mj-lt"/>
              <a:buAutoNum type="arabicPeriod"/>
            </a:pPr>
            <a:r>
              <a:rPr lang="id-ID" sz="3600" dirty="0" smtClean="0"/>
              <a:t>Project Name</a:t>
            </a:r>
          </a:p>
          <a:p>
            <a:pPr lvl="1"/>
            <a:r>
              <a:rPr lang="id-ID" sz="2400" dirty="0" smtClean="0"/>
              <a:t>The </a:t>
            </a:r>
            <a:r>
              <a:rPr lang="id-ID" sz="2400" dirty="0" smtClean="0">
                <a:solidFill>
                  <a:srgbClr val="0070C0"/>
                </a:solidFill>
              </a:rPr>
              <a:t>name</a:t>
            </a:r>
            <a:r>
              <a:rPr lang="id-ID" sz="2400" dirty="0" smtClean="0"/>
              <a:t> of project</a:t>
            </a:r>
          </a:p>
          <a:p>
            <a:pPr marL="514350" indent="-514350">
              <a:lnSpc>
                <a:spcPct val="90000"/>
              </a:lnSpc>
              <a:buFont typeface="+mj-lt"/>
              <a:buAutoNum type="arabicPeriod"/>
            </a:pPr>
            <a:r>
              <a:rPr lang="en-US" sz="3600" dirty="0" smtClean="0"/>
              <a:t>Project sponsor</a:t>
            </a:r>
            <a:endParaRPr lang="id-ID" sz="3600" dirty="0" smtClean="0"/>
          </a:p>
          <a:p>
            <a:pPr lvl="1"/>
            <a:r>
              <a:rPr lang="en-US" sz="2400" dirty="0" smtClean="0"/>
              <a:t>Primary point of </a:t>
            </a:r>
            <a:r>
              <a:rPr lang="en-US" sz="2400" dirty="0" smtClean="0">
                <a:solidFill>
                  <a:srgbClr val="0070C0"/>
                </a:solidFill>
              </a:rPr>
              <a:t>contact</a:t>
            </a:r>
            <a:r>
              <a:rPr lang="en-US" sz="2400" dirty="0" smtClean="0"/>
              <a:t> for the project</a:t>
            </a:r>
          </a:p>
          <a:p>
            <a:pPr marL="514350" indent="-514350">
              <a:lnSpc>
                <a:spcPct val="90000"/>
              </a:lnSpc>
              <a:buFont typeface="+mj-lt"/>
              <a:buAutoNum type="arabicPeriod"/>
            </a:pPr>
            <a:r>
              <a:rPr lang="en-US" sz="3600" dirty="0" smtClean="0">
                <a:solidFill>
                  <a:srgbClr val="C00000"/>
                </a:solidFill>
              </a:rPr>
              <a:t>Business need</a:t>
            </a:r>
            <a:endParaRPr lang="id-ID" sz="3600" dirty="0" smtClean="0">
              <a:solidFill>
                <a:srgbClr val="C00000"/>
              </a:solidFill>
            </a:endParaRPr>
          </a:p>
          <a:p>
            <a:pPr lvl="1"/>
            <a:r>
              <a:rPr lang="en-US" sz="2400" dirty="0" smtClean="0">
                <a:solidFill>
                  <a:srgbClr val="0070C0"/>
                </a:solidFill>
              </a:rPr>
              <a:t>Reason</a:t>
            </a:r>
            <a:r>
              <a:rPr lang="en-US" sz="2400" dirty="0" smtClean="0"/>
              <a:t> </a:t>
            </a:r>
            <a:r>
              <a:rPr lang="en-US" sz="2400" dirty="0"/>
              <a:t>prompting the project</a:t>
            </a:r>
          </a:p>
          <a:p>
            <a:pPr marL="514350" indent="-514350">
              <a:lnSpc>
                <a:spcPct val="90000"/>
              </a:lnSpc>
              <a:buFont typeface="+mj-lt"/>
              <a:buAutoNum type="arabicPeriod"/>
            </a:pPr>
            <a:r>
              <a:rPr lang="en-US" sz="3600" dirty="0">
                <a:solidFill>
                  <a:srgbClr val="C00000"/>
                </a:solidFill>
              </a:rPr>
              <a:t>Business </a:t>
            </a:r>
            <a:r>
              <a:rPr lang="en-US" sz="3600" dirty="0" smtClean="0">
                <a:solidFill>
                  <a:srgbClr val="C00000"/>
                </a:solidFill>
              </a:rPr>
              <a:t>requirements</a:t>
            </a:r>
            <a:endParaRPr lang="id-ID" sz="3600" dirty="0" smtClean="0">
              <a:solidFill>
                <a:srgbClr val="C00000"/>
              </a:solidFill>
            </a:endParaRPr>
          </a:p>
          <a:p>
            <a:pPr lvl="1"/>
            <a:r>
              <a:rPr lang="en-US" sz="2400" dirty="0" smtClean="0"/>
              <a:t>Business </a:t>
            </a:r>
            <a:r>
              <a:rPr lang="en-US" sz="2400" dirty="0">
                <a:solidFill>
                  <a:srgbClr val="0070C0"/>
                </a:solidFill>
              </a:rPr>
              <a:t>capabilities</a:t>
            </a:r>
            <a:r>
              <a:rPr lang="en-US" sz="2400" dirty="0"/>
              <a:t> the system will need to have</a:t>
            </a:r>
          </a:p>
          <a:p>
            <a:pPr marL="514350" indent="-514350">
              <a:lnSpc>
                <a:spcPct val="90000"/>
              </a:lnSpc>
              <a:buFont typeface="+mj-lt"/>
              <a:buAutoNum type="arabicPeriod"/>
            </a:pPr>
            <a:r>
              <a:rPr lang="en-US" sz="3600" dirty="0">
                <a:solidFill>
                  <a:srgbClr val="C00000"/>
                </a:solidFill>
              </a:rPr>
              <a:t>Business </a:t>
            </a:r>
            <a:r>
              <a:rPr lang="en-US" sz="3600" dirty="0" smtClean="0">
                <a:solidFill>
                  <a:srgbClr val="C00000"/>
                </a:solidFill>
              </a:rPr>
              <a:t>value</a:t>
            </a:r>
            <a:endParaRPr lang="id-ID" sz="3600" dirty="0" smtClean="0">
              <a:solidFill>
                <a:srgbClr val="C00000"/>
              </a:solidFill>
            </a:endParaRPr>
          </a:p>
          <a:p>
            <a:pPr lvl="1"/>
            <a:r>
              <a:rPr lang="en-US" sz="2400" dirty="0" smtClean="0">
                <a:solidFill>
                  <a:srgbClr val="0070C0"/>
                </a:solidFill>
              </a:rPr>
              <a:t>Benefits</a:t>
            </a:r>
            <a:r>
              <a:rPr lang="en-US" sz="2400" dirty="0" smtClean="0"/>
              <a:t> </a:t>
            </a:r>
            <a:r>
              <a:rPr lang="en-US" sz="2400" dirty="0"/>
              <a:t>the organization can expect from the project</a:t>
            </a:r>
          </a:p>
          <a:p>
            <a:pPr marL="514350" indent="-514350">
              <a:lnSpc>
                <a:spcPct val="90000"/>
              </a:lnSpc>
              <a:buFont typeface="+mj-lt"/>
              <a:buAutoNum type="arabicPeriod"/>
            </a:pPr>
            <a:r>
              <a:rPr lang="en-US" sz="3600" dirty="0"/>
              <a:t>Special </a:t>
            </a:r>
            <a:r>
              <a:rPr lang="en-US" sz="3600" dirty="0" smtClean="0"/>
              <a:t>issues</a:t>
            </a:r>
            <a:endParaRPr lang="id-ID" sz="3600" dirty="0" smtClean="0"/>
          </a:p>
          <a:p>
            <a:pPr lvl="1"/>
            <a:r>
              <a:rPr lang="en-US" sz="2400" dirty="0" smtClean="0">
                <a:solidFill>
                  <a:srgbClr val="0070C0"/>
                </a:solidFill>
              </a:rPr>
              <a:t>Anything </a:t>
            </a:r>
            <a:r>
              <a:rPr lang="en-US" sz="2400" dirty="0">
                <a:solidFill>
                  <a:srgbClr val="0070C0"/>
                </a:solidFill>
              </a:rPr>
              <a:t>else </a:t>
            </a:r>
            <a:r>
              <a:rPr lang="en-US" sz="2400" dirty="0"/>
              <a:t>that should be </a:t>
            </a:r>
            <a:r>
              <a:rPr lang="en-US" sz="2400" dirty="0" smtClean="0"/>
              <a:t>considered</a:t>
            </a:r>
          </a:p>
          <a:p>
            <a:pPr lvl="1"/>
            <a:r>
              <a:rPr lang="en-US" dirty="0">
                <a:solidFill>
                  <a:srgbClr val="0070C0"/>
                </a:solidFill>
              </a:rPr>
              <a:t>Budget </a:t>
            </a:r>
            <a:r>
              <a:rPr lang="en-US" dirty="0" smtClean="0">
                <a:solidFill>
                  <a:srgbClr val="0070C0"/>
                </a:solidFill>
              </a:rPr>
              <a:t>constraints</a:t>
            </a:r>
            <a:r>
              <a:rPr lang="en-US" dirty="0" smtClean="0"/>
              <a:t>, </a:t>
            </a:r>
            <a:r>
              <a:rPr lang="en-US" dirty="0" smtClean="0">
                <a:solidFill>
                  <a:srgbClr val="0070C0"/>
                </a:solidFill>
              </a:rPr>
              <a:t>deadline</a:t>
            </a:r>
            <a:r>
              <a:rPr lang="en-US" dirty="0" smtClean="0"/>
              <a:t>, Legal </a:t>
            </a:r>
            <a:r>
              <a:rPr lang="en-US" dirty="0"/>
              <a:t>requirements</a:t>
            </a:r>
          </a:p>
          <a:p>
            <a:pPr lvl="1"/>
            <a:endParaRPr lang="en-US" sz="2400" dirty="0"/>
          </a:p>
        </p:txBody>
      </p:sp>
      <p:sp>
        <p:nvSpPr>
          <p:cNvPr id="2" name="Slide Number Placeholder 1"/>
          <p:cNvSpPr>
            <a:spLocks noGrp="1"/>
          </p:cNvSpPr>
          <p:nvPr>
            <p:ph type="sldNum" sz="quarter" idx="4294967295"/>
          </p:nvPr>
        </p:nvSpPr>
        <p:spPr>
          <a:xfrm>
            <a:off x="7086600" y="6356350"/>
            <a:ext cx="2057400" cy="365125"/>
          </a:xfrm>
        </p:spPr>
        <p:txBody>
          <a:bodyPr/>
          <a:lstStyle/>
          <a:p>
            <a:fld id="{C546E0E4-908A-4724-B308-E4F6AE4FA0DD}" type="slidenum">
              <a:rPr lang="en-US" smtClean="0">
                <a:solidFill>
                  <a:prstClr val="black">
                    <a:tint val="75000"/>
                  </a:prstClr>
                </a:solidFill>
              </a:rPr>
              <a:pPr/>
              <a:t>37</a:t>
            </a:fld>
            <a:endParaRPr lang="en-US">
              <a:solidFill>
                <a:prstClr val="black">
                  <a:tint val="75000"/>
                </a:prstClr>
              </a:solidFill>
            </a:endParaRPr>
          </a:p>
        </p:txBody>
      </p:sp>
    </p:spTree>
    <p:extLst>
      <p:ext uri="{BB962C8B-B14F-4D97-AF65-F5344CB8AC3E}">
        <p14:creationId xmlns:p14="http://schemas.microsoft.com/office/powerpoint/2010/main" val="26322621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p:txBody>
          <a:bodyPr/>
          <a:lstStyle/>
          <a:p>
            <a:r>
              <a:rPr lang="en-US" dirty="0"/>
              <a:t>Elements of a System Request</a:t>
            </a:r>
          </a:p>
        </p:txBody>
      </p:sp>
      <p:sp>
        <p:nvSpPr>
          <p:cNvPr id="3" name="Content Placeholder 2"/>
          <p:cNvSpPr>
            <a:spLocks noGrp="1"/>
          </p:cNvSpPr>
          <p:nvPr>
            <p:ph idx="1"/>
          </p:nvPr>
        </p:nvSpPr>
        <p:spPr/>
        <p:txBody>
          <a:bodyPr>
            <a:normAutofit fontScale="85000" lnSpcReduction="20000"/>
          </a:bodyPr>
          <a:lstStyle/>
          <a:p>
            <a:pPr marL="514350" indent="-514350">
              <a:lnSpc>
                <a:spcPct val="90000"/>
              </a:lnSpc>
              <a:buFont typeface="+mj-lt"/>
              <a:buAutoNum type="arabicPeriod"/>
            </a:pPr>
            <a:r>
              <a:rPr lang="id-ID" sz="3600" dirty="0" smtClean="0"/>
              <a:t>Project Name</a:t>
            </a:r>
          </a:p>
          <a:p>
            <a:pPr lvl="1"/>
            <a:r>
              <a:rPr lang="id-ID" sz="2400" dirty="0" smtClean="0"/>
              <a:t>The </a:t>
            </a:r>
            <a:r>
              <a:rPr lang="id-ID" sz="2400" dirty="0" smtClean="0">
                <a:solidFill>
                  <a:srgbClr val="0070C0"/>
                </a:solidFill>
              </a:rPr>
              <a:t>name</a:t>
            </a:r>
            <a:r>
              <a:rPr lang="id-ID" sz="2400" dirty="0" smtClean="0"/>
              <a:t> of project</a:t>
            </a:r>
          </a:p>
          <a:p>
            <a:pPr marL="514350" indent="-514350">
              <a:lnSpc>
                <a:spcPct val="90000"/>
              </a:lnSpc>
              <a:buFont typeface="+mj-lt"/>
              <a:buAutoNum type="arabicPeriod"/>
            </a:pPr>
            <a:r>
              <a:rPr lang="en-US" sz="3600" dirty="0" smtClean="0"/>
              <a:t>Project sponsor</a:t>
            </a:r>
            <a:endParaRPr lang="id-ID" sz="3600" dirty="0" smtClean="0"/>
          </a:p>
          <a:p>
            <a:pPr lvl="1"/>
            <a:r>
              <a:rPr lang="en-US" sz="2400" dirty="0" smtClean="0"/>
              <a:t>Primary point of </a:t>
            </a:r>
            <a:r>
              <a:rPr lang="en-US" sz="2400" dirty="0" smtClean="0">
                <a:solidFill>
                  <a:srgbClr val="0070C0"/>
                </a:solidFill>
              </a:rPr>
              <a:t>contact</a:t>
            </a:r>
            <a:r>
              <a:rPr lang="en-US" sz="2400" dirty="0" smtClean="0"/>
              <a:t> for the project</a:t>
            </a:r>
          </a:p>
          <a:p>
            <a:pPr marL="514350" indent="-514350">
              <a:lnSpc>
                <a:spcPct val="90000"/>
              </a:lnSpc>
              <a:buFont typeface="+mj-lt"/>
              <a:buAutoNum type="arabicPeriod"/>
            </a:pPr>
            <a:r>
              <a:rPr lang="en-US" sz="3600" dirty="0" smtClean="0">
                <a:solidFill>
                  <a:srgbClr val="C00000"/>
                </a:solidFill>
              </a:rPr>
              <a:t>Business need</a:t>
            </a:r>
            <a:endParaRPr lang="id-ID" sz="3600" dirty="0" smtClean="0">
              <a:solidFill>
                <a:srgbClr val="C00000"/>
              </a:solidFill>
            </a:endParaRPr>
          </a:p>
          <a:p>
            <a:pPr lvl="1"/>
            <a:r>
              <a:rPr lang="en-US" sz="2400" dirty="0" smtClean="0">
                <a:solidFill>
                  <a:srgbClr val="0070C0"/>
                </a:solidFill>
              </a:rPr>
              <a:t>Reason</a:t>
            </a:r>
            <a:r>
              <a:rPr lang="en-US" sz="2400" dirty="0" smtClean="0"/>
              <a:t> </a:t>
            </a:r>
            <a:r>
              <a:rPr lang="en-US" sz="2400" dirty="0"/>
              <a:t>prompting the project</a:t>
            </a:r>
          </a:p>
          <a:p>
            <a:pPr marL="514350" indent="-514350">
              <a:lnSpc>
                <a:spcPct val="90000"/>
              </a:lnSpc>
              <a:buFont typeface="+mj-lt"/>
              <a:buAutoNum type="arabicPeriod"/>
            </a:pPr>
            <a:r>
              <a:rPr lang="en-US" sz="3600" dirty="0">
                <a:solidFill>
                  <a:srgbClr val="C00000"/>
                </a:solidFill>
              </a:rPr>
              <a:t>Business </a:t>
            </a:r>
            <a:r>
              <a:rPr lang="en-US" sz="3600" dirty="0" smtClean="0">
                <a:solidFill>
                  <a:srgbClr val="C00000"/>
                </a:solidFill>
              </a:rPr>
              <a:t>requirements</a:t>
            </a:r>
            <a:endParaRPr lang="id-ID" sz="3600" dirty="0" smtClean="0">
              <a:solidFill>
                <a:srgbClr val="C00000"/>
              </a:solidFill>
            </a:endParaRPr>
          </a:p>
          <a:p>
            <a:pPr lvl="1"/>
            <a:r>
              <a:rPr lang="en-US" sz="2400" dirty="0" smtClean="0"/>
              <a:t>Business </a:t>
            </a:r>
            <a:r>
              <a:rPr lang="en-US" sz="2400" dirty="0">
                <a:solidFill>
                  <a:srgbClr val="0070C0"/>
                </a:solidFill>
              </a:rPr>
              <a:t>capabilities</a:t>
            </a:r>
            <a:r>
              <a:rPr lang="en-US" sz="2400" dirty="0"/>
              <a:t> the system will need to have</a:t>
            </a:r>
          </a:p>
          <a:p>
            <a:pPr marL="514350" indent="-514350">
              <a:lnSpc>
                <a:spcPct val="90000"/>
              </a:lnSpc>
              <a:buFont typeface="+mj-lt"/>
              <a:buAutoNum type="arabicPeriod"/>
            </a:pPr>
            <a:r>
              <a:rPr lang="en-US" sz="3600" dirty="0">
                <a:solidFill>
                  <a:srgbClr val="C00000"/>
                </a:solidFill>
              </a:rPr>
              <a:t>Business </a:t>
            </a:r>
            <a:r>
              <a:rPr lang="en-US" sz="3600" dirty="0" smtClean="0">
                <a:solidFill>
                  <a:srgbClr val="C00000"/>
                </a:solidFill>
              </a:rPr>
              <a:t>value</a:t>
            </a:r>
            <a:endParaRPr lang="id-ID" sz="3600" dirty="0" smtClean="0">
              <a:solidFill>
                <a:srgbClr val="C00000"/>
              </a:solidFill>
            </a:endParaRPr>
          </a:p>
          <a:p>
            <a:pPr lvl="1"/>
            <a:r>
              <a:rPr lang="en-US" sz="2400" dirty="0" smtClean="0">
                <a:solidFill>
                  <a:srgbClr val="0070C0"/>
                </a:solidFill>
              </a:rPr>
              <a:t>Benefits</a:t>
            </a:r>
            <a:r>
              <a:rPr lang="en-US" sz="2400" dirty="0" smtClean="0"/>
              <a:t> </a:t>
            </a:r>
            <a:r>
              <a:rPr lang="en-US" sz="2400" dirty="0"/>
              <a:t>the organization can expect from the project</a:t>
            </a:r>
          </a:p>
          <a:p>
            <a:pPr marL="514350" indent="-514350">
              <a:lnSpc>
                <a:spcPct val="90000"/>
              </a:lnSpc>
              <a:buFont typeface="+mj-lt"/>
              <a:buAutoNum type="arabicPeriod"/>
            </a:pPr>
            <a:r>
              <a:rPr lang="en-US" sz="3600" dirty="0"/>
              <a:t>Special </a:t>
            </a:r>
            <a:r>
              <a:rPr lang="en-US" sz="3600" dirty="0" smtClean="0"/>
              <a:t>issues</a:t>
            </a:r>
            <a:endParaRPr lang="id-ID" sz="3600" dirty="0" smtClean="0"/>
          </a:p>
          <a:p>
            <a:pPr lvl="1"/>
            <a:r>
              <a:rPr lang="en-US" sz="2400" dirty="0" smtClean="0">
                <a:solidFill>
                  <a:srgbClr val="0070C0"/>
                </a:solidFill>
              </a:rPr>
              <a:t>Anything </a:t>
            </a:r>
            <a:r>
              <a:rPr lang="en-US" sz="2400" dirty="0">
                <a:solidFill>
                  <a:srgbClr val="0070C0"/>
                </a:solidFill>
              </a:rPr>
              <a:t>else </a:t>
            </a:r>
            <a:r>
              <a:rPr lang="en-US" sz="2400" dirty="0"/>
              <a:t>that should be </a:t>
            </a:r>
            <a:r>
              <a:rPr lang="en-US" sz="2400" dirty="0" smtClean="0"/>
              <a:t>considered</a:t>
            </a:r>
          </a:p>
          <a:p>
            <a:pPr lvl="1"/>
            <a:r>
              <a:rPr lang="en-US" dirty="0">
                <a:solidFill>
                  <a:srgbClr val="0070C0"/>
                </a:solidFill>
              </a:rPr>
              <a:t>Budget </a:t>
            </a:r>
            <a:r>
              <a:rPr lang="en-US" dirty="0" smtClean="0">
                <a:solidFill>
                  <a:srgbClr val="0070C0"/>
                </a:solidFill>
              </a:rPr>
              <a:t>constraints</a:t>
            </a:r>
            <a:r>
              <a:rPr lang="en-US" dirty="0" smtClean="0"/>
              <a:t>, </a:t>
            </a:r>
            <a:r>
              <a:rPr lang="en-US" dirty="0" smtClean="0">
                <a:solidFill>
                  <a:srgbClr val="0070C0"/>
                </a:solidFill>
              </a:rPr>
              <a:t>deadline</a:t>
            </a:r>
            <a:r>
              <a:rPr lang="en-US" dirty="0" smtClean="0"/>
              <a:t>, Legal </a:t>
            </a:r>
            <a:r>
              <a:rPr lang="en-US" dirty="0"/>
              <a:t>requirements</a:t>
            </a:r>
          </a:p>
          <a:p>
            <a:pPr lvl="1"/>
            <a:endParaRPr lang="en-US" sz="2400" dirty="0"/>
          </a:p>
        </p:txBody>
      </p:sp>
      <p:sp>
        <p:nvSpPr>
          <p:cNvPr id="2" name="Slide Number Placeholder 1"/>
          <p:cNvSpPr>
            <a:spLocks noGrp="1"/>
          </p:cNvSpPr>
          <p:nvPr>
            <p:ph type="sldNum" sz="quarter" idx="4294967295"/>
          </p:nvPr>
        </p:nvSpPr>
        <p:spPr>
          <a:xfrm>
            <a:off x="7086600" y="6356350"/>
            <a:ext cx="2057400" cy="365125"/>
          </a:xfrm>
        </p:spPr>
        <p:txBody>
          <a:bodyPr/>
          <a:lstStyle/>
          <a:p>
            <a:fld id="{C546E0E4-908A-4724-B308-E4F6AE4FA0DD}" type="slidenum">
              <a:rPr lang="en-US" smtClean="0">
                <a:solidFill>
                  <a:prstClr val="black">
                    <a:tint val="75000"/>
                  </a:prstClr>
                </a:solidFill>
              </a:rPr>
              <a:pPr/>
              <a:t>38</a:t>
            </a:fld>
            <a:endParaRPr lang="en-US">
              <a:solidFill>
                <a:prstClr val="black">
                  <a:tint val="75000"/>
                </a:prstClr>
              </a:solidFill>
            </a:endParaRPr>
          </a:p>
        </p:txBody>
      </p:sp>
    </p:spTree>
    <p:extLst>
      <p:ext uri="{BB962C8B-B14F-4D97-AF65-F5344CB8AC3E}">
        <p14:creationId xmlns:p14="http://schemas.microsoft.com/office/powerpoint/2010/main" val="19536906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2"/>
          <p:cNvSpPr>
            <a:spLocks noGrp="1" noChangeArrowheads="1"/>
          </p:cNvSpPr>
          <p:nvPr>
            <p:ph type="title"/>
          </p:nvPr>
        </p:nvSpPr>
        <p:spPr/>
        <p:txBody>
          <a:bodyPr/>
          <a:lstStyle/>
          <a:p>
            <a:r>
              <a:rPr lang="en-US"/>
              <a:t>Business Need</a:t>
            </a:r>
          </a:p>
        </p:txBody>
      </p:sp>
      <p:sp>
        <p:nvSpPr>
          <p:cNvPr id="153603" name="Rectangle 3" descr="Rectangle: Click to edit Master text styles&#10;Second level&#10;Third level&#10;Fourth level&#10;Fifth level"/>
          <p:cNvSpPr>
            <a:spLocks noGrp="1" noChangeArrowheads="1"/>
          </p:cNvSpPr>
          <p:nvPr>
            <p:ph idx="1"/>
          </p:nvPr>
        </p:nvSpPr>
        <p:spPr/>
        <p:txBody>
          <a:bodyPr/>
          <a:lstStyle/>
          <a:p>
            <a:r>
              <a:rPr lang="en-US" sz="3600" dirty="0"/>
              <a:t>Describes </a:t>
            </a:r>
            <a:r>
              <a:rPr lang="en-US" sz="3600" dirty="0">
                <a:solidFill>
                  <a:srgbClr val="C00000"/>
                </a:solidFill>
              </a:rPr>
              <a:t>why the system should be built</a:t>
            </a:r>
          </a:p>
          <a:p>
            <a:r>
              <a:rPr lang="en-US" sz="3600" dirty="0">
                <a:solidFill>
                  <a:srgbClr val="C00000"/>
                </a:solidFill>
              </a:rPr>
              <a:t>Why</a:t>
            </a:r>
            <a:r>
              <a:rPr lang="en-US" sz="3600" dirty="0"/>
              <a:t> the project should </a:t>
            </a:r>
            <a:r>
              <a:rPr lang="en-US" sz="3600" dirty="0">
                <a:solidFill>
                  <a:srgbClr val="C00000"/>
                </a:solidFill>
              </a:rPr>
              <a:t>be funded</a:t>
            </a:r>
          </a:p>
          <a:p>
            <a:r>
              <a:rPr lang="en-US" sz="3600" dirty="0">
                <a:solidFill>
                  <a:srgbClr val="C00000"/>
                </a:solidFill>
              </a:rPr>
              <a:t>Should be clear </a:t>
            </a:r>
            <a:r>
              <a:rPr lang="en-US" sz="3600" dirty="0"/>
              <a:t>and concise</a:t>
            </a:r>
          </a:p>
          <a:p>
            <a:r>
              <a:rPr lang="en-US" sz="3600" dirty="0"/>
              <a:t>Probably </a:t>
            </a:r>
            <a:r>
              <a:rPr lang="en-US" sz="3600" dirty="0" smtClean="0">
                <a:solidFill>
                  <a:srgbClr val="C00000"/>
                </a:solidFill>
              </a:rPr>
              <a:t>not </a:t>
            </a:r>
            <a:r>
              <a:rPr lang="en-US" sz="3600" dirty="0">
                <a:solidFill>
                  <a:srgbClr val="C00000"/>
                </a:solidFill>
              </a:rPr>
              <a:t>completely defined</a:t>
            </a:r>
          </a:p>
        </p:txBody>
      </p:sp>
      <p:sp>
        <p:nvSpPr>
          <p:cNvPr id="2" name="Slide Number Placeholder 1"/>
          <p:cNvSpPr>
            <a:spLocks noGrp="1"/>
          </p:cNvSpPr>
          <p:nvPr>
            <p:ph type="sldNum" sz="quarter" idx="4294967295"/>
          </p:nvPr>
        </p:nvSpPr>
        <p:spPr>
          <a:xfrm>
            <a:off x="7086600" y="6356350"/>
            <a:ext cx="2057400" cy="365125"/>
          </a:xfrm>
        </p:spPr>
        <p:txBody>
          <a:bodyPr/>
          <a:lstStyle/>
          <a:p>
            <a:fld id="{C546E0E4-908A-4724-B308-E4F6AE4FA0DD}" type="slidenum">
              <a:rPr lang="en-US" smtClean="0">
                <a:solidFill>
                  <a:prstClr val="black">
                    <a:tint val="75000"/>
                  </a:prstClr>
                </a:solidFill>
              </a:rPr>
              <a:pPr/>
              <a:t>39</a:t>
            </a:fld>
            <a:endParaRPr lang="en-US">
              <a:solidFill>
                <a:prstClr val="black">
                  <a:tint val="75000"/>
                </a:prstClr>
              </a:solidFill>
            </a:endParaRPr>
          </a:p>
        </p:txBody>
      </p:sp>
    </p:spTree>
    <p:extLst>
      <p:ext uri="{BB962C8B-B14F-4D97-AF65-F5344CB8AC3E}">
        <p14:creationId xmlns:p14="http://schemas.microsoft.com/office/powerpoint/2010/main" val="21496612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53603">
                                            <p:txEl>
                                              <p:pRg st="0" end="0"/>
                                            </p:txEl>
                                          </p:spTgt>
                                        </p:tgtEl>
                                        <p:attrNameLst>
                                          <p:attrName>style.visibility</p:attrName>
                                        </p:attrNameLst>
                                      </p:cBhvr>
                                      <p:to>
                                        <p:strVal val="visible"/>
                                      </p:to>
                                    </p:set>
                                    <p:animEffect transition="in" filter="fade">
                                      <p:cBhvr>
                                        <p:cTn id="7" dur="1000"/>
                                        <p:tgtEl>
                                          <p:spTgt spid="153603">
                                            <p:txEl>
                                              <p:pRg st="0" end="0"/>
                                            </p:txEl>
                                          </p:spTgt>
                                        </p:tgtEl>
                                      </p:cBhvr>
                                    </p:animEffect>
                                    <p:anim calcmode="lin" valueType="num">
                                      <p:cBhvr>
                                        <p:cTn id="8" dur="1000" fill="hold"/>
                                        <p:tgtEl>
                                          <p:spTgt spid="15360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5360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53603">
                                            <p:txEl>
                                              <p:pRg st="1" end="1"/>
                                            </p:txEl>
                                          </p:spTgt>
                                        </p:tgtEl>
                                        <p:attrNameLst>
                                          <p:attrName>style.visibility</p:attrName>
                                        </p:attrNameLst>
                                      </p:cBhvr>
                                      <p:to>
                                        <p:strVal val="visible"/>
                                      </p:to>
                                    </p:set>
                                    <p:animEffect transition="in" filter="fade">
                                      <p:cBhvr>
                                        <p:cTn id="14" dur="1000"/>
                                        <p:tgtEl>
                                          <p:spTgt spid="153603">
                                            <p:txEl>
                                              <p:pRg st="1" end="1"/>
                                            </p:txEl>
                                          </p:spTgt>
                                        </p:tgtEl>
                                      </p:cBhvr>
                                    </p:animEffect>
                                    <p:anim calcmode="lin" valueType="num">
                                      <p:cBhvr>
                                        <p:cTn id="15" dur="1000" fill="hold"/>
                                        <p:tgtEl>
                                          <p:spTgt spid="15360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15360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53603">
                                            <p:txEl>
                                              <p:pRg st="2" end="2"/>
                                            </p:txEl>
                                          </p:spTgt>
                                        </p:tgtEl>
                                        <p:attrNameLst>
                                          <p:attrName>style.visibility</p:attrName>
                                        </p:attrNameLst>
                                      </p:cBhvr>
                                      <p:to>
                                        <p:strVal val="visible"/>
                                      </p:to>
                                    </p:set>
                                    <p:animEffect transition="in" filter="fade">
                                      <p:cBhvr>
                                        <p:cTn id="21" dur="1000"/>
                                        <p:tgtEl>
                                          <p:spTgt spid="153603">
                                            <p:txEl>
                                              <p:pRg st="2" end="2"/>
                                            </p:txEl>
                                          </p:spTgt>
                                        </p:tgtEl>
                                      </p:cBhvr>
                                    </p:animEffect>
                                    <p:anim calcmode="lin" valueType="num">
                                      <p:cBhvr>
                                        <p:cTn id="22" dur="1000" fill="hold"/>
                                        <p:tgtEl>
                                          <p:spTgt spid="15360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15360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53603">
                                            <p:txEl>
                                              <p:pRg st="3" end="3"/>
                                            </p:txEl>
                                          </p:spTgt>
                                        </p:tgtEl>
                                        <p:attrNameLst>
                                          <p:attrName>style.visibility</p:attrName>
                                        </p:attrNameLst>
                                      </p:cBhvr>
                                      <p:to>
                                        <p:strVal val="visible"/>
                                      </p:to>
                                    </p:set>
                                    <p:animEffect transition="in" filter="fade">
                                      <p:cBhvr>
                                        <p:cTn id="28" dur="1000"/>
                                        <p:tgtEl>
                                          <p:spTgt spid="153603">
                                            <p:txEl>
                                              <p:pRg st="3" end="3"/>
                                            </p:txEl>
                                          </p:spTgt>
                                        </p:tgtEl>
                                      </p:cBhvr>
                                    </p:animEffect>
                                    <p:anim calcmode="lin" valueType="num">
                                      <p:cBhvr>
                                        <p:cTn id="29" dur="1000" fill="hold"/>
                                        <p:tgtEl>
                                          <p:spTgt spid="15360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153603">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smtClean="0"/>
              <a:t>APSI</a:t>
            </a:r>
            <a:endParaRPr lang="id-ID" dirty="0"/>
          </a:p>
        </p:txBody>
      </p:sp>
      <p:sp>
        <p:nvSpPr>
          <p:cNvPr id="3" name="Text Placeholder 2"/>
          <p:cNvSpPr>
            <a:spLocks noGrp="1"/>
          </p:cNvSpPr>
          <p:nvPr>
            <p:ph type="body" idx="1"/>
          </p:nvPr>
        </p:nvSpPr>
        <p:spPr/>
        <p:txBody>
          <a:bodyPr/>
          <a:lstStyle/>
          <a:p>
            <a:endParaRPr lang="id-ID"/>
          </a:p>
        </p:txBody>
      </p:sp>
    </p:spTree>
    <p:extLst>
      <p:ext uri="{BB962C8B-B14F-4D97-AF65-F5344CB8AC3E}">
        <p14:creationId xmlns:p14="http://schemas.microsoft.com/office/powerpoint/2010/main" val="269193191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2"/>
          <p:cNvSpPr>
            <a:spLocks noGrp="1" noChangeArrowheads="1"/>
          </p:cNvSpPr>
          <p:nvPr>
            <p:ph type="title"/>
          </p:nvPr>
        </p:nvSpPr>
        <p:spPr/>
        <p:txBody>
          <a:bodyPr/>
          <a:lstStyle/>
          <a:p>
            <a:r>
              <a:rPr lang="id-ID" smtClean="0"/>
              <a:t>Business Requirements</a:t>
            </a:r>
            <a:endParaRPr lang="en-US" dirty="0"/>
          </a:p>
        </p:txBody>
      </p:sp>
      <p:sp>
        <p:nvSpPr>
          <p:cNvPr id="154627" name="Rectangle 3" descr="Rectangle: Click to edit Master text styles&#10;Second level&#10;Third level&#10;Fourth level&#10;Fifth level"/>
          <p:cNvSpPr>
            <a:spLocks noGrp="1" noChangeArrowheads="1"/>
          </p:cNvSpPr>
          <p:nvPr>
            <p:ph idx="1"/>
          </p:nvPr>
        </p:nvSpPr>
        <p:spPr/>
        <p:txBody>
          <a:bodyPr/>
          <a:lstStyle/>
          <a:p>
            <a:r>
              <a:rPr lang="en-US" sz="3600" dirty="0">
                <a:solidFill>
                  <a:srgbClr val="C00000"/>
                </a:solidFill>
              </a:rPr>
              <a:t>What</a:t>
            </a:r>
            <a:r>
              <a:rPr lang="en-US" sz="3600" dirty="0"/>
              <a:t> the system </a:t>
            </a:r>
            <a:r>
              <a:rPr lang="en-US" sz="3600" dirty="0">
                <a:solidFill>
                  <a:srgbClr val="C00000"/>
                </a:solidFill>
              </a:rPr>
              <a:t>will do</a:t>
            </a:r>
          </a:p>
          <a:p>
            <a:r>
              <a:rPr lang="en-US" sz="3600" dirty="0">
                <a:solidFill>
                  <a:srgbClr val="C00000"/>
                </a:solidFill>
              </a:rPr>
              <a:t>High level explanation </a:t>
            </a:r>
            <a:r>
              <a:rPr lang="en-US" sz="3600" dirty="0"/>
              <a:t>to the approval committee</a:t>
            </a:r>
          </a:p>
          <a:p>
            <a:r>
              <a:rPr lang="en-US" sz="3600" dirty="0"/>
              <a:t>Tell about the </a:t>
            </a:r>
            <a:r>
              <a:rPr lang="en-US" sz="3600" dirty="0">
                <a:solidFill>
                  <a:srgbClr val="C00000"/>
                </a:solidFill>
              </a:rPr>
              <a:t>features and </a:t>
            </a:r>
            <a:r>
              <a:rPr lang="en-US" sz="3600" dirty="0" smtClean="0">
                <a:solidFill>
                  <a:srgbClr val="C00000"/>
                </a:solidFill>
              </a:rPr>
              <a:t>capabilities</a:t>
            </a:r>
          </a:p>
          <a:p>
            <a:r>
              <a:rPr lang="en-US" sz="3600" dirty="0" smtClean="0"/>
              <a:t>Can be replaced by </a:t>
            </a:r>
            <a:r>
              <a:rPr lang="en-US" sz="3600" dirty="0" smtClean="0">
                <a:solidFill>
                  <a:srgbClr val="C00000"/>
                </a:solidFill>
              </a:rPr>
              <a:t>Use Case Diagram</a:t>
            </a:r>
            <a:endParaRPr lang="en-US" sz="3600" dirty="0">
              <a:solidFill>
                <a:srgbClr val="C00000"/>
              </a:solidFill>
            </a:endParaRPr>
          </a:p>
        </p:txBody>
      </p:sp>
      <p:sp>
        <p:nvSpPr>
          <p:cNvPr id="2" name="Slide Number Placeholder 1"/>
          <p:cNvSpPr>
            <a:spLocks noGrp="1"/>
          </p:cNvSpPr>
          <p:nvPr>
            <p:ph type="sldNum" sz="quarter" idx="4294967295"/>
          </p:nvPr>
        </p:nvSpPr>
        <p:spPr>
          <a:xfrm>
            <a:off x="7086600" y="6356350"/>
            <a:ext cx="2057400" cy="365125"/>
          </a:xfrm>
        </p:spPr>
        <p:txBody>
          <a:bodyPr/>
          <a:lstStyle/>
          <a:p>
            <a:fld id="{C546E0E4-908A-4724-B308-E4F6AE4FA0DD}" type="slidenum">
              <a:rPr lang="en-US" smtClean="0">
                <a:solidFill>
                  <a:prstClr val="black">
                    <a:tint val="75000"/>
                  </a:prstClr>
                </a:solidFill>
              </a:rPr>
              <a:pPr/>
              <a:t>40</a:t>
            </a:fld>
            <a:endParaRPr lang="en-US">
              <a:solidFill>
                <a:prstClr val="black">
                  <a:tint val="75000"/>
                </a:prstClr>
              </a:solidFill>
            </a:endParaRPr>
          </a:p>
        </p:txBody>
      </p:sp>
    </p:spTree>
    <p:extLst>
      <p:ext uri="{BB962C8B-B14F-4D97-AF65-F5344CB8AC3E}">
        <p14:creationId xmlns:p14="http://schemas.microsoft.com/office/powerpoint/2010/main" val="31202521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54627">
                                            <p:txEl>
                                              <p:pRg st="0" end="0"/>
                                            </p:txEl>
                                          </p:spTgt>
                                        </p:tgtEl>
                                        <p:attrNameLst>
                                          <p:attrName>style.visibility</p:attrName>
                                        </p:attrNameLst>
                                      </p:cBhvr>
                                      <p:to>
                                        <p:strVal val="visible"/>
                                      </p:to>
                                    </p:set>
                                    <p:animEffect transition="in" filter="fade">
                                      <p:cBhvr>
                                        <p:cTn id="7" dur="1000"/>
                                        <p:tgtEl>
                                          <p:spTgt spid="154627">
                                            <p:txEl>
                                              <p:pRg st="0" end="0"/>
                                            </p:txEl>
                                          </p:spTgt>
                                        </p:tgtEl>
                                      </p:cBhvr>
                                    </p:animEffect>
                                    <p:anim calcmode="lin" valueType="num">
                                      <p:cBhvr>
                                        <p:cTn id="8" dur="1000" fill="hold"/>
                                        <p:tgtEl>
                                          <p:spTgt spid="154627">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5462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54627">
                                            <p:txEl>
                                              <p:pRg st="1" end="1"/>
                                            </p:txEl>
                                          </p:spTgt>
                                        </p:tgtEl>
                                        <p:attrNameLst>
                                          <p:attrName>style.visibility</p:attrName>
                                        </p:attrNameLst>
                                      </p:cBhvr>
                                      <p:to>
                                        <p:strVal val="visible"/>
                                      </p:to>
                                    </p:set>
                                    <p:animEffect transition="in" filter="fade">
                                      <p:cBhvr>
                                        <p:cTn id="14" dur="1000"/>
                                        <p:tgtEl>
                                          <p:spTgt spid="154627">
                                            <p:txEl>
                                              <p:pRg st="1" end="1"/>
                                            </p:txEl>
                                          </p:spTgt>
                                        </p:tgtEl>
                                      </p:cBhvr>
                                    </p:animEffect>
                                    <p:anim calcmode="lin" valueType="num">
                                      <p:cBhvr>
                                        <p:cTn id="15" dur="1000" fill="hold"/>
                                        <p:tgtEl>
                                          <p:spTgt spid="154627">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154627">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54627">
                                            <p:txEl>
                                              <p:pRg st="2" end="2"/>
                                            </p:txEl>
                                          </p:spTgt>
                                        </p:tgtEl>
                                        <p:attrNameLst>
                                          <p:attrName>style.visibility</p:attrName>
                                        </p:attrNameLst>
                                      </p:cBhvr>
                                      <p:to>
                                        <p:strVal val="visible"/>
                                      </p:to>
                                    </p:set>
                                    <p:animEffect transition="in" filter="fade">
                                      <p:cBhvr>
                                        <p:cTn id="21" dur="1000"/>
                                        <p:tgtEl>
                                          <p:spTgt spid="154627">
                                            <p:txEl>
                                              <p:pRg st="2" end="2"/>
                                            </p:txEl>
                                          </p:spTgt>
                                        </p:tgtEl>
                                      </p:cBhvr>
                                    </p:animEffect>
                                    <p:anim calcmode="lin" valueType="num">
                                      <p:cBhvr>
                                        <p:cTn id="22" dur="1000" fill="hold"/>
                                        <p:tgtEl>
                                          <p:spTgt spid="154627">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154627">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54627">
                                            <p:txEl>
                                              <p:pRg st="3" end="3"/>
                                            </p:txEl>
                                          </p:spTgt>
                                        </p:tgtEl>
                                        <p:attrNameLst>
                                          <p:attrName>style.visibility</p:attrName>
                                        </p:attrNameLst>
                                      </p:cBhvr>
                                      <p:to>
                                        <p:strVal val="visible"/>
                                      </p:to>
                                    </p:set>
                                    <p:animEffect transition="in" filter="fade">
                                      <p:cBhvr>
                                        <p:cTn id="28" dur="1000"/>
                                        <p:tgtEl>
                                          <p:spTgt spid="154627">
                                            <p:txEl>
                                              <p:pRg st="3" end="3"/>
                                            </p:txEl>
                                          </p:spTgt>
                                        </p:tgtEl>
                                      </p:cBhvr>
                                    </p:animEffect>
                                    <p:anim calcmode="lin" valueType="num">
                                      <p:cBhvr>
                                        <p:cTn id="29" dur="1000" fill="hold"/>
                                        <p:tgtEl>
                                          <p:spTgt spid="154627">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154627">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2"/>
          <p:cNvSpPr>
            <a:spLocks noGrp="1" noChangeArrowheads="1"/>
          </p:cNvSpPr>
          <p:nvPr>
            <p:ph type="title"/>
          </p:nvPr>
        </p:nvSpPr>
        <p:spPr/>
        <p:txBody>
          <a:bodyPr/>
          <a:lstStyle/>
          <a:p>
            <a:r>
              <a:rPr lang="id-ID" smtClean="0"/>
              <a:t>Business </a:t>
            </a:r>
            <a:r>
              <a:rPr lang="en-US" smtClean="0"/>
              <a:t>Value</a:t>
            </a:r>
            <a:endParaRPr lang="en-US" dirty="0"/>
          </a:p>
        </p:txBody>
      </p:sp>
      <p:sp>
        <p:nvSpPr>
          <p:cNvPr id="155651" name="Rectangle 3" descr="Rectangle: Click to edit Master text styles&#10;Second level&#10;Third level&#10;Fourth level&#10;Fifth level"/>
          <p:cNvSpPr>
            <a:spLocks noGrp="1" noChangeArrowheads="1"/>
          </p:cNvSpPr>
          <p:nvPr>
            <p:ph idx="1"/>
          </p:nvPr>
        </p:nvSpPr>
        <p:spPr/>
        <p:txBody>
          <a:bodyPr/>
          <a:lstStyle/>
          <a:p>
            <a:r>
              <a:rPr lang="en-US" sz="3600" dirty="0">
                <a:solidFill>
                  <a:srgbClr val="C00000"/>
                </a:solidFill>
              </a:rPr>
              <a:t>Tangible value</a:t>
            </a:r>
          </a:p>
          <a:p>
            <a:pPr lvl="1"/>
            <a:r>
              <a:rPr lang="en-US" dirty="0"/>
              <a:t>A </a:t>
            </a:r>
            <a:r>
              <a:rPr lang="en-US" dirty="0">
                <a:solidFill>
                  <a:srgbClr val="0070C0"/>
                </a:solidFill>
              </a:rPr>
              <a:t>quantifiable </a:t>
            </a:r>
            <a:r>
              <a:rPr lang="en-US" dirty="0" smtClean="0">
                <a:solidFill>
                  <a:srgbClr val="0070C0"/>
                </a:solidFill>
              </a:rPr>
              <a:t>value</a:t>
            </a:r>
          </a:p>
          <a:p>
            <a:pPr lvl="1"/>
            <a:r>
              <a:rPr lang="en-US" dirty="0" smtClean="0"/>
              <a:t>E.g.: 2 % reduction in operating cost</a:t>
            </a:r>
            <a:endParaRPr lang="en-US" dirty="0">
              <a:solidFill>
                <a:srgbClr val="0070C0"/>
              </a:solidFill>
            </a:endParaRPr>
          </a:p>
          <a:p>
            <a:r>
              <a:rPr lang="en-US" sz="3600" dirty="0">
                <a:solidFill>
                  <a:srgbClr val="C00000"/>
                </a:solidFill>
              </a:rPr>
              <a:t>Intangible value</a:t>
            </a:r>
          </a:p>
          <a:p>
            <a:pPr lvl="1"/>
            <a:r>
              <a:rPr lang="en-US" dirty="0">
                <a:solidFill>
                  <a:srgbClr val="0070C0"/>
                </a:solidFill>
              </a:rPr>
              <a:t>Intuitive believe </a:t>
            </a:r>
            <a:r>
              <a:rPr lang="en-US" dirty="0"/>
              <a:t>why the system will help the </a:t>
            </a:r>
            <a:r>
              <a:rPr lang="en-US" dirty="0" smtClean="0"/>
              <a:t>company</a:t>
            </a:r>
          </a:p>
          <a:p>
            <a:pPr lvl="1"/>
            <a:r>
              <a:rPr lang="en-US" dirty="0" smtClean="0"/>
              <a:t>E.g.: improved customer service, a better </a:t>
            </a:r>
            <a:r>
              <a:rPr lang="en-US" smtClean="0"/>
              <a:t>competitive position</a:t>
            </a:r>
            <a:endParaRPr lang="en-US" dirty="0"/>
          </a:p>
        </p:txBody>
      </p:sp>
      <p:sp>
        <p:nvSpPr>
          <p:cNvPr id="2" name="Slide Number Placeholder 1"/>
          <p:cNvSpPr>
            <a:spLocks noGrp="1"/>
          </p:cNvSpPr>
          <p:nvPr>
            <p:ph type="sldNum" sz="quarter" idx="4294967295"/>
          </p:nvPr>
        </p:nvSpPr>
        <p:spPr>
          <a:xfrm>
            <a:off x="7086600" y="6356350"/>
            <a:ext cx="2057400" cy="365125"/>
          </a:xfrm>
        </p:spPr>
        <p:txBody>
          <a:bodyPr/>
          <a:lstStyle/>
          <a:p>
            <a:fld id="{C546E0E4-908A-4724-B308-E4F6AE4FA0DD}" type="slidenum">
              <a:rPr lang="en-US" smtClean="0">
                <a:solidFill>
                  <a:prstClr val="black">
                    <a:tint val="75000"/>
                  </a:prstClr>
                </a:solidFill>
              </a:rPr>
              <a:pPr/>
              <a:t>41</a:t>
            </a:fld>
            <a:endParaRPr lang="en-US">
              <a:solidFill>
                <a:prstClr val="black">
                  <a:tint val="75000"/>
                </a:prstClr>
              </a:solidFill>
            </a:endParaRPr>
          </a:p>
        </p:txBody>
      </p:sp>
    </p:spTree>
    <p:extLst>
      <p:ext uri="{BB962C8B-B14F-4D97-AF65-F5344CB8AC3E}">
        <p14:creationId xmlns:p14="http://schemas.microsoft.com/office/powerpoint/2010/main" val="17710441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55651">
                                            <p:txEl>
                                              <p:pRg st="0" end="0"/>
                                            </p:txEl>
                                          </p:spTgt>
                                        </p:tgtEl>
                                        <p:attrNameLst>
                                          <p:attrName>style.visibility</p:attrName>
                                        </p:attrNameLst>
                                      </p:cBhvr>
                                      <p:to>
                                        <p:strVal val="visible"/>
                                      </p:to>
                                    </p:set>
                                    <p:animEffect transition="in" filter="fade">
                                      <p:cBhvr>
                                        <p:cTn id="7" dur="1000"/>
                                        <p:tgtEl>
                                          <p:spTgt spid="155651">
                                            <p:txEl>
                                              <p:pRg st="0" end="0"/>
                                            </p:txEl>
                                          </p:spTgt>
                                        </p:tgtEl>
                                      </p:cBhvr>
                                    </p:animEffect>
                                    <p:anim calcmode="lin" valueType="num">
                                      <p:cBhvr>
                                        <p:cTn id="8" dur="1000" fill="hold"/>
                                        <p:tgtEl>
                                          <p:spTgt spid="155651">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55651">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55651">
                                            <p:txEl>
                                              <p:pRg st="1" end="1"/>
                                            </p:txEl>
                                          </p:spTgt>
                                        </p:tgtEl>
                                        <p:attrNameLst>
                                          <p:attrName>style.visibility</p:attrName>
                                        </p:attrNameLst>
                                      </p:cBhvr>
                                      <p:to>
                                        <p:strVal val="visible"/>
                                      </p:to>
                                    </p:set>
                                    <p:animEffect transition="in" filter="fade">
                                      <p:cBhvr>
                                        <p:cTn id="14" dur="1000"/>
                                        <p:tgtEl>
                                          <p:spTgt spid="155651">
                                            <p:txEl>
                                              <p:pRg st="1" end="1"/>
                                            </p:txEl>
                                          </p:spTgt>
                                        </p:tgtEl>
                                      </p:cBhvr>
                                    </p:animEffect>
                                    <p:anim calcmode="lin" valueType="num">
                                      <p:cBhvr>
                                        <p:cTn id="15" dur="1000" fill="hold"/>
                                        <p:tgtEl>
                                          <p:spTgt spid="155651">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155651">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55651">
                                            <p:txEl>
                                              <p:pRg st="2" end="2"/>
                                            </p:txEl>
                                          </p:spTgt>
                                        </p:tgtEl>
                                        <p:attrNameLst>
                                          <p:attrName>style.visibility</p:attrName>
                                        </p:attrNameLst>
                                      </p:cBhvr>
                                      <p:to>
                                        <p:strVal val="visible"/>
                                      </p:to>
                                    </p:set>
                                    <p:animEffect transition="in" filter="fade">
                                      <p:cBhvr>
                                        <p:cTn id="21" dur="1000"/>
                                        <p:tgtEl>
                                          <p:spTgt spid="155651">
                                            <p:txEl>
                                              <p:pRg st="2" end="2"/>
                                            </p:txEl>
                                          </p:spTgt>
                                        </p:tgtEl>
                                      </p:cBhvr>
                                    </p:animEffect>
                                    <p:anim calcmode="lin" valueType="num">
                                      <p:cBhvr>
                                        <p:cTn id="22" dur="1000" fill="hold"/>
                                        <p:tgtEl>
                                          <p:spTgt spid="155651">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155651">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55651">
                                            <p:txEl>
                                              <p:pRg st="3" end="3"/>
                                            </p:txEl>
                                          </p:spTgt>
                                        </p:tgtEl>
                                        <p:attrNameLst>
                                          <p:attrName>style.visibility</p:attrName>
                                        </p:attrNameLst>
                                      </p:cBhvr>
                                      <p:to>
                                        <p:strVal val="visible"/>
                                      </p:to>
                                    </p:set>
                                    <p:animEffect transition="in" filter="fade">
                                      <p:cBhvr>
                                        <p:cTn id="28" dur="1000"/>
                                        <p:tgtEl>
                                          <p:spTgt spid="155651">
                                            <p:txEl>
                                              <p:pRg st="3" end="3"/>
                                            </p:txEl>
                                          </p:spTgt>
                                        </p:tgtEl>
                                      </p:cBhvr>
                                    </p:animEffect>
                                    <p:anim calcmode="lin" valueType="num">
                                      <p:cBhvr>
                                        <p:cTn id="29" dur="1000" fill="hold"/>
                                        <p:tgtEl>
                                          <p:spTgt spid="155651">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155651">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155651">
                                            <p:txEl>
                                              <p:pRg st="4" end="4"/>
                                            </p:txEl>
                                          </p:spTgt>
                                        </p:tgtEl>
                                        <p:attrNameLst>
                                          <p:attrName>style.visibility</p:attrName>
                                        </p:attrNameLst>
                                      </p:cBhvr>
                                      <p:to>
                                        <p:strVal val="visible"/>
                                      </p:to>
                                    </p:set>
                                    <p:animEffect transition="in" filter="fade">
                                      <p:cBhvr>
                                        <p:cTn id="35" dur="1000"/>
                                        <p:tgtEl>
                                          <p:spTgt spid="155651">
                                            <p:txEl>
                                              <p:pRg st="4" end="4"/>
                                            </p:txEl>
                                          </p:spTgt>
                                        </p:tgtEl>
                                      </p:cBhvr>
                                    </p:animEffect>
                                    <p:anim calcmode="lin" valueType="num">
                                      <p:cBhvr>
                                        <p:cTn id="36" dur="1000" fill="hold"/>
                                        <p:tgtEl>
                                          <p:spTgt spid="155651">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155651">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155651">
                                            <p:txEl>
                                              <p:pRg st="5" end="5"/>
                                            </p:txEl>
                                          </p:spTgt>
                                        </p:tgtEl>
                                        <p:attrNameLst>
                                          <p:attrName>style.visibility</p:attrName>
                                        </p:attrNameLst>
                                      </p:cBhvr>
                                      <p:to>
                                        <p:strVal val="visible"/>
                                      </p:to>
                                    </p:set>
                                    <p:animEffect transition="in" filter="fade">
                                      <p:cBhvr>
                                        <p:cTn id="42" dur="1000"/>
                                        <p:tgtEl>
                                          <p:spTgt spid="155651">
                                            <p:txEl>
                                              <p:pRg st="5" end="5"/>
                                            </p:txEl>
                                          </p:spTgt>
                                        </p:tgtEl>
                                      </p:cBhvr>
                                    </p:animEffect>
                                    <p:anim calcmode="lin" valueType="num">
                                      <p:cBhvr>
                                        <p:cTn id="43" dur="1000" fill="hold"/>
                                        <p:tgtEl>
                                          <p:spTgt spid="155651">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155651">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Sofware</a:t>
            </a:r>
            <a:r>
              <a:rPr lang="en-US" dirty="0" smtClean="0"/>
              <a:t> Quality</a:t>
            </a:r>
            <a:endParaRPr lang="id-ID" dirty="0"/>
          </a:p>
        </p:txBody>
      </p:sp>
      <p:sp>
        <p:nvSpPr>
          <p:cNvPr id="3" name="Content Placeholder 2"/>
          <p:cNvSpPr>
            <a:spLocks noGrp="1"/>
          </p:cNvSpPr>
          <p:nvPr>
            <p:ph idx="1"/>
          </p:nvPr>
        </p:nvSpPr>
        <p:spPr>
          <a:xfrm>
            <a:off x="381000" y="1402501"/>
            <a:ext cx="5562600" cy="5024096"/>
          </a:xfrm>
        </p:spPr>
        <p:txBody>
          <a:bodyPr>
            <a:normAutofit fontScale="85000" lnSpcReduction="10000"/>
          </a:bodyPr>
          <a:lstStyle/>
          <a:p>
            <a:r>
              <a:rPr lang="en-US" dirty="0"/>
              <a:t>Software quality </a:t>
            </a:r>
            <a:r>
              <a:rPr lang="en-US" dirty="0" smtClean="0"/>
              <a:t>is </a:t>
            </a:r>
            <a:r>
              <a:rPr lang="en-US" sz="1900" i="1" dirty="0" smtClean="0"/>
              <a:t>(IEEE, 1991)</a:t>
            </a:r>
            <a:r>
              <a:rPr lang="en-US" dirty="0" smtClean="0"/>
              <a:t>: </a:t>
            </a:r>
          </a:p>
          <a:p>
            <a:pPr marL="914400" lvl="1" indent="-457200">
              <a:buFont typeface="+mj-lt"/>
              <a:buAutoNum type="arabicPeriod"/>
            </a:pPr>
            <a:r>
              <a:rPr lang="en-US" dirty="0" smtClean="0"/>
              <a:t>The </a:t>
            </a:r>
            <a:r>
              <a:rPr lang="en-US" dirty="0"/>
              <a:t>degree to which a system, component, or process </a:t>
            </a:r>
            <a:r>
              <a:rPr lang="en-US" dirty="0">
                <a:solidFill>
                  <a:srgbClr val="C00000"/>
                </a:solidFill>
              </a:rPr>
              <a:t>meets specified </a:t>
            </a:r>
            <a:r>
              <a:rPr lang="en-US" dirty="0" smtClean="0">
                <a:solidFill>
                  <a:srgbClr val="C00000"/>
                </a:solidFill>
              </a:rPr>
              <a:t>requirements</a:t>
            </a:r>
          </a:p>
          <a:p>
            <a:pPr marL="914400" lvl="1" indent="-457200">
              <a:buFont typeface="+mj-lt"/>
              <a:buAutoNum type="arabicPeriod"/>
            </a:pPr>
            <a:r>
              <a:rPr lang="en-US" dirty="0" smtClean="0"/>
              <a:t>The </a:t>
            </a:r>
            <a:r>
              <a:rPr lang="en-US" dirty="0"/>
              <a:t>degree to which a system, component, or process </a:t>
            </a:r>
            <a:r>
              <a:rPr lang="en-US" dirty="0" smtClean="0">
                <a:solidFill>
                  <a:srgbClr val="C00000"/>
                </a:solidFill>
              </a:rPr>
              <a:t>meets customer </a:t>
            </a:r>
            <a:r>
              <a:rPr lang="en-US" dirty="0">
                <a:solidFill>
                  <a:srgbClr val="C00000"/>
                </a:solidFill>
              </a:rPr>
              <a:t>or user needs or </a:t>
            </a:r>
            <a:r>
              <a:rPr lang="en-US" dirty="0" smtClean="0">
                <a:solidFill>
                  <a:srgbClr val="C00000"/>
                </a:solidFill>
              </a:rPr>
              <a:t>expectations</a:t>
            </a:r>
          </a:p>
          <a:p>
            <a:endParaRPr lang="en-US" sz="1900" dirty="0" smtClean="0"/>
          </a:p>
          <a:p>
            <a:r>
              <a:rPr lang="en-US" dirty="0"/>
              <a:t>Software quality measures how well software is designed (</a:t>
            </a:r>
            <a:r>
              <a:rPr lang="en-US" dirty="0">
                <a:solidFill>
                  <a:srgbClr val="C00000"/>
                </a:solidFill>
              </a:rPr>
              <a:t>quality of design</a:t>
            </a:r>
            <a:r>
              <a:rPr lang="en-US" dirty="0"/>
              <a:t>), and how well the software conforms to that design (</a:t>
            </a:r>
            <a:r>
              <a:rPr lang="en-US" dirty="0">
                <a:solidFill>
                  <a:srgbClr val="C00000"/>
                </a:solidFill>
              </a:rPr>
              <a:t>quality of conformance</a:t>
            </a:r>
            <a:r>
              <a:rPr lang="en-US" dirty="0" smtClean="0"/>
              <a:t>)</a:t>
            </a:r>
            <a:r>
              <a:rPr lang="en-US" sz="1900" i="1" dirty="0"/>
              <a:t/>
            </a:r>
            <a:br>
              <a:rPr lang="en-US" sz="1900" i="1" dirty="0"/>
            </a:br>
            <a:r>
              <a:rPr lang="en-US" sz="1900" i="1" dirty="0" smtClean="0"/>
              <a:t>(Pressman</a:t>
            </a:r>
            <a:r>
              <a:rPr lang="en-US" sz="1900" i="1" dirty="0"/>
              <a:t>, </a:t>
            </a:r>
            <a:r>
              <a:rPr lang="en-US" sz="1900" i="1" dirty="0" smtClean="0"/>
              <a:t>2014) </a:t>
            </a:r>
            <a:endParaRPr lang="en-US" sz="1900" i="1" dirty="0"/>
          </a:p>
          <a:p>
            <a:endParaRPr lang="en-US" dirty="0" smtClean="0"/>
          </a:p>
          <a:p>
            <a:r>
              <a:rPr lang="en-US" dirty="0" smtClean="0"/>
              <a:t>Quality </a:t>
            </a:r>
            <a:r>
              <a:rPr lang="en-US" dirty="0"/>
              <a:t>means </a:t>
            </a:r>
            <a:r>
              <a:rPr lang="en-US" dirty="0">
                <a:solidFill>
                  <a:srgbClr val="C00000"/>
                </a:solidFill>
              </a:rPr>
              <a:t>conformance to </a:t>
            </a:r>
            <a:r>
              <a:rPr lang="en-US" dirty="0" smtClean="0">
                <a:solidFill>
                  <a:srgbClr val="C00000"/>
                </a:solidFill>
              </a:rPr>
              <a:t>requirements </a:t>
            </a:r>
            <a:r>
              <a:rPr lang="en-US" sz="1900" i="1" dirty="0"/>
              <a:t>(Crosby, 1979)</a:t>
            </a:r>
            <a:endParaRPr lang="id-ID" i="1" dirty="0"/>
          </a:p>
        </p:txBody>
      </p:sp>
      <p:pic>
        <p:nvPicPr>
          <p:cNvPr id="7" name="Content Placeholder 3"/>
          <p:cNvPicPr>
            <a:picLocks noChangeAspect="1"/>
          </p:cNvPicPr>
          <p:nvPr/>
        </p:nvPicPr>
        <p:blipFill rotWithShape="1">
          <a:blip r:embed="rId2">
            <a:extLst>
              <a:ext uri="{28A0092B-C50C-407E-A947-70E740481C1C}">
                <a14:useLocalDpi xmlns:a14="http://schemas.microsoft.com/office/drawing/2010/main" val="0"/>
              </a:ext>
            </a:extLst>
          </a:blip>
          <a:srcRect l="1106" t="2796" r="2563" b="7689"/>
          <a:stretch/>
        </p:blipFill>
        <p:spPr>
          <a:xfrm>
            <a:off x="5257800" y="2819400"/>
            <a:ext cx="3780802" cy="3513303"/>
          </a:xfrm>
          <a:prstGeom prst="rect">
            <a:avLst/>
          </a:prstGeom>
        </p:spPr>
      </p:pic>
      <p:sp>
        <p:nvSpPr>
          <p:cNvPr id="5" name="Slide Number Placeholder 4"/>
          <p:cNvSpPr>
            <a:spLocks noGrp="1"/>
          </p:cNvSpPr>
          <p:nvPr>
            <p:ph type="sldNum" sz="quarter" idx="12"/>
          </p:nvPr>
        </p:nvSpPr>
        <p:spPr/>
        <p:txBody>
          <a:bodyPr/>
          <a:lstStyle/>
          <a:p>
            <a:fld id="{C546E0E4-908A-4724-B308-E4F6AE4FA0DD}" type="slidenum">
              <a:rPr lang="en-US" smtClean="0">
                <a:solidFill>
                  <a:prstClr val="black">
                    <a:tint val="75000"/>
                  </a:prstClr>
                </a:solidFill>
              </a:rPr>
              <a:pPr/>
              <a:t>42</a:t>
            </a:fld>
            <a:endParaRPr lang="en-US" dirty="0">
              <a:solidFill>
                <a:prstClr val="black">
                  <a:tint val="75000"/>
                </a:prstClr>
              </a:solidFill>
            </a:endParaRPr>
          </a:p>
        </p:txBody>
      </p:sp>
    </p:spTree>
    <p:extLst>
      <p:ext uri="{BB962C8B-B14F-4D97-AF65-F5344CB8AC3E}">
        <p14:creationId xmlns:p14="http://schemas.microsoft.com/office/powerpoint/2010/main" val="2212111788"/>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Software </a:t>
            </a:r>
            <a:r>
              <a:rPr lang="en-US" dirty="0" err="1"/>
              <a:t>untuk</a:t>
            </a:r>
            <a:r>
              <a:rPr lang="en-US" dirty="0"/>
              <a:t> </a:t>
            </a:r>
            <a:r>
              <a:rPr lang="en-US" dirty="0" err="1"/>
              <a:t>Pesan</a:t>
            </a:r>
            <a:r>
              <a:rPr lang="en-US" dirty="0"/>
              <a:t> </a:t>
            </a:r>
            <a:r>
              <a:rPr lang="en-US" dirty="0" smtClean="0"/>
              <a:t>Taxi</a:t>
            </a:r>
            <a:endParaRPr lang="id-ID"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20352" y="1679575"/>
            <a:ext cx="2915602" cy="4859337"/>
          </a:xfrm>
        </p:spPr>
      </p:pic>
      <p:sp>
        <p:nvSpPr>
          <p:cNvPr id="4" name="Slide Number Placeholder 3"/>
          <p:cNvSpPr>
            <a:spLocks noGrp="1"/>
          </p:cNvSpPr>
          <p:nvPr>
            <p:ph type="sldNum" sz="quarter" idx="4294967295"/>
          </p:nvPr>
        </p:nvSpPr>
        <p:spPr>
          <a:xfrm>
            <a:off x="7086600" y="6356350"/>
            <a:ext cx="2057400" cy="365125"/>
          </a:xfrm>
        </p:spPr>
        <p:txBody>
          <a:bodyPr/>
          <a:lstStyle/>
          <a:p>
            <a:fld id="{C546E0E4-908A-4724-B308-E4F6AE4FA0DD}" type="slidenum">
              <a:rPr lang="en-US" smtClean="0">
                <a:solidFill>
                  <a:prstClr val="black">
                    <a:tint val="75000"/>
                  </a:prstClr>
                </a:solidFill>
              </a:rPr>
              <a:pPr/>
              <a:t>43</a:t>
            </a:fld>
            <a:endParaRPr lang="en-US" dirty="0">
              <a:solidFill>
                <a:prstClr val="black">
                  <a:tint val="75000"/>
                </a:prstClr>
              </a:solidFill>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4000" y="1141561"/>
            <a:ext cx="3206987" cy="5344979"/>
          </a:xfrm>
          <a:prstGeom prst="rect">
            <a:avLst/>
          </a:prstGeom>
        </p:spPr>
      </p:pic>
    </p:spTree>
    <p:extLst>
      <p:ext uri="{BB962C8B-B14F-4D97-AF65-F5344CB8AC3E}">
        <p14:creationId xmlns:p14="http://schemas.microsoft.com/office/powerpoint/2010/main" val="35995890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Software </a:t>
            </a:r>
            <a:r>
              <a:rPr lang="en-US" dirty="0" err="1" smtClean="0"/>
              <a:t>untuk</a:t>
            </a:r>
            <a:r>
              <a:rPr lang="en-US" dirty="0" smtClean="0"/>
              <a:t> </a:t>
            </a:r>
            <a:r>
              <a:rPr lang="en-US" dirty="0" err="1" smtClean="0"/>
              <a:t>Pesan</a:t>
            </a:r>
            <a:r>
              <a:rPr lang="en-US" dirty="0" smtClean="0"/>
              <a:t> </a:t>
            </a:r>
            <a:r>
              <a:rPr lang="en-US" dirty="0" err="1" smtClean="0"/>
              <a:t>Ojek</a:t>
            </a:r>
            <a:r>
              <a:rPr lang="en-US" dirty="0" smtClean="0"/>
              <a:t> (Go-</a:t>
            </a:r>
            <a:r>
              <a:rPr lang="en-US" dirty="0" err="1" smtClean="0"/>
              <a:t>Jek</a:t>
            </a:r>
            <a:r>
              <a:rPr lang="en-US" dirty="0" smtClean="0"/>
              <a:t>)</a:t>
            </a:r>
            <a:endParaRPr lang="id-ID"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9281" y="1684710"/>
            <a:ext cx="8408951" cy="4671640"/>
          </a:xfrm>
        </p:spPr>
      </p:pic>
      <p:sp>
        <p:nvSpPr>
          <p:cNvPr id="4" name="Slide Number Placeholder 3"/>
          <p:cNvSpPr>
            <a:spLocks noGrp="1"/>
          </p:cNvSpPr>
          <p:nvPr>
            <p:ph type="sldNum" sz="quarter" idx="4294967295"/>
          </p:nvPr>
        </p:nvSpPr>
        <p:spPr>
          <a:xfrm>
            <a:off x="7086600" y="6356350"/>
            <a:ext cx="2057400" cy="365125"/>
          </a:xfrm>
        </p:spPr>
        <p:txBody>
          <a:bodyPr/>
          <a:lstStyle/>
          <a:p>
            <a:fld id="{C546E0E4-908A-4724-B308-E4F6AE4FA0DD}" type="slidenum">
              <a:rPr lang="en-US" smtClean="0">
                <a:solidFill>
                  <a:prstClr val="black">
                    <a:tint val="75000"/>
                  </a:prstClr>
                </a:solidFill>
              </a:rPr>
              <a:pPr/>
              <a:t>44</a:t>
            </a:fld>
            <a:endParaRPr lang="en-US" dirty="0">
              <a:solidFill>
                <a:prstClr val="black">
                  <a:tint val="75000"/>
                </a:prstClr>
              </a:solidFill>
            </a:endParaRPr>
          </a:p>
        </p:txBody>
      </p:sp>
    </p:spTree>
    <p:extLst>
      <p:ext uri="{BB962C8B-B14F-4D97-AF65-F5344CB8AC3E}">
        <p14:creationId xmlns:p14="http://schemas.microsoft.com/office/powerpoint/2010/main" val="27117494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id-ID"/>
          </a:p>
        </p:txBody>
      </p:sp>
      <p:sp>
        <p:nvSpPr>
          <p:cNvPr id="4" name="Slide Number Placeholder 3"/>
          <p:cNvSpPr>
            <a:spLocks noGrp="1"/>
          </p:cNvSpPr>
          <p:nvPr>
            <p:ph type="sldNum" sz="quarter" idx="12"/>
          </p:nvPr>
        </p:nvSpPr>
        <p:spPr/>
        <p:txBody>
          <a:bodyPr/>
          <a:lstStyle/>
          <a:p>
            <a:fld id="{C546E0E4-908A-4724-B308-E4F6AE4FA0DD}" type="slidenum">
              <a:rPr lang="en-US" smtClean="0">
                <a:solidFill>
                  <a:prstClr val="black">
                    <a:tint val="75000"/>
                  </a:prstClr>
                </a:solidFill>
              </a:rPr>
              <a:pPr/>
              <a:t>45</a:t>
            </a:fld>
            <a:endParaRPr lang="en-US" dirty="0">
              <a:solidFill>
                <a:prstClr val="black">
                  <a:tint val="75000"/>
                </a:prstClr>
              </a:solidFill>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094" y="210111"/>
            <a:ext cx="5688787" cy="3632599"/>
          </a:xfrm>
          <a:prstGeom prst="rect">
            <a:avLst/>
          </a:prstGeom>
        </p:spPr>
      </p:pic>
      <p:pic>
        <p:nvPicPr>
          <p:cNvPr id="5" name="Content Placeholder 4"/>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2514600" y="2971800"/>
            <a:ext cx="6315075" cy="3588110"/>
          </a:xfrm>
        </p:spPr>
      </p:pic>
    </p:spTree>
    <p:extLst>
      <p:ext uri="{BB962C8B-B14F-4D97-AF65-F5344CB8AC3E}">
        <p14:creationId xmlns:p14="http://schemas.microsoft.com/office/powerpoint/2010/main" val="1188717577"/>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 Planning – System Request</a:t>
            </a:r>
            <a:endParaRPr lang="id-ID"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3848805893"/>
              </p:ext>
            </p:extLst>
          </p:nvPr>
        </p:nvGraphicFramePr>
        <p:xfrm>
          <a:off x="475571" y="1028596"/>
          <a:ext cx="8320087" cy="5692879"/>
        </p:xfrm>
        <a:graphic>
          <a:graphicData uri="http://schemas.openxmlformats.org/drawingml/2006/table">
            <a:tbl>
              <a:tblPr firstRow="1" bandRow="1">
                <a:tableStyleId>{073A0DAA-6AF3-43AB-8588-CEC1D06C72B9}</a:tableStyleId>
              </a:tblPr>
              <a:tblGrid>
                <a:gridCol w="1422237"/>
                <a:gridCol w="2332846"/>
                <a:gridCol w="4565004"/>
              </a:tblGrid>
              <a:tr h="401086">
                <a:tc>
                  <a:txBody>
                    <a:bodyPr/>
                    <a:lstStyle/>
                    <a:p>
                      <a:r>
                        <a:rPr lang="en-US" dirty="0" err="1" smtClean="0"/>
                        <a:t>Elemen</a:t>
                      </a:r>
                      <a:endParaRPr lang="id-ID" dirty="0"/>
                    </a:p>
                  </a:txBody>
                  <a:tcPr marL="85334" marR="85334"/>
                </a:tc>
                <a:tc>
                  <a:txBody>
                    <a:bodyPr/>
                    <a:lstStyle/>
                    <a:p>
                      <a:r>
                        <a:rPr lang="en-US" dirty="0" err="1" smtClean="0"/>
                        <a:t>Deskripsi</a:t>
                      </a:r>
                      <a:endParaRPr lang="id-ID" dirty="0"/>
                    </a:p>
                  </a:txBody>
                  <a:tcPr marL="85334" marR="85334"/>
                </a:tc>
                <a:tc>
                  <a:txBody>
                    <a:bodyPr/>
                    <a:lstStyle/>
                    <a:p>
                      <a:r>
                        <a:rPr lang="en-US" dirty="0" err="1" smtClean="0"/>
                        <a:t>Contoh</a:t>
                      </a:r>
                      <a:endParaRPr lang="id-ID" dirty="0"/>
                    </a:p>
                  </a:txBody>
                  <a:tcPr marL="85334" marR="85334"/>
                </a:tc>
              </a:tr>
              <a:tr h="1780162">
                <a:tc>
                  <a:txBody>
                    <a:bodyPr/>
                    <a:lstStyle/>
                    <a:p>
                      <a:r>
                        <a:rPr lang="en-US" b="1" dirty="0" smtClean="0"/>
                        <a:t>Business Need</a:t>
                      </a:r>
                      <a:endParaRPr lang="id-ID" b="1" dirty="0"/>
                    </a:p>
                  </a:txBody>
                  <a:tcPr marL="85334" marR="85334"/>
                </a:tc>
                <a:tc>
                  <a:txBody>
                    <a:bodyPr/>
                    <a:lstStyle/>
                    <a:p>
                      <a:r>
                        <a:rPr lang="en-US" dirty="0" smtClean="0"/>
                        <a:t>The business-related reason for initiating</a:t>
                      </a:r>
                      <a:r>
                        <a:rPr lang="en-US" baseline="0" dirty="0" smtClean="0"/>
                        <a:t> the software development project</a:t>
                      </a:r>
                      <a:endParaRPr lang="id-ID" dirty="0"/>
                    </a:p>
                  </a:txBody>
                  <a:tcPr marL="85334" marR="85334"/>
                </a:tc>
                <a:tc>
                  <a:txBody>
                    <a:bodyPr/>
                    <a:lstStyle/>
                    <a:p>
                      <a:r>
                        <a:rPr lang="en-US" sz="1800" dirty="0" smtClean="0"/>
                        <a:t>Increase sales</a:t>
                      </a:r>
                    </a:p>
                    <a:p>
                      <a:r>
                        <a:rPr lang="en-US" sz="1800" dirty="0" smtClean="0"/>
                        <a:t>Improve market share</a:t>
                      </a:r>
                    </a:p>
                    <a:p>
                      <a:r>
                        <a:rPr lang="en-US" sz="1800" dirty="0" smtClean="0"/>
                        <a:t>Improve access to information</a:t>
                      </a:r>
                    </a:p>
                    <a:p>
                      <a:r>
                        <a:rPr lang="en-US" sz="1800" dirty="0" smtClean="0"/>
                        <a:t>Improve customer service</a:t>
                      </a:r>
                    </a:p>
                    <a:p>
                      <a:r>
                        <a:rPr lang="en-US" sz="1800" dirty="0" smtClean="0"/>
                        <a:t>Decrease product defects</a:t>
                      </a:r>
                    </a:p>
                    <a:p>
                      <a:r>
                        <a:rPr lang="en-US" sz="1800" dirty="0" smtClean="0"/>
                        <a:t>Streamline supply acquisition processes</a:t>
                      </a:r>
                      <a:endParaRPr lang="id-ID" sz="1800" dirty="0"/>
                    </a:p>
                  </a:txBody>
                  <a:tcPr marL="85334" marR="85334"/>
                </a:tc>
              </a:tr>
              <a:tr h="1499951">
                <a:tc>
                  <a:txBody>
                    <a:bodyPr/>
                    <a:lstStyle/>
                    <a:p>
                      <a:r>
                        <a:rPr lang="en-US" b="1" dirty="0" smtClean="0"/>
                        <a:t>Business Requirements</a:t>
                      </a:r>
                      <a:endParaRPr lang="id-ID" b="1" dirty="0"/>
                    </a:p>
                  </a:txBody>
                  <a:tcPr marL="85334" marR="85334"/>
                </a:tc>
                <a:tc>
                  <a:txBody>
                    <a:bodyPr/>
                    <a:lstStyle/>
                    <a:p>
                      <a:r>
                        <a:rPr lang="en-US" dirty="0" smtClean="0"/>
                        <a:t>The business capabilities that software will provide </a:t>
                      </a:r>
                      <a:endParaRPr lang="id-ID" dirty="0"/>
                    </a:p>
                  </a:txBody>
                  <a:tcPr marL="85334" marR="85334"/>
                </a:tc>
                <a:tc>
                  <a:txBody>
                    <a:bodyPr/>
                    <a:lstStyle/>
                    <a:p>
                      <a:r>
                        <a:rPr lang="en-US" sz="1800" dirty="0" smtClean="0"/>
                        <a:t>Provide </a:t>
                      </a:r>
                      <a:r>
                        <a:rPr lang="en-US" sz="1800" dirty="0" err="1" smtClean="0"/>
                        <a:t>onIine</a:t>
                      </a:r>
                      <a:r>
                        <a:rPr lang="en-US" sz="1800" dirty="0" smtClean="0"/>
                        <a:t> access to information</a:t>
                      </a:r>
                    </a:p>
                    <a:p>
                      <a:r>
                        <a:rPr lang="en-US" sz="1800" dirty="0" smtClean="0"/>
                        <a:t>Capture customer demographic information</a:t>
                      </a:r>
                    </a:p>
                    <a:p>
                      <a:r>
                        <a:rPr lang="en-US" sz="1800" dirty="0" smtClean="0"/>
                        <a:t>Include product search capabilities</a:t>
                      </a:r>
                    </a:p>
                    <a:p>
                      <a:r>
                        <a:rPr lang="en-US" sz="1800" dirty="0" smtClean="0"/>
                        <a:t>Produce management reports</a:t>
                      </a:r>
                    </a:p>
                    <a:p>
                      <a:r>
                        <a:rPr lang="en-US" sz="1800" dirty="0" smtClean="0"/>
                        <a:t>Include online user support</a:t>
                      </a:r>
                      <a:endParaRPr lang="id-ID" sz="1800" dirty="0"/>
                    </a:p>
                  </a:txBody>
                  <a:tcPr marL="85334" marR="85334"/>
                </a:tc>
              </a:tr>
              <a:tr h="1499951">
                <a:tc>
                  <a:txBody>
                    <a:bodyPr/>
                    <a:lstStyle/>
                    <a:p>
                      <a:r>
                        <a:rPr lang="en-US" b="1" dirty="0" smtClean="0"/>
                        <a:t>Business Value</a:t>
                      </a:r>
                      <a:endParaRPr lang="id-ID" b="1" dirty="0"/>
                    </a:p>
                  </a:txBody>
                  <a:tcPr marL="85334" marR="85334"/>
                </a:tc>
                <a:tc>
                  <a:txBody>
                    <a:bodyPr/>
                    <a:lstStyle/>
                    <a:p>
                      <a:r>
                        <a:rPr lang="en-US" dirty="0" smtClean="0"/>
                        <a:t>The benefits that the software will create for the organization</a:t>
                      </a:r>
                      <a:endParaRPr lang="id-ID" dirty="0"/>
                    </a:p>
                  </a:txBody>
                  <a:tcPr marL="85334" marR="85334"/>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t>3% increase in sales</a:t>
                      </a:r>
                    </a:p>
                    <a:p>
                      <a:r>
                        <a:rPr lang="en-US" sz="1800" dirty="0" smtClean="0"/>
                        <a:t>% increase in market share</a:t>
                      </a:r>
                    </a:p>
                    <a:p>
                      <a:r>
                        <a:rPr lang="en-US" sz="1800" dirty="0" smtClean="0"/>
                        <a:t>10% operational cost</a:t>
                      </a:r>
                      <a:r>
                        <a:rPr lang="en-US" sz="1800" baseline="0" dirty="0" smtClean="0"/>
                        <a:t> r</a:t>
                      </a:r>
                      <a:r>
                        <a:rPr lang="en-US" sz="1800" dirty="0" smtClean="0"/>
                        <a:t>eduction</a:t>
                      </a:r>
                    </a:p>
                    <a:p>
                      <a:r>
                        <a:rPr lang="en-US" sz="1800" dirty="0" smtClean="0"/>
                        <a:t>$200,000 cost savings from decreased supply costs</a:t>
                      </a:r>
                    </a:p>
                    <a:p>
                      <a:r>
                        <a:rPr lang="en-US" sz="1800" dirty="0" smtClean="0"/>
                        <a:t>$150,000 savings from removal of existing system</a:t>
                      </a:r>
                      <a:endParaRPr lang="id-ID" sz="1800" dirty="0"/>
                    </a:p>
                  </a:txBody>
                  <a:tcPr marL="85334" marR="85334"/>
                </a:tc>
              </a:tr>
            </a:tbl>
          </a:graphicData>
        </a:graphic>
      </p:graphicFrame>
      <p:sp>
        <p:nvSpPr>
          <p:cNvPr id="4" name="Slide Number Placeholder 3"/>
          <p:cNvSpPr>
            <a:spLocks noGrp="1"/>
          </p:cNvSpPr>
          <p:nvPr>
            <p:ph type="sldNum" sz="quarter" idx="4294967295"/>
          </p:nvPr>
        </p:nvSpPr>
        <p:spPr>
          <a:xfrm>
            <a:off x="7086600" y="6356350"/>
            <a:ext cx="2057400" cy="365125"/>
          </a:xfrm>
        </p:spPr>
        <p:txBody>
          <a:bodyPr/>
          <a:lstStyle/>
          <a:p>
            <a:fld id="{C546E0E4-908A-4724-B308-E4F6AE4FA0DD}" type="slidenum">
              <a:rPr lang="en-US" smtClean="0">
                <a:solidFill>
                  <a:prstClr val="black">
                    <a:tint val="75000"/>
                  </a:prstClr>
                </a:solidFill>
              </a:rPr>
              <a:pPr/>
              <a:t>46</a:t>
            </a:fld>
            <a:endParaRPr lang="en-US" dirty="0">
              <a:solidFill>
                <a:prstClr val="black">
                  <a:tint val="75000"/>
                </a:prstClr>
              </a:solidFill>
            </a:endParaRPr>
          </a:p>
        </p:txBody>
      </p:sp>
    </p:spTree>
    <p:extLst>
      <p:ext uri="{BB962C8B-B14F-4D97-AF65-F5344CB8AC3E}">
        <p14:creationId xmlns:p14="http://schemas.microsoft.com/office/powerpoint/2010/main" val="20005564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endParaRPr lang="id-ID"/>
          </a:p>
        </p:txBody>
      </p:sp>
      <p:sp>
        <p:nvSpPr>
          <p:cNvPr id="7" name="Content Placeholder 6"/>
          <p:cNvSpPr>
            <a:spLocks noGrp="1"/>
          </p:cNvSpPr>
          <p:nvPr>
            <p:ph idx="1"/>
          </p:nvPr>
        </p:nvSpPr>
        <p:spPr/>
        <p:txBody>
          <a:bodyPr/>
          <a:lstStyle/>
          <a:p>
            <a:endParaRPr lang="id-ID"/>
          </a:p>
        </p:txBody>
      </p:sp>
      <p:sp>
        <p:nvSpPr>
          <p:cNvPr id="4" name="Slide Number Placeholder 3"/>
          <p:cNvSpPr>
            <a:spLocks noGrp="1"/>
          </p:cNvSpPr>
          <p:nvPr>
            <p:ph type="sldNum" sz="quarter" idx="4294967295"/>
          </p:nvPr>
        </p:nvSpPr>
        <p:spPr>
          <a:xfrm>
            <a:off x="7086600" y="6356350"/>
            <a:ext cx="2057400" cy="365125"/>
          </a:xfrm>
        </p:spPr>
        <p:txBody>
          <a:bodyPr/>
          <a:lstStyle/>
          <a:p>
            <a:fld id="{C546E0E4-908A-4724-B308-E4F6AE4FA0DD}" type="slidenum">
              <a:rPr lang="en-US" smtClean="0">
                <a:solidFill>
                  <a:prstClr val="black">
                    <a:tint val="75000"/>
                  </a:prstClr>
                </a:solidFill>
              </a:rPr>
              <a:pPr/>
              <a:t>47</a:t>
            </a:fld>
            <a:endParaRPr lang="en-US" dirty="0">
              <a:solidFill>
                <a:prstClr val="black">
                  <a:tint val="75000"/>
                </a:prstClr>
              </a:solidFill>
            </a:endParaRPr>
          </a:p>
        </p:txBody>
      </p:sp>
      <p:pic>
        <p:nvPicPr>
          <p:cNvPr id="5" name="Picture 4"/>
          <p:cNvPicPr>
            <a:picLocks noChangeAspect="1"/>
          </p:cNvPicPr>
          <p:nvPr/>
        </p:nvPicPr>
        <p:blipFill rotWithShape="1">
          <a:blip r:embed="rId2"/>
          <a:srcRect l="43333" t="22592" r="18334" b="18148"/>
          <a:stretch/>
        </p:blipFill>
        <p:spPr>
          <a:xfrm>
            <a:off x="628650" y="-22412"/>
            <a:ext cx="7886700" cy="6858000"/>
          </a:xfrm>
          <a:prstGeom prst="rect">
            <a:avLst/>
          </a:prstGeom>
        </p:spPr>
      </p:pic>
    </p:spTree>
    <p:extLst>
      <p:ext uri="{BB962C8B-B14F-4D97-AF65-F5344CB8AC3E}">
        <p14:creationId xmlns:p14="http://schemas.microsoft.com/office/powerpoint/2010/main" val="15481023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System Request – Case Study </a:t>
            </a:r>
            <a:endParaRPr lang="id-ID" dirty="0"/>
          </a:p>
        </p:txBody>
      </p:sp>
      <p:sp>
        <p:nvSpPr>
          <p:cNvPr id="3" name="Content Placeholder 2"/>
          <p:cNvSpPr>
            <a:spLocks noGrp="1"/>
          </p:cNvSpPr>
          <p:nvPr>
            <p:ph idx="1"/>
          </p:nvPr>
        </p:nvSpPr>
        <p:spPr/>
        <p:txBody>
          <a:bodyPr/>
          <a:lstStyle/>
          <a:p>
            <a:endParaRPr lang="id-ID"/>
          </a:p>
        </p:txBody>
      </p:sp>
      <p:sp>
        <p:nvSpPr>
          <p:cNvPr id="4" name="Slide Number Placeholder 3"/>
          <p:cNvSpPr>
            <a:spLocks noGrp="1"/>
          </p:cNvSpPr>
          <p:nvPr>
            <p:ph type="sldNum" sz="quarter" idx="4294967295"/>
          </p:nvPr>
        </p:nvSpPr>
        <p:spPr>
          <a:xfrm>
            <a:off x="7086600" y="6356350"/>
            <a:ext cx="2057400" cy="365125"/>
          </a:xfrm>
        </p:spPr>
        <p:txBody>
          <a:bodyPr/>
          <a:lstStyle/>
          <a:p>
            <a:fld id="{C546E0E4-908A-4724-B308-E4F6AE4FA0DD}" type="slidenum">
              <a:rPr lang="en-US" smtClean="0">
                <a:solidFill>
                  <a:prstClr val="black">
                    <a:tint val="75000"/>
                  </a:prstClr>
                </a:solidFill>
              </a:rPr>
              <a:pPr/>
              <a:t>48</a:t>
            </a:fld>
            <a:endParaRPr lang="en-US" dirty="0">
              <a:solidFill>
                <a:prstClr val="black">
                  <a:tint val="75000"/>
                </a:prstClr>
              </a:solidFill>
            </a:endParaRPr>
          </a:p>
        </p:txBody>
      </p:sp>
      <p:pic>
        <p:nvPicPr>
          <p:cNvPr id="5" name="Content Placeholder 3" descr="atm-02.gif"/>
          <p:cNvPicPr>
            <a:picLocks noChangeAspect="1"/>
          </p:cNvPicPr>
          <p:nvPr/>
        </p:nvPicPr>
        <p:blipFill>
          <a:blip r:embed="rId2" cstate="print"/>
          <a:stretch>
            <a:fillRect/>
          </a:stretch>
        </p:blipFill>
        <p:spPr>
          <a:xfrm>
            <a:off x="228600" y="2617583"/>
            <a:ext cx="4704672" cy="3652445"/>
          </a:xfrm>
          <a:prstGeom prst="rect">
            <a:avLst/>
          </a:prstGeom>
        </p:spPr>
      </p:pic>
      <p:grpSp>
        <p:nvGrpSpPr>
          <p:cNvPr id="11" name="Group 10"/>
          <p:cNvGrpSpPr/>
          <p:nvPr/>
        </p:nvGrpSpPr>
        <p:grpSpPr>
          <a:xfrm>
            <a:off x="4495800" y="1167206"/>
            <a:ext cx="4495800" cy="3023794"/>
            <a:chOff x="609600" y="533400"/>
            <a:chExt cx="8001000" cy="5562600"/>
          </a:xfrm>
        </p:grpSpPr>
        <p:sp>
          <p:nvSpPr>
            <p:cNvPr id="6" name="Rectangle 5"/>
            <p:cNvSpPr/>
            <p:nvPr/>
          </p:nvSpPr>
          <p:spPr>
            <a:xfrm>
              <a:off x="609600" y="533400"/>
              <a:ext cx="8001000" cy="55626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auto">
                <a:spcBef>
                  <a:spcPts val="0"/>
                </a:spcBef>
                <a:spcAft>
                  <a:spcPts val="0"/>
                </a:spcAft>
              </a:pPr>
              <a:endParaRPr kumimoji="0" lang="en-US" sz="1800">
                <a:solidFill>
                  <a:prstClr val="white"/>
                </a:solidFill>
                <a:effectLst/>
              </a:endParaRPr>
            </a:p>
          </p:txBody>
        </p:sp>
        <p:sp>
          <p:nvSpPr>
            <p:cNvPr id="7" name="Rectangle 6"/>
            <p:cNvSpPr/>
            <p:nvPr/>
          </p:nvSpPr>
          <p:spPr>
            <a:xfrm>
              <a:off x="1066800" y="838200"/>
              <a:ext cx="7162800" cy="2667000"/>
            </a:xfrm>
            <a:prstGeom prst="rect">
              <a:avLst/>
            </a:prstGeom>
            <a:solidFill>
              <a:schemeClr val="bg1">
                <a:lumMod val="9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514350" indent="-514350" algn="l" fontAlgn="auto">
                <a:spcBef>
                  <a:spcPts val="0"/>
                </a:spcBef>
                <a:spcAft>
                  <a:spcPts val="0"/>
                </a:spcAft>
              </a:pPr>
              <a:endParaRPr kumimoji="0" lang="en-US" sz="2400" dirty="0" smtClean="0">
                <a:solidFill>
                  <a:prstClr val="black"/>
                </a:solidFill>
                <a:effectLst/>
              </a:endParaRPr>
            </a:p>
            <a:p>
              <a:pPr marL="514350" indent="-514350" algn="l" fontAlgn="auto">
                <a:spcBef>
                  <a:spcPts val="0"/>
                </a:spcBef>
                <a:spcAft>
                  <a:spcPts val="0"/>
                </a:spcAft>
              </a:pPr>
              <a:r>
                <a:rPr kumimoji="0" lang="en-US" sz="1400" dirty="0" smtClean="0">
                  <a:solidFill>
                    <a:srgbClr val="C00000"/>
                  </a:solidFill>
                  <a:effectLst/>
                </a:rPr>
                <a:t>Menu </a:t>
              </a:r>
              <a:r>
                <a:rPr kumimoji="0" lang="en-US" sz="1400" dirty="0" err="1" smtClean="0">
                  <a:solidFill>
                    <a:srgbClr val="C00000"/>
                  </a:solidFill>
                  <a:effectLst/>
                </a:rPr>
                <a:t>Utama</a:t>
              </a:r>
              <a:endParaRPr kumimoji="0" lang="en-US" sz="1400" dirty="0" smtClean="0">
                <a:solidFill>
                  <a:srgbClr val="C00000"/>
                </a:solidFill>
                <a:effectLst/>
              </a:endParaRPr>
            </a:p>
            <a:p>
              <a:pPr marL="514350" indent="-514350" algn="l" fontAlgn="auto">
                <a:spcBef>
                  <a:spcPts val="0"/>
                </a:spcBef>
                <a:spcAft>
                  <a:spcPts val="0"/>
                </a:spcAft>
                <a:buFontTx/>
                <a:buAutoNum type="arabicPeriod"/>
              </a:pPr>
              <a:r>
                <a:rPr kumimoji="0" lang="en-US" sz="1400" dirty="0" err="1" smtClean="0">
                  <a:solidFill>
                    <a:prstClr val="black"/>
                  </a:solidFill>
                  <a:effectLst/>
                </a:rPr>
                <a:t>Melihat</a:t>
              </a:r>
              <a:r>
                <a:rPr kumimoji="0" lang="en-US" sz="1400" dirty="0" smtClean="0">
                  <a:solidFill>
                    <a:prstClr val="black"/>
                  </a:solidFill>
                  <a:effectLst/>
                </a:rPr>
                <a:t> </a:t>
              </a:r>
              <a:r>
                <a:rPr kumimoji="0" lang="en-US" sz="1400" dirty="0" err="1" smtClean="0">
                  <a:solidFill>
                    <a:prstClr val="black"/>
                  </a:solidFill>
                  <a:effectLst/>
                </a:rPr>
                <a:t>Saldo</a:t>
              </a:r>
              <a:endParaRPr kumimoji="0" lang="en-US" sz="1400" dirty="0" smtClean="0">
                <a:solidFill>
                  <a:prstClr val="black"/>
                </a:solidFill>
                <a:effectLst/>
              </a:endParaRPr>
            </a:p>
            <a:p>
              <a:pPr marL="514350" indent="-514350" algn="l" fontAlgn="auto">
                <a:spcBef>
                  <a:spcPts val="0"/>
                </a:spcBef>
                <a:spcAft>
                  <a:spcPts val="0"/>
                </a:spcAft>
                <a:buFontTx/>
                <a:buAutoNum type="arabicPeriod"/>
              </a:pPr>
              <a:r>
                <a:rPr kumimoji="0" lang="en-US" sz="1400" dirty="0" err="1" smtClean="0">
                  <a:solidFill>
                    <a:prstClr val="black"/>
                  </a:solidFill>
                  <a:effectLst/>
                </a:rPr>
                <a:t>Mentransfer</a:t>
              </a:r>
              <a:r>
                <a:rPr kumimoji="0" lang="en-US" sz="1400" dirty="0" smtClean="0">
                  <a:solidFill>
                    <a:prstClr val="black"/>
                  </a:solidFill>
                  <a:effectLst/>
                </a:rPr>
                <a:t> </a:t>
              </a:r>
              <a:r>
                <a:rPr kumimoji="0" lang="en-US" sz="1400" dirty="0" err="1" smtClean="0">
                  <a:solidFill>
                    <a:prstClr val="black"/>
                  </a:solidFill>
                  <a:effectLst/>
                </a:rPr>
                <a:t>Uang</a:t>
              </a:r>
              <a:endParaRPr kumimoji="0" lang="en-US" sz="1400" dirty="0" smtClean="0">
                <a:solidFill>
                  <a:prstClr val="black"/>
                </a:solidFill>
                <a:effectLst/>
              </a:endParaRPr>
            </a:p>
            <a:p>
              <a:pPr marL="514350" indent="-514350" algn="l" fontAlgn="auto">
                <a:spcBef>
                  <a:spcPts val="0"/>
                </a:spcBef>
                <a:spcAft>
                  <a:spcPts val="0"/>
                </a:spcAft>
                <a:buFontTx/>
                <a:buAutoNum type="arabicPeriod"/>
              </a:pPr>
              <a:r>
                <a:rPr kumimoji="0" lang="en-US" sz="1400" dirty="0" err="1" smtClean="0">
                  <a:solidFill>
                    <a:prstClr val="black"/>
                  </a:solidFill>
                  <a:effectLst/>
                </a:rPr>
                <a:t>Mengambil</a:t>
              </a:r>
              <a:r>
                <a:rPr kumimoji="0" lang="en-US" sz="1400" dirty="0" smtClean="0">
                  <a:solidFill>
                    <a:prstClr val="black"/>
                  </a:solidFill>
                  <a:effectLst/>
                </a:rPr>
                <a:t> </a:t>
              </a:r>
              <a:r>
                <a:rPr kumimoji="0" lang="en-US" sz="1400" dirty="0" err="1" smtClean="0">
                  <a:solidFill>
                    <a:prstClr val="black"/>
                  </a:solidFill>
                  <a:effectLst/>
                </a:rPr>
                <a:t>Uang</a:t>
              </a:r>
              <a:endParaRPr kumimoji="0" lang="en-US" sz="1400" dirty="0" smtClean="0">
                <a:solidFill>
                  <a:prstClr val="black"/>
                </a:solidFill>
                <a:effectLst/>
              </a:endParaRPr>
            </a:p>
            <a:p>
              <a:pPr marL="514350" indent="-514350" algn="l" fontAlgn="auto">
                <a:spcBef>
                  <a:spcPts val="0"/>
                </a:spcBef>
                <a:spcAft>
                  <a:spcPts val="0"/>
                </a:spcAft>
                <a:buFontTx/>
                <a:buAutoNum type="arabicPeriod"/>
              </a:pPr>
              <a:r>
                <a:rPr kumimoji="0" lang="en-US" sz="1400" dirty="0" smtClean="0">
                  <a:solidFill>
                    <a:prstClr val="black"/>
                  </a:solidFill>
                  <a:effectLst/>
                </a:rPr>
                <a:t>Logout</a:t>
              </a:r>
            </a:p>
            <a:p>
              <a:pPr marL="514350" indent="-514350" algn="l" fontAlgn="auto">
                <a:spcBef>
                  <a:spcPts val="0"/>
                </a:spcBef>
                <a:spcAft>
                  <a:spcPts val="0"/>
                </a:spcAft>
                <a:buFontTx/>
                <a:buAutoNum type="arabicPeriod"/>
              </a:pPr>
              <a:endParaRPr kumimoji="0" lang="en-US" sz="2400" dirty="0">
                <a:solidFill>
                  <a:prstClr val="black"/>
                </a:solidFill>
                <a:effectLst/>
              </a:endParaRPr>
            </a:p>
          </p:txBody>
        </p:sp>
        <p:sp>
          <p:nvSpPr>
            <p:cNvPr id="8" name="Rectangle 7"/>
            <p:cNvSpPr/>
            <p:nvPr/>
          </p:nvSpPr>
          <p:spPr>
            <a:xfrm>
              <a:off x="1066800" y="3962400"/>
              <a:ext cx="2362200" cy="38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fontAlgn="auto">
                <a:spcBef>
                  <a:spcPts val="0"/>
                </a:spcBef>
                <a:spcAft>
                  <a:spcPts val="0"/>
                </a:spcAft>
              </a:pPr>
              <a:r>
                <a:rPr kumimoji="0" lang="en-US" sz="1100" dirty="0" err="1" smtClean="0">
                  <a:solidFill>
                    <a:prstClr val="white"/>
                  </a:solidFill>
                  <a:effectLst/>
                </a:rPr>
                <a:t>Kotak</a:t>
              </a:r>
              <a:r>
                <a:rPr kumimoji="0" lang="en-US" sz="1100" dirty="0" smtClean="0">
                  <a:solidFill>
                    <a:prstClr val="white"/>
                  </a:solidFill>
                  <a:effectLst/>
                </a:rPr>
                <a:t> </a:t>
              </a:r>
              <a:r>
                <a:rPr kumimoji="0" lang="en-US" sz="1100" dirty="0" err="1" smtClean="0">
                  <a:solidFill>
                    <a:prstClr val="white"/>
                  </a:solidFill>
                  <a:effectLst/>
                </a:rPr>
                <a:t>Uang</a:t>
              </a:r>
              <a:endParaRPr kumimoji="0" lang="en-US" sz="1100" dirty="0">
                <a:solidFill>
                  <a:prstClr val="white"/>
                </a:solidFill>
                <a:effectLst/>
              </a:endParaRPr>
            </a:p>
          </p:txBody>
        </p:sp>
        <p:sp>
          <p:nvSpPr>
            <p:cNvPr id="9" name="Rectangle 8"/>
            <p:cNvSpPr/>
            <p:nvPr/>
          </p:nvSpPr>
          <p:spPr>
            <a:xfrm>
              <a:off x="6400800" y="3962400"/>
              <a:ext cx="1828800" cy="3048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fontAlgn="auto">
                <a:spcBef>
                  <a:spcPts val="0"/>
                </a:spcBef>
                <a:spcAft>
                  <a:spcPts val="0"/>
                </a:spcAft>
              </a:pPr>
              <a:r>
                <a:rPr kumimoji="0" lang="en-US" sz="1100" dirty="0" err="1" smtClean="0">
                  <a:solidFill>
                    <a:prstClr val="white"/>
                  </a:solidFill>
                  <a:effectLst/>
                </a:rPr>
                <a:t>Kotak</a:t>
              </a:r>
              <a:r>
                <a:rPr kumimoji="0" lang="en-US" sz="1100" dirty="0" smtClean="0">
                  <a:solidFill>
                    <a:prstClr val="white"/>
                  </a:solidFill>
                  <a:effectLst/>
                </a:rPr>
                <a:t> </a:t>
              </a:r>
              <a:r>
                <a:rPr kumimoji="0" lang="en-US" sz="1100" dirty="0" err="1" smtClean="0">
                  <a:solidFill>
                    <a:prstClr val="white"/>
                  </a:solidFill>
                  <a:effectLst/>
                </a:rPr>
                <a:t>Kartu</a:t>
              </a:r>
              <a:endParaRPr kumimoji="0" lang="en-US" sz="1100" dirty="0">
                <a:solidFill>
                  <a:prstClr val="white"/>
                </a:solidFill>
                <a:effectLst/>
              </a:endParaRPr>
            </a:p>
          </p:txBody>
        </p:sp>
        <p:sp>
          <p:nvSpPr>
            <p:cNvPr id="10" name="Rectangle 9"/>
            <p:cNvSpPr/>
            <p:nvPr/>
          </p:nvSpPr>
          <p:spPr>
            <a:xfrm>
              <a:off x="6400800" y="4572000"/>
              <a:ext cx="1828800" cy="3048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fontAlgn="auto">
                <a:spcBef>
                  <a:spcPts val="0"/>
                </a:spcBef>
                <a:spcAft>
                  <a:spcPts val="0"/>
                </a:spcAft>
              </a:pPr>
              <a:r>
                <a:rPr kumimoji="0" lang="en-US" sz="1100" dirty="0" err="1" smtClean="0">
                  <a:solidFill>
                    <a:prstClr val="white"/>
                  </a:solidFill>
                  <a:effectLst/>
                </a:rPr>
                <a:t>Kotak</a:t>
              </a:r>
              <a:r>
                <a:rPr kumimoji="0" lang="en-US" sz="1100" dirty="0" smtClean="0">
                  <a:solidFill>
                    <a:prstClr val="white"/>
                  </a:solidFill>
                  <a:effectLst/>
                </a:rPr>
                <a:t> </a:t>
              </a:r>
              <a:r>
                <a:rPr kumimoji="0" lang="en-US" sz="1100" dirty="0" err="1" smtClean="0">
                  <a:solidFill>
                    <a:prstClr val="white"/>
                  </a:solidFill>
                  <a:effectLst/>
                </a:rPr>
                <a:t>Kuitansi</a:t>
              </a:r>
              <a:endParaRPr kumimoji="0" lang="en-US" sz="1100" dirty="0">
                <a:solidFill>
                  <a:prstClr val="white"/>
                </a:solidFill>
                <a:effectLst/>
              </a:endParaRPr>
            </a:p>
          </p:txBody>
        </p:sp>
      </p:grpSp>
    </p:spTree>
    <p:extLst>
      <p:ext uri="{BB962C8B-B14F-4D97-AF65-F5344CB8AC3E}">
        <p14:creationId xmlns:p14="http://schemas.microsoft.com/office/powerpoint/2010/main" val="38533610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6841674"/>
          </a:xfrm>
          <a:prstGeom prst="rect">
            <a:avLst/>
          </a:prstGeom>
          <a:solidFill>
            <a:schemeClr val="bg1"/>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aphicFrame>
        <p:nvGraphicFramePr>
          <p:cNvPr id="4" name="Content Placeholder 3"/>
          <p:cNvGraphicFramePr>
            <a:graphicFrameLocks noGrp="1"/>
          </p:cNvGraphicFramePr>
          <p:nvPr>
            <p:ph idx="1"/>
            <p:extLst/>
          </p:nvPr>
        </p:nvGraphicFramePr>
        <p:xfrm>
          <a:off x="0" y="0"/>
          <a:ext cx="9144000" cy="6797040"/>
        </p:xfrm>
        <a:graphic>
          <a:graphicData uri="http://schemas.openxmlformats.org/drawingml/2006/table">
            <a:tbl>
              <a:tblPr firstRow="1">
                <a:tableStyleId>{5DA37D80-6434-44D0-A028-1B22A696006F}</a:tableStyleId>
              </a:tblPr>
              <a:tblGrid>
                <a:gridCol w="2057400"/>
                <a:gridCol w="7086600"/>
              </a:tblGrid>
              <a:tr h="183886">
                <a:tc gridSpan="2">
                  <a:txBody>
                    <a:bodyPr/>
                    <a:lstStyle/>
                    <a:p>
                      <a:pPr algn="ctr" fontAlgn="t"/>
                      <a:r>
                        <a:rPr lang="en-US" sz="2400" b="1" u="none" strike="noStrike" baseline="0" dirty="0" smtClean="0"/>
                        <a:t>System Request – </a:t>
                      </a:r>
                      <a:r>
                        <a:rPr lang="en-US" sz="2400" dirty="0" smtClean="0"/>
                        <a:t>Online</a:t>
                      </a:r>
                      <a:r>
                        <a:rPr lang="en-US" sz="2400" baseline="0" dirty="0" smtClean="0"/>
                        <a:t> ATM </a:t>
                      </a:r>
                      <a:r>
                        <a:rPr lang="en-US" sz="2400" dirty="0" smtClean="0"/>
                        <a:t>System</a:t>
                      </a:r>
                      <a:r>
                        <a:rPr lang="en-US" sz="2400" baseline="0" dirty="0" smtClean="0"/>
                        <a:t> </a:t>
                      </a:r>
                      <a:endParaRPr lang="en-US" sz="2400" b="1" u="none" strike="noStrike" baseline="0" dirty="0" smtClean="0"/>
                    </a:p>
                  </a:txBody>
                  <a:tcPr marL="4279" marR="4279" marT="4279" marB="0"/>
                </a:tc>
                <a:tc hMerge="1">
                  <a:txBody>
                    <a:bodyPr/>
                    <a:lstStyle/>
                    <a:p>
                      <a:endParaRPr lang="en-US"/>
                    </a:p>
                  </a:txBody>
                  <a:tcPr/>
                </a:tc>
              </a:tr>
              <a:tr h="227277">
                <a:tc>
                  <a:txBody>
                    <a:bodyPr/>
                    <a:lstStyle/>
                    <a:p>
                      <a:pPr algn="l" fontAlgn="t"/>
                      <a:r>
                        <a:rPr lang="en-US" sz="2000" b="1" u="none" strike="noStrike" dirty="0" smtClean="0"/>
                        <a:t> Project </a:t>
                      </a:r>
                      <a:r>
                        <a:rPr lang="en-US" sz="2000" b="1" u="none" strike="noStrike" dirty="0"/>
                        <a:t>S</a:t>
                      </a:r>
                      <a:r>
                        <a:rPr lang="en-US" sz="2000" b="1" u="none" strike="noStrike" dirty="0" smtClean="0"/>
                        <a:t>ponsor</a:t>
                      </a:r>
                      <a:r>
                        <a:rPr lang="en-US" sz="2000" b="1" u="none" strike="noStrike" dirty="0"/>
                        <a:t>:</a:t>
                      </a:r>
                      <a:endParaRPr lang="en-US" sz="2000" b="1" i="0" u="none" strike="noStrike" dirty="0">
                        <a:solidFill>
                          <a:srgbClr val="000000"/>
                        </a:solidFill>
                        <a:latin typeface="Calibri"/>
                      </a:endParaRPr>
                    </a:p>
                  </a:txBody>
                  <a:tcPr marL="4279" marR="4279" marT="4279" marB="0"/>
                </a:tc>
                <a:tc>
                  <a:txBody>
                    <a:bodyPr/>
                    <a:lstStyle/>
                    <a:p>
                      <a:pPr algn="l" fontAlgn="t"/>
                      <a:r>
                        <a:rPr lang="en-US" sz="1800" u="none" strike="noStrike" dirty="0" smtClean="0"/>
                        <a:t> </a:t>
                      </a:r>
                      <a:r>
                        <a:rPr lang="en-US" sz="2000" u="none" strike="noStrike" dirty="0" smtClean="0"/>
                        <a:t>Margaret </a:t>
                      </a:r>
                      <a:r>
                        <a:rPr lang="en-US" sz="2000" u="none" strike="noStrike" dirty="0"/>
                        <a:t>Mooney, Vice President of Marketing</a:t>
                      </a:r>
                      <a:endParaRPr lang="en-US" sz="1800" b="0" i="0" u="none" strike="noStrike" dirty="0">
                        <a:solidFill>
                          <a:srgbClr val="000000"/>
                        </a:solidFill>
                        <a:latin typeface="Calibri"/>
                      </a:endParaRPr>
                    </a:p>
                  </a:txBody>
                  <a:tcPr marL="4279" marR="4279" marT="4279" marB="0"/>
                </a:tc>
              </a:tr>
              <a:tr h="454554">
                <a:tc>
                  <a:txBody>
                    <a:bodyPr/>
                    <a:lstStyle/>
                    <a:p>
                      <a:pPr algn="l" fontAlgn="t"/>
                      <a:r>
                        <a:rPr lang="en-US" sz="2000" b="1" u="none" strike="noStrike" dirty="0" smtClean="0"/>
                        <a:t> Business </a:t>
                      </a:r>
                      <a:r>
                        <a:rPr lang="en-US" sz="2000" b="1" u="none" strike="noStrike" dirty="0"/>
                        <a:t>Need:</a:t>
                      </a:r>
                      <a:endParaRPr lang="en-US" sz="2000" b="1" i="0" u="none" strike="noStrike" dirty="0">
                        <a:solidFill>
                          <a:srgbClr val="000000"/>
                        </a:solidFill>
                        <a:latin typeface="Calibri"/>
                      </a:endParaRPr>
                    </a:p>
                  </a:txBody>
                  <a:tcPr marL="4279" marR="4279" marT="4279" marB="0"/>
                </a:tc>
                <a:tc>
                  <a:txBody>
                    <a:bodyPr/>
                    <a:lstStyle/>
                    <a:p>
                      <a:pPr algn="l" fontAlgn="t"/>
                      <a:r>
                        <a:rPr lang="en-US" sz="1800" u="none" strike="noStrike" dirty="0" smtClean="0"/>
                        <a:t> </a:t>
                      </a:r>
                      <a:r>
                        <a:rPr lang="en-US" sz="2000" u="none" strike="noStrike" dirty="0" smtClean="0"/>
                        <a:t>Project</a:t>
                      </a:r>
                      <a:r>
                        <a:rPr lang="en-US" sz="2000" u="none" strike="noStrike" baseline="0" dirty="0" smtClean="0"/>
                        <a:t> </a:t>
                      </a:r>
                      <a:r>
                        <a:rPr lang="en-US" sz="2000" u="none" strike="noStrike" baseline="0" dirty="0" err="1" smtClean="0"/>
                        <a:t>ini</a:t>
                      </a:r>
                      <a:r>
                        <a:rPr lang="en-US" sz="2000" u="none" strike="noStrike" baseline="0" dirty="0" smtClean="0"/>
                        <a:t> </a:t>
                      </a:r>
                      <a:r>
                        <a:rPr lang="en-US" sz="2000" u="none" strike="noStrike" baseline="0" dirty="0" err="1" smtClean="0"/>
                        <a:t>dibuat</a:t>
                      </a:r>
                      <a:r>
                        <a:rPr lang="en-US" sz="2000" u="none" strike="noStrike" baseline="0" dirty="0" smtClean="0"/>
                        <a:t> </a:t>
                      </a:r>
                      <a:r>
                        <a:rPr lang="en-US" sz="2000" u="none" strike="noStrike" baseline="0" dirty="0" err="1" smtClean="0"/>
                        <a:t>dengan</a:t>
                      </a:r>
                      <a:r>
                        <a:rPr lang="en-US" sz="2000" u="none" strike="noStrike" baseline="0" dirty="0" smtClean="0"/>
                        <a:t> </a:t>
                      </a:r>
                      <a:r>
                        <a:rPr lang="en-US" sz="2000" u="none" strike="noStrike" baseline="0" dirty="0" err="1" smtClean="0"/>
                        <a:t>tujuan</a:t>
                      </a:r>
                      <a:r>
                        <a:rPr lang="en-US" sz="2000" u="none" strike="noStrike" baseline="0" dirty="0" smtClean="0"/>
                        <a:t> </a:t>
                      </a:r>
                      <a:r>
                        <a:rPr lang="en-US" sz="2000" u="none" strike="noStrike" baseline="0" dirty="0" err="1" smtClean="0"/>
                        <a:t>untuk</a:t>
                      </a:r>
                      <a:r>
                        <a:rPr lang="en-US" sz="2000" u="none" strike="noStrike" baseline="0" dirty="0" smtClean="0"/>
                        <a:t> </a:t>
                      </a:r>
                      <a:r>
                        <a:rPr lang="en-US" sz="2000" u="none" strike="noStrike" baseline="0" dirty="0" err="1" smtClean="0">
                          <a:solidFill>
                            <a:srgbClr val="FF0000"/>
                          </a:solidFill>
                        </a:rPr>
                        <a:t>mendapatkan</a:t>
                      </a:r>
                      <a:r>
                        <a:rPr lang="en-US" sz="2000" u="none" strike="noStrike" baseline="0" dirty="0" smtClean="0">
                          <a:solidFill>
                            <a:srgbClr val="FF0000"/>
                          </a:solidFill>
                        </a:rPr>
                        <a:t> </a:t>
                      </a:r>
                      <a:r>
                        <a:rPr lang="en-US" sz="2000" u="none" strike="noStrike" baseline="0" dirty="0" err="1" smtClean="0">
                          <a:solidFill>
                            <a:srgbClr val="FF0000"/>
                          </a:solidFill>
                        </a:rPr>
                        <a:t>pelanggan</a:t>
                      </a:r>
                      <a:r>
                        <a:rPr lang="en-US" sz="2000" u="none" strike="noStrike" baseline="0" dirty="0" smtClean="0">
                          <a:solidFill>
                            <a:srgbClr val="FF0000"/>
                          </a:solidFill>
                        </a:rPr>
                        <a:t> </a:t>
                      </a:r>
                      <a:r>
                        <a:rPr lang="en-US" sz="2000" u="none" strike="noStrike" baseline="0" dirty="0" err="1" smtClean="0">
                          <a:solidFill>
                            <a:srgbClr val="FF0000"/>
                          </a:solidFill>
                        </a:rPr>
                        <a:t>baru</a:t>
                      </a:r>
                      <a:r>
                        <a:rPr lang="en-US" sz="2000" u="none" strike="noStrike" baseline="0" dirty="0" smtClean="0">
                          <a:solidFill>
                            <a:srgbClr val="FF0000"/>
                          </a:solidFill>
                        </a:rPr>
                        <a:t> </a:t>
                      </a:r>
                      <a:r>
                        <a:rPr lang="en-US" sz="2000" u="none" strike="noStrike" baseline="0" dirty="0" smtClean="0"/>
                        <a:t>yang </a:t>
                      </a:r>
                      <a:r>
                        <a:rPr lang="en-US" sz="2000" u="none" strike="noStrike" baseline="0" dirty="0" err="1" smtClean="0"/>
                        <a:t>menggunakan</a:t>
                      </a:r>
                      <a:r>
                        <a:rPr lang="en-US" sz="2000" u="none" strike="noStrike" baseline="0" dirty="0" smtClean="0"/>
                        <a:t> Internet dam </a:t>
                      </a:r>
                      <a:r>
                        <a:rPr lang="en-US" sz="2000" u="none" strike="noStrike" baseline="0" dirty="0" err="1" smtClean="0"/>
                        <a:t>memberikan</a:t>
                      </a:r>
                      <a:r>
                        <a:rPr lang="en-US" sz="2000" u="none" strike="noStrike" baseline="0" dirty="0" smtClean="0"/>
                        <a:t> </a:t>
                      </a:r>
                      <a:r>
                        <a:rPr lang="en-US" sz="2000" u="none" strike="noStrike" baseline="0" dirty="0" err="1" smtClean="0">
                          <a:solidFill>
                            <a:srgbClr val="FF0000"/>
                          </a:solidFill>
                        </a:rPr>
                        <a:t>layanan</a:t>
                      </a:r>
                      <a:r>
                        <a:rPr lang="en-US" sz="2000" u="none" strike="noStrike" baseline="0" dirty="0" smtClean="0">
                          <a:solidFill>
                            <a:srgbClr val="FF0000"/>
                          </a:solidFill>
                        </a:rPr>
                        <a:t> yang </a:t>
                      </a:r>
                      <a:r>
                        <a:rPr lang="en-US" sz="2000" u="none" strike="noStrike" baseline="0" dirty="0" err="1" smtClean="0">
                          <a:solidFill>
                            <a:srgbClr val="FF0000"/>
                          </a:solidFill>
                        </a:rPr>
                        <a:t>lebih</a:t>
                      </a:r>
                      <a:r>
                        <a:rPr lang="en-US" sz="2000" u="none" strike="noStrike" baseline="0" dirty="0" smtClean="0">
                          <a:solidFill>
                            <a:srgbClr val="FF0000"/>
                          </a:solidFill>
                        </a:rPr>
                        <a:t> </a:t>
                      </a:r>
                      <a:r>
                        <a:rPr lang="en-US" sz="2000" u="none" strike="noStrike" baseline="0" dirty="0" err="1" smtClean="0">
                          <a:solidFill>
                            <a:srgbClr val="FF0000"/>
                          </a:solidFill>
                        </a:rPr>
                        <a:t>baik</a:t>
                      </a:r>
                      <a:r>
                        <a:rPr lang="en-US" sz="2000" u="none" strike="noStrike" baseline="0" dirty="0" smtClean="0">
                          <a:solidFill>
                            <a:srgbClr val="FF0000"/>
                          </a:solidFill>
                        </a:rPr>
                        <a:t> </a:t>
                      </a:r>
                      <a:r>
                        <a:rPr lang="en-US" sz="2000" u="none" strike="noStrike" baseline="0" dirty="0" err="1" smtClean="0">
                          <a:solidFill>
                            <a:srgbClr val="FF0000"/>
                          </a:solidFill>
                        </a:rPr>
                        <a:t>ke</a:t>
                      </a:r>
                      <a:r>
                        <a:rPr lang="en-US" sz="2000" u="none" strike="noStrike" baseline="0" dirty="0" smtClean="0">
                          <a:solidFill>
                            <a:srgbClr val="FF0000"/>
                          </a:solidFill>
                        </a:rPr>
                        <a:t> </a:t>
                      </a:r>
                      <a:r>
                        <a:rPr lang="en-US" sz="2000" u="none" strike="noStrike" baseline="0" dirty="0" err="1" smtClean="0">
                          <a:solidFill>
                            <a:srgbClr val="FF0000"/>
                          </a:solidFill>
                        </a:rPr>
                        <a:t>pelanggan</a:t>
                      </a:r>
                      <a:r>
                        <a:rPr lang="en-US" sz="2000" u="none" strike="noStrike" baseline="0" dirty="0" smtClean="0">
                          <a:solidFill>
                            <a:srgbClr val="FF0000"/>
                          </a:solidFill>
                        </a:rPr>
                        <a:t> </a:t>
                      </a:r>
                      <a:r>
                        <a:rPr lang="en-US" sz="2000" u="none" strike="noStrike" baseline="0" dirty="0" smtClean="0"/>
                        <a:t>yang </a:t>
                      </a:r>
                      <a:r>
                        <a:rPr lang="en-US" sz="2000" u="none" strike="noStrike" baseline="0" dirty="0" err="1" smtClean="0"/>
                        <a:t>ada</a:t>
                      </a:r>
                      <a:r>
                        <a:rPr lang="en-US" sz="2000" u="none" strike="noStrike" baseline="0" dirty="0" smtClean="0"/>
                        <a:t> </a:t>
                      </a:r>
                      <a:r>
                        <a:rPr lang="en-US" sz="2000" u="none" strike="noStrike" baseline="0" dirty="0" err="1" smtClean="0"/>
                        <a:t>melalui</a:t>
                      </a:r>
                      <a:r>
                        <a:rPr lang="en-US" sz="2000" u="none" strike="noStrike" baseline="0" dirty="0" smtClean="0"/>
                        <a:t> </a:t>
                      </a:r>
                      <a:r>
                        <a:rPr lang="en-US" sz="2000" u="none" strike="noStrike" baseline="0" dirty="0" err="1" smtClean="0"/>
                        <a:t>layanan</a:t>
                      </a:r>
                      <a:r>
                        <a:rPr lang="en-US" sz="2000" u="none" strike="noStrike" baseline="0" dirty="0" smtClean="0"/>
                        <a:t> </a:t>
                      </a:r>
                      <a:r>
                        <a:rPr lang="en-US" sz="2000" u="none" strike="noStrike" baseline="0" dirty="0" err="1" smtClean="0"/>
                        <a:t>berbasis</a:t>
                      </a:r>
                      <a:r>
                        <a:rPr lang="en-US" sz="2000" u="none" strike="noStrike" baseline="0" dirty="0" smtClean="0"/>
                        <a:t> Internet</a:t>
                      </a:r>
                      <a:endParaRPr lang="en-US" sz="2000" u="none" strike="noStrike" dirty="0" smtClean="0"/>
                    </a:p>
                  </a:txBody>
                  <a:tcPr marL="4279" marR="4279" marT="4279" marB="0"/>
                </a:tc>
              </a:tr>
              <a:tr h="183886">
                <a:tc gridSpan="2">
                  <a:txBody>
                    <a:bodyPr/>
                    <a:lstStyle/>
                    <a:p>
                      <a:pPr algn="l" fontAlgn="t"/>
                      <a:r>
                        <a:rPr lang="en-US" sz="1800" b="1" u="none" strike="noStrike" dirty="0" smtClean="0"/>
                        <a:t> Business </a:t>
                      </a:r>
                      <a:r>
                        <a:rPr lang="en-US" sz="1800" b="1" u="none" strike="noStrike" dirty="0"/>
                        <a:t>Requirements:</a:t>
                      </a:r>
                      <a:endParaRPr lang="en-US" sz="1800" b="1" i="0" u="none" strike="noStrike" dirty="0">
                        <a:solidFill>
                          <a:srgbClr val="000000"/>
                        </a:solidFill>
                        <a:latin typeface="Calibri"/>
                      </a:endParaRPr>
                    </a:p>
                  </a:txBody>
                  <a:tcPr marL="4279" marR="4279" marT="4279" marB="0"/>
                </a:tc>
                <a:tc hMerge="1">
                  <a:txBody>
                    <a:bodyPr/>
                    <a:lstStyle/>
                    <a:p>
                      <a:endParaRPr lang="en-US"/>
                    </a:p>
                  </a:txBody>
                  <a:tcPr/>
                </a:tc>
              </a:tr>
              <a:tr h="1610851">
                <a:tc gridSpan="2">
                  <a:txBody>
                    <a:bodyPr/>
                    <a:lstStyle/>
                    <a:p>
                      <a:pPr lvl="1" algn="l" fontAlgn="t"/>
                      <a:r>
                        <a:rPr lang="en-US" sz="2000" u="none" strike="noStrike" dirty="0" err="1" smtClean="0"/>
                        <a:t>Dengan</a:t>
                      </a:r>
                      <a:r>
                        <a:rPr lang="en-US" sz="2000" u="none" strike="noStrike" dirty="0" smtClean="0"/>
                        <a:t> </a:t>
                      </a:r>
                      <a:r>
                        <a:rPr lang="en-US" sz="2000" u="none" strike="noStrike" dirty="0" err="1" smtClean="0"/>
                        <a:t>menggunakan</a:t>
                      </a:r>
                      <a:r>
                        <a:rPr lang="en-US" sz="2000" u="none" strike="noStrike" dirty="0" smtClean="0"/>
                        <a:t> Online ATM System,</a:t>
                      </a:r>
                      <a:r>
                        <a:rPr lang="en-US" sz="2000" u="none" strike="noStrike" baseline="0" dirty="0" smtClean="0"/>
                        <a:t> </a:t>
                      </a:r>
                      <a:r>
                        <a:rPr lang="en-US" sz="2000" u="none" strike="noStrike" baseline="0" dirty="0" err="1" smtClean="0"/>
                        <a:t>pelanggan</a:t>
                      </a:r>
                      <a:r>
                        <a:rPr lang="en-US" sz="2000" u="none" strike="noStrike" baseline="0" dirty="0" smtClean="0"/>
                        <a:t> </a:t>
                      </a:r>
                      <a:r>
                        <a:rPr lang="en-US" sz="2000" u="none" strike="noStrike" baseline="0" dirty="0" err="1" smtClean="0"/>
                        <a:t>dapat</a:t>
                      </a:r>
                      <a:r>
                        <a:rPr lang="en-US" sz="2000" u="none" strike="noStrike" baseline="0" dirty="0" smtClean="0"/>
                        <a:t> </a:t>
                      </a:r>
                      <a:r>
                        <a:rPr lang="en-US" sz="2000" u="none" strike="noStrike" baseline="0" dirty="0" err="1" smtClean="0"/>
                        <a:t>melakukan</a:t>
                      </a:r>
                      <a:r>
                        <a:rPr lang="en-US" sz="2000" u="none" strike="noStrike" baseline="0" dirty="0" smtClean="0"/>
                        <a:t> </a:t>
                      </a:r>
                      <a:r>
                        <a:rPr lang="en-US" sz="2000" u="none" strike="noStrike" baseline="0" dirty="0" err="1" smtClean="0"/>
                        <a:t>seluruh</a:t>
                      </a:r>
                      <a:r>
                        <a:rPr lang="en-US" sz="2000" u="none" strike="noStrike" baseline="0" dirty="0" smtClean="0"/>
                        <a:t> </a:t>
                      </a:r>
                      <a:r>
                        <a:rPr lang="en-US" sz="2000" u="none" strike="noStrike" baseline="0" dirty="0" err="1" smtClean="0"/>
                        <a:t>transaksi</a:t>
                      </a:r>
                      <a:r>
                        <a:rPr lang="en-US" sz="2000" u="none" strike="noStrike" baseline="0" dirty="0" smtClean="0"/>
                        <a:t> </a:t>
                      </a:r>
                      <a:r>
                        <a:rPr lang="en-US" sz="2000" u="none" strike="noStrike" baseline="0" dirty="0" err="1" smtClean="0"/>
                        <a:t>perbankan</a:t>
                      </a:r>
                      <a:r>
                        <a:rPr lang="en-US" sz="2000" u="none" strike="noStrike" baseline="0" dirty="0" smtClean="0"/>
                        <a:t>. </a:t>
                      </a:r>
                      <a:r>
                        <a:rPr lang="en-US" sz="2000" u="none" strike="noStrike" dirty="0" err="1" smtClean="0"/>
                        <a:t>Fitur</a:t>
                      </a:r>
                      <a:r>
                        <a:rPr lang="en-US" sz="2000" u="none" strike="noStrike" baseline="0" dirty="0" smtClean="0"/>
                        <a:t> </a:t>
                      </a:r>
                      <a:r>
                        <a:rPr lang="en-US" sz="2000" u="none" strike="noStrike" baseline="0" dirty="0" err="1" smtClean="0"/>
                        <a:t>utama</a:t>
                      </a:r>
                      <a:r>
                        <a:rPr lang="en-US" sz="2000" u="none" strike="noStrike" baseline="0" dirty="0" smtClean="0"/>
                        <a:t> yang </a:t>
                      </a:r>
                      <a:r>
                        <a:rPr lang="en-US" sz="2000" u="none" strike="noStrike" baseline="0" dirty="0" err="1" smtClean="0"/>
                        <a:t>ada</a:t>
                      </a:r>
                      <a:r>
                        <a:rPr lang="en-US" sz="2000" u="none" strike="noStrike" baseline="0" dirty="0" smtClean="0"/>
                        <a:t> </a:t>
                      </a:r>
                      <a:r>
                        <a:rPr lang="en-US" sz="2000" u="none" strike="noStrike" baseline="0" dirty="0" err="1" smtClean="0"/>
                        <a:t>pada</a:t>
                      </a:r>
                      <a:r>
                        <a:rPr lang="en-US" sz="2000" u="none" strike="noStrike" baseline="0" dirty="0" smtClean="0"/>
                        <a:t> </a:t>
                      </a:r>
                      <a:r>
                        <a:rPr lang="en-US" sz="2000" u="none" strike="noStrike" baseline="0" dirty="0" err="1" smtClean="0"/>
                        <a:t>sistem</a:t>
                      </a:r>
                      <a:r>
                        <a:rPr lang="en-US" sz="2000" u="none" strike="noStrike" baseline="0" dirty="0" smtClean="0"/>
                        <a:t> </a:t>
                      </a:r>
                      <a:r>
                        <a:rPr lang="en-US" sz="2000" u="none" strike="noStrike" baseline="0" dirty="0" err="1" smtClean="0"/>
                        <a:t>ini</a:t>
                      </a:r>
                      <a:r>
                        <a:rPr lang="en-US" sz="2000" u="none" strike="noStrike" baseline="0" dirty="0" smtClean="0"/>
                        <a:t> </a:t>
                      </a:r>
                      <a:r>
                        <a:rPr lang="en-US" sz="2000" u="none" strike="noStrike" baseline="0" dirty="0" err="1" smtClean="0"/>
                        <a:t>adalah</a:t>
                      </a:r>
                      <a:r>
                        <a:rPr lang="en-US" sz="2000" u="none" strike="noStrike" baseline="0" dirty="0" smtClean="0"/>
                        <a:t>:</a:t>
                      </a:r>
                      <a:endParaRPr lang="en-US" sz="2000" u="none" strike="noStrike" dirty="0"/>
                    </a:p>
                    <a:p>
                      <a:pPr marL="685800" lvl="1" indent="-228600" algn="l" fontAlgn="t">
                        <a:buFont typeface="+mj-lt"/>
                        <a:buAutoNum type="arabicPeriod"/>
                      </a:pPr>
                      <a:r>
                        <a:rPr lang="en-US" sz="2000" u="none" strike="noStrike" dirty="0" err="1" smtClean="0"/>
                        <a:t>Pengecekan</a:t>
                      </a:r>
                      <a:r>
                        <a:rPr lang="en-US" sz="2000" u="none" strike="noStrike" dirty="0" smtClean="0"/>
                        <a:t> </a:t>
                      </a:r>
                      <a:r>
                        <a:rPr lang="en-US" sz="2000" u="none" strike="noStrike" dirty="0" err="1" smtClean="0"/>
                        <a:t>Saldo</a:t>
                      </a:r>
                      <a:endParaRPr lang="en-US" sz="2000" u="none" strike="noStrike" baseline="0" dirty="0" smtClean="0"/>
                    </a:p>
                    <a:p>
                      <a:pPr marL="685800" lvl="1" indent="-228600" algn="l" fontAlgn="t">
                        <a:buFont typeface="+mj-lt"/>
                        <a:buAutoNum type="arabicPeriod"/>
                      </a:pPr>
                      <a:r>
                        <a:rPr lang="en-US" sz="2000" u="none" strike="noStrike" dirty="0" err="1" smtClean="0"/>
                        <a:t>Pengiriman</a:t>
                      </a:r>
                      <a:r>
                        <a:rPr lang="en-US" sz="2000" u="none" strike="noStrike" dirty="0" smtClean="0"/>
                        <a:t> </a:t>
                      </a:r>
                      <a:r>
                        <a:rPr lang="en-US" sz="2000" u="none" strike="noStrike" dirty="0" err="1" smtClean="0"/>
                        <a:t>Uang</a:t>
                      </a:r>
                      <a:endParaRPr lang="en-US" sz="2000" u="none" strike="noStrike" dirty="0" smtClean="0"/>
                    </a:p>
                    <a:p>
                      <a:pPr marL="685800" lvl="1" indent="-228600" algn="l" fontAlgn="t">
                        <a:buFont typeface="+mj-lt"/>
                        <a:buAutoNum type="arabicPeriod"/>
                      </a:pPr>
                      <a:r>
                        <a:rPr lang="en-US" sz="2000" u="none" strike="noStrike" baseline="0" dirty="0" err="1" smtClean="0"/>
                        <a:t>Transaksi</a:t>
                      </a:r>
                      <a:r>
                        <a:rPr lang="en-US" sz="2000" u="none" strike="noStrike" baseline="0" dirty="0" smtClean="0"/>
                        <a:t> </a:t>
                      </a:r>
                      <a:r>
                        <a:rPr lang="en-US" sz="2000" u="none" strike="noStrike" baseline="0" dirty="0" err="1" smtClean="0"/>
                        <a:t>Pembayaran</a:t>
                      </a:r>
                      <a:r>
                        <a:rPr lang="en-US" sz="2000" u="none" strike="noStrike" baseline="0" dirty="0" smtClean="0"/>
                        <a:t> </a:t>
                      </a:r>
                      <a:r>
                        <a:rPr lang="en-US" sz="2000" u="none" strike="noStrike" baseline="0" dirty="0" err="1" smtClean="0"/>
                        <a:t>Tagihan</a:t>
                      </a:r>
                      <a:endParaRPr lang="en-US" sz="2000" u="none" strike="noStrike" baseline="0" dirty="0" smtClean="0"/>
                    </a:p>
                    <a:p>
                      <a:pPr marL="457200" lvl="1" indent="0" algn="l" fontAlgn="t">
                        <a:buFont typeface="+mj-lt"/>
                        <a:buNone/>
                      </a:pPr>
                      <a:endParaRPr lang="en-US" sz="2000" u="none" strike="noStrike" baseline="0" dirty="0" smtClean="0"/>
                    </a:p>
                  </a:txBody>
                  <a:tcPr marL="4279" marR="4279" marT="4279" marB="0"/>
                </a:tc>
                <a:tc hMerge="1">
                  <a:txBody>
                    <a:bodyPr/>
                    <a:lstStyle/>
                    <a:p>
                      <a:endParaRPr lang="en-US"/>
                    </a:p>
                  </a:txBody>
                  <a:tcPr/>
                </a:tc>
              </a:tr>
              <a:tr h="183886">
                <a:tc gridSpan="2">
                  <a:txBody>
                    <a:bodyPr/>
                    <a:lstStyle/>
                    <a:p>
                      <a:pPr algn="l" fontAlgn="t"/>
                      <a:r>
                        <a:rPr lang="en-US" sz="1800" b="1" u="none" strike="noStrike" dirty="0" smtClean="0"/>
                        <a:t> Business </a:t>
                      </a:r>
                      <a:r>
                        <a:rPr lang="en-US" sz="1800" b="1" u="none" strike="noStrike" dirty="0"/>
                        <a:t>Value:</a:t>
                      </a:r>
                      <a:endParaRPr lang="en-US" sz="1800" b="1" i="0" u="none" strike="noStrike" dirty="0">
                        <a:solidFill>
                          <a:srgbClr val="000000"/>
                        </a:solidFill>
                        <a:latin typeface="Calibri"/>
                      </a:endParaRPr>
                    </a:p>
                  </a:txBody>
                  <a:tcPr marL="4279" marR="4279" marT="4279" marB="0"/>
                </a:tc>
                <a:tc hMerge="1">
                  <a:txBody>
                    <a:bodyPr/>
                    <a:lstStyle/>
                    <a:p>
                      <a:endParaRPr lang="en-US"/>
                    </a:p>
                  </a:txBody>
                  <a:tcPr/>
                </a:tc>
              </a:tr>
              <a:tr h="2808966">
                <a:tc gridSpan="2">
                  <a:txBody>
                    <a:bodyPr/>
                    <a:lstStyle/>
                    <a:p>
                      <a:pPr lvl="1" algn="l" fontAlgn="t"/>
                      <a:r>
                        <a:rPr lang="en-US" sz="2000" u="none" strike="noStrike" dirty="0" err="1" smtClean="0"/>
                        <a:t>Keuntungan</a:t>
                      </a:r>
                      <a:r>
                        <a:rPr lang="en-US" sz="2000" u="none" strike="noStrike" dirty="0" smtClean="0"/>
                        <a:t> Intangible:</a:t>
                      </a:r>
                    </a:p>
                    <a:p>
                      <a:pPr marL="457200" lvl="1" indent="0" algn="l" fontAlgn="t">
                        <a:buFontTx/>
                        <a:buNone/>
                      </a:pPr>
                      <a:r>
                        <a:rPr lang="en-US" sz="2000" u="none" strike="noStrike" baseline="0" dirty="0" smtClean="0"/>
                        <a:t>- </a:t>
                      </a:r>
                      <a:r>
                        <a:rPr lang="en-US" sz="2000" u="none" strike="noStrike" baseline="0" dirty="0" err="1" smtClean="0"/>
                        <a:t>Meningkatkan</a:t>
                      </a:r>
                      <a:r>
                        <a:rPr lang="en-US" sz="2000" u="none" strike="noStrike" baseline="0" dirty="0" smtClean="0"/>
                        <a:t> </a:t>
                      </a:r>
                      <a:r>
                        <a:rPr lang="en-US" sz="2000" u="none" strike="noStrike" baseline="0" dirty="0" err="1" smtClean="0"/>
                        <a:t>layanan</a:t>
                      </a:r>
                      <a:r>
                        <a:rPr lang="en-US" sz="2000" u="none" strike="noStrike" baseline="0" dirty="0" smtClean="0"/>
                        <a:t> </a:t>
                      </a:r>
                      <a:r>
                        <a:rPr lang="en-US" sz="2000" u="none" strike="noStrike" baseline="0" dirty="0" err="1" smtClean="0"/>
                        <a:t>ke</a:t>
                      </a:r>
                      <a:r>
                        <a:rPr lang="en-US" sz="2000" u="none" strike="noStrike" baseline="0" dirty="0" smtClean="0"/>
                        <a:t> </a:t>
                      </a:r>
                      <a:r>
                        <a:rPr lang="en-US" sz="2000" u="none" strike="noStrike" baseline="0" dirty="0" err="1" smtClean="0"/>
                        <a:t>pelanggan</a:t>
                      </a:r>
                      <a:endParaRPr lang="en-US" sz="2000" u="none" strike="noStrike" baseline="0" dirty="0" smtClean="0"/>
                    </a:p>
                    <a:p>
                      <a:pPr marL="457200" lvl="1" indent="0" algn="l" fontAlgn="t">
                        <a:buFontTx/>
                        <a:buNone/>
                      </a:pPr>
                      <a:r>
                        <a:rPr lang="en-US" sz="2000" u="none" strike="noStrike" baseline="0" dirty="0" smtClean="0"/>
                        <a:t>- </a:t>
                      </a:r>
                      <a:r>
                        <a:rPr lang="en-US" sz="2000" u="none" strike="noStrike" baseline="0" dirty="0" err="1" smtClean="0"/>
                        <a:t>Mengurangi</a:t>
                      </a:r>
                      <a:r>
                        <a:rPr lang="en-US" sz="2000" u="none" strike="noStrike" baseline="0" dirty="0" smtClean="0"/>
                        <a:t> </a:t>
                      </a:r>
                      <a:r>
                        <a:rPr lang="en-US" sz="2000" u="none" strike="noStrike" baseline="0" dirty="0" err="1" smtClean="0"/>
                        <a:t>komplen</a:t>
                      </a:r>
                      <a:r>
                        <a:rPr lang="en-US" sz="2000" u="none" strike="noStrike" baseline="0" dirty="0" smtClean="0"/>
                        <a:t> </a:t>
                      </a:r>
                      <a:r>
                        <a:rPr lang="en-US" sz="2000" u="none" strike="noStrike" baseline="0" dirty="0" err="1" smtClean="0"/>
                        <a:t>dari</a:t>
                      </a:r>
                      <a:r>
                        <a:rPr lang="en-US" sz="2000" u="none" strike="noStrike" baseline="0" dirty="0" smtClean="0"/>
                        <a:t> </a:t>
                      </a:r>
                      <a:r>
                        <a:rPr lang="en-US" sz="2000" u="none" strike="noStrike" baseline="0" dirty="0" err="1" smtClean="0"/>
                        <a:t>pelanggan</a:t>
                      </a:r>
                      <a:endParaRPr lang="en-US" sz="2000" u="none" strike="noStrike" baseline="0" dirty="0" smtClean="0"/>
                    </a:p>
                    <a:p>
                      <a:pPr marL="457200" lvl="1" indent="0" algn="l" fontAlgn="t">
                        <a:buFontTx/>
                        <a:buNone/>
                      </a:pPr>
                      <a:endParaRPr lang="en-US" sz="2000" u="none" strike="noStrike" dirty="0" smtClean="0"/>
                    </a:p>
                    <a:p>
                      <a:pPr marL="457200" lvl="1" indent="0" algn="l" fontAlgn="t">
                        <a:buFontTx/>
                        <a:buNone/>
                      </a:pPr>
                      <a:r>
                        <a:rPr lang="en-US" sz="2000" u="none" strike="noStrike" dirty="0" err="1" smtClean="0"/>
                        <a:t>Keuntungan</a:t>
                      </a:r>
                      <a:r>
                        <a:rPr lang="en-US" sz="2000" u="none" strike="noStrike" dirty="0" smtClean="0"/>
                        <a:t> Tangible:</a:t>
                      </a:r>
                    </a:p>
                    <a:p>
                      <a:pPr marL="457200" lvl="1" indent="0" algn="l" fontAlgn="t">
                        <a:buFontTx/>
                        <a:buNone/>
                      </a:pPr>
                      <a:r>
                        <a:rPr lang="en-US" sz="2000" u="none" strike="noStrike" dirty="0" smtClean="0"/>
                        <a:t>-</a:t>
                      </a:r>
                      <a:r>
                        <a:rPr lang="en-US" sz="2000" u="none" strike="noStrike" baseline="0" dirty="0" smtClean="0"/>
                        <a:t> </a:t>
                      </a:r>
                      <a:r>
                        <a:rPr lang="en-US" sz="2000" u="none" strike="noStrike" dirty="0" smtClean="0"/>
                        <a:t>$</a:t>
                      </a:r>
                      <a:r>
                        <a:rPr lang="en-US" sz="2000" u="none" strike="noStrike" dirty="0"/>
                        <a:t>750,000 </a:t>
                      </a:r>
                      <a:r>
                        <a:rPr lang="en-US" sz="2000" u="none" strike="noStrike" dirty="0" err="1" smtClean="0"/>
                        <a:t>transaksi</a:t>
                      </a:r>
                      <a:r>
                        <a:rPr lang="en-US" sz="2000" u="none" strike="noStrike" dirty="0" smtClean="0"/>
                        <a:t> </a:t>
                      </a:r>
                      <a:r>
                        <a:rPr lang="en-US" sz="2000" u="none" strike="noStrike" dirty="0" err="1" smtClean="0"/>
                        <a:t>keuangan</a:t>
                      </a:r>
                      <a:r>
                        <a:rPr lang="en-US" sz="2000" u="none" strike="noStrike" dirty="0" smtClean="0"/>
                        <a:t> </a:t>
                      </a:r>
                      <a:r>
                        <a:rPr lang="en-US" sz="2000" u="none" strike="noStrike" dirty="0" err="1" smtClean="0"/>
                        <a:t>dari</a:t>
                      </a:r>
                      <a:r>
                        <a:rPr lang="en-US" sz="2000" u="none" strike="noStrike" dirty="0" smtClean="0"/>
                        <a:t> </a:t>
                      </a:r>
                      <a:r>
                        <a:rPr lang="en-US" sz="2000" u="none" strike="noStrike" dirty="0" err="1" smtClean="0"/>
                        <a:t>pelangan</a:t>
                      </a:r>
                      <a:r>
                        <a:rPr lang="en-US" sz="2000" u="none" strike="noStrike" dirty="0" smtClean="0"/>
                        <a:t> </a:t>
                      </a:r>
                      <a:r>
                        <a:rPr lang="en-US" sz="2000" u="none" strike="noStrike" dirty="0" err="1" smtClean="0"/>
                        <a:t>baru</a:t>
                      </a:r>
                      <a:endParaRPr lang="en-US" sz="2000" u="none" strike="noStrike" dirty="0"/>
                    </a:p>
                    <a:p>
                      <a:pPr marL="457200" lvl="1" indent="0" algn="l" fontAlgn="t">
                        <a:buFont typeface="+mj-lt"/>
                        <a:buNone/>
                      </a:pPr>
                      <a:r>
                        <a:rPr lang="en-US" sz="2000" u="none" strike="noStrike" dirty="0" smtClean="0"/>
                        <a:t>- $</a:t>
                      </a:r>
                      <a:r>
                        <a:rPr lang="en-US" sz="2000" u="none" strike="noStrike" dirty="0"/>
                        <a:t>1,875,000 </a:t>
                      </a:r>
                      <a:r>
                        <a:rPr lang="en-US" sz="2000" u="none" strike="noStrike" dirty="0" err="1" smtClean="0"/>
                        <a:t>transaksi</a:t>
                      </a:r>
                      <a:r>
                        <a:rPr lang="en-US" sz="2000" u="none" strike="noStrike" baseline="0" dirty="0" smtClean="0"/>
                        <a:t> </a:t>
                      </a:r>
                      <a:r>
                        <a:rPr lang="en-US" sz="2000" u="none" strike="noStrike" baseline="0" dirty="0" err="1" smtClean="0"/>
                        <a:t>keuangan</a:t>
                      </a:r>
                      <a:r>
                        <a:rPr lang="en-US" sz="2000" u="none" strike="noStrike" baseline="0" dirty="0" smtClean="0"/>
                        <a:t> </a:t>
                      </a:r>
                      <a:r>
                        <a:rPr lang="en-US" sz="2000" u="none" strike="noStrike" baseline="0" dirty="0" err="1" smtClean="0"/>
                        <a:t>dari</a:t>
                      </a:r>
                      <a:r>
                        <a:rPr lang="en-US" sz="2000" u="none" strike="noStrike" baseline="0" dirty="0" smtClean="0"/>
                        <a:t> </a:t>
                      </a:r>
                      <a:r>
                        <a:rPr lang="en-US" sz="2000" u="none" strike="noStrike" baseline="0" dirty="0" err="1" smtClean="0"/>
                        <a:t>pelanggan</a:t>
                      </a:r>
                      <a:r>
                        <a:rPr lang="en-US" sz="2000" u="none" strike="noStrike" baseline="0" dirty="0" smtClean="0"/>
                        <a:t> lama</a:t>
                      </a:r>
                      <a:endParaRPr lang="en-US" sz="2000" u="none" strike="noStrike" dirty="0"/>
                    </a:p>
                    <a:p>
                      <a:pPr marL="457200" lvl="1" indent="0" algn="l" fontAlgn="t">
                        <a:buFont typeface="+mj-lt"/>
                        <a:buNone/>
                      </a:pPr>
                      <a:r>
                        <a:rPr lang="en-US" sz="2000" u="none" strike="noStrike" dirty="0" smtClean="0"/>
                        <a:t>- $</a:t>
                      </a:r>
                      <a:r>
                        <a:rPr lang="en-US" sz="2000" u="none" strike="noStrike" dirty="0"/>
                        <a:t>50,000 </a:t>
                      </a:r>
                      <a:r>
                        <a:rPr lang="en-US" sz="2000" u="none" strike="noStrike" dirty="0" err="1" smtClean="0"/>
                        <a:t>pengurangan</a:t>
                      </a:r>
                      <a:r>
                        <a:rPr lang="en-US" sz="2000" u="none" strike="noStrike" dirty="0" smtClean="0"/>
                        <a:t> </a:t>
                      </a:r>
                      <a:r>
                        <a:rPr lang="en-US" sz="2000" u="none" strike="noStrike" dirty="0" err="1" smtClean="0"/>
                        <a:t>biaya</a:t>
                      </a:r>
                      <a:r>
                        <a:rPr lang="en-US" sz="2000" u="none" strike="noStrike" dirty="0" smtClean="0"/>
                        <a:t> </a:t>
                      </a:r>
                      <a:r>
                        <a:rPr lang="en-US" sz="2000" u="none" strike="noStrike" dirty="0" err="1" smtClean="0"/>
                        <a:t>telepon</a:t>
                      </a:r>
                      <a:r>
                        <a:rPr lang="en-US" sz="2000" u="none" strike="noStrike" dirty="0" smtClean="0"/>
                        <a:t> </a:t>
                      </a:r>
                      <a:r>
                        <a:rPr lang="en-US" sz="2000" u="none" strike="noStrike" dirty="0" err="1" smtClean="0"/>
                        <a:t>untuk</a:t>
                      </a:r>
                      <a:r>
                        <a:rPr lang="en-US" sz="2000" u="none" strike="noStrike" dirty="0" smtClean="0"/>
                        <a:t> </a:t>
                      </a:r>
                      <a:r>
                        <a:rPr lang="en-US" sz="2000" u="none" strike="noStrike" dirty="0" err="1" smtClean="0"/>
                        <a:t>melayani</a:t>
                      </a:r>
                      <a:r>
                        <a:rPr lang="en-US" sz="2000" u="none" strike="noStrike" baseline="0" dirty="0" smtClean="0"/>
                        <a:t> </a:t>
                      </a:r>
                      <a:r>
                        <a:rPr lang="en-US" sz="2000" u="none" strike="noStrike" baseline="0" dirty="0" err="1" smtClean="0"/>
                        <a:t>pelanggan</a:t>
                      </a:r>
                      <a:endParaRPr lang="en-US" sz="2000" b="0" i="0" u="none" strike="noStrike" dirty="0">
                        <a:solidFill>
                          <a:srgbClr val="000000"/>
                        </a:solidFill>
                        <a:latin typeface="Calibri"/>
                      </a:endParaRPr>
                    </a:p>
                  </a:txBody>
                  <a:tcPr marL="4279" marR="4279" marT="4279" marB="0"/>
                </a:tc>
                <a:tc hMerge="1">
                  <a:txBody>
                    <a:bodyPr/>
                    <a:lstStyle/>
                    <a:p>
                      <a:endParaRPr lang="en-US"/>
                    </a:p>
                  </a:txBody>
                  <a:tcPr/>
                </a:tc>
              </a:tr>
            </a:tbl>
          </a:graphicData>
        </a:graphic>
      </p:graphicFrame>
      <p:sp>
        <p:nvSpPr>
          <p:cNvPr id="2" name="Slide Number Placeholder 1"/>
          <p:cNvSpPr>
            <a:spLocks noGrp="1"/>
          </p:cNvSpPr>
          <p:nvPr>
            <p:ph type="sldNum" sz="quarter" idx="12"/>
          </p:nvPr>
        </p:nvSpPr>
        <p:spPr/>
        <p:txBody>
          <a:bodyPr/>
          <a:lstStyle/>
          <a:p>
            <a:fld id="{C546E0E4-908A-4724-B308-E4F6AE4FA0DD}" type="slidenum">
              <a:rPr lang="en-US" smtClean="0">
                <a:solidFill>
                  <a:prstClr val="black">
                    <a:tint val="75000"/>
                  </a:prstClr>
                </a:solidFill>
              </a:rPr>
              <a:pPr/>
              <a:t>49</a:t>
            </a:fld>
            <a:endParaRPr lang="en-US">
              <a:solidFill>
                <a:prstClr val="black">
                  <a:tint val="75000"/>
                </a:prstClr>
              </a:solidFill>
            </a:endParaRPr>
          </a:p>
        </p:txBody>
      </p:sp>
    </p:spTree>
    <p:extLst>
      <p:ext uri="{BB962C8B-B14F-4D97-AF65-F5344CB8AC3E}">
        <p14:creationId xmlns:p14="http://schemas.microsoft.com/office/powerpoint/2010/main" val="2241707850"/>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smtClean="0"/>
              <a:t>APSI</a:t>
            </a:r>
            <a:endParaRPr lang="id-ID" dirty="0"/>
          </a:p>
        </p:txBody>
      </p:sp>
      <p:sp>
        <p:nvSpPr>
          <p:cNvPr id="3" name="Content Placeholder 2"/>
          <p:cNvSpPr>
            <a:spLocks noGrp="1"/>
          </p:cNvSpPr>
          <p:nvPr>
            <p:ph idx="1"/>
          </p:nvPr>
        </p:nvSpPr>
        <p:spPr/>
        <p:txBody>
          <a:bodyPr/>
          <a:lstStyle/>
          <a:p>
            <a:r>
              <a:rPr lang="id-ID" dirty="0" smtClean="0">
                <a:solidFill>
                  <a:srgbClr val="FF0000"/>
                </a:solidFill>
              </a:rPr>
              <a:t>Analisis</a:t>
            </a:r>
            <a:r>
              <a:rPr lang="id-ID" dirty="0" smtClean="0"/>
              <a:t> </a:t>
            </a:r>
            <a:r>
              <a:rPr lang="id-ID" dirty="0" smtClean="0">
                <a:solidFill>
                  <a:schemeClr val="accent5"/>
                </a:solidFill>
              </a:rPr>
              <a:t>Perancangan</a:t>
            </a:r>
            <a:r>
              <a:rPr lang="id-ID" dirty="0" smtClean="0"/>
              <a:t> Sistem Informasi.</a:t>
            </a:r>
          </a:p>
          <a:p>
            <a:pPr marL="0" indent="0">
              <a:buNone/>
            </a:pPr>
            <a:endParaRPr lang="id-ID" dirty="0" smtClean="0"/>
          </a:p>
          <a:p>
            <a:pPr marL="0" indent="0">
              <a:buNone/>
            </a:pPr>
            <a:endParaRPr lang="id-ID" dirty="0"/>
          </a:p>
        </p:txBody>
      </p:sp>
      <p:graphicFrame>
        <p:nvGraphicFramePr>
          <p:cNvPr id="5" name="Diagram 4"/>
          <p:cNvGraphicFramePr/>
          <p:nvPr>
            <p:extLst/>
          </p:nvPr>
        </p:nvGraphicFramePr>
        <p:xfrm>
          <a:off x="0" y="2019300"/>
          <a:ext cx="8795657" cy="44993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96654975"/>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nvPr>
        </p:nvGraphicFramePr>
        <p:xfrm>
          <a:off x="76200" y="1"/>
          <a:ext cx="8991600" cy="6841672"/>
        </p:xfrm>
        <a:graphic>
          <a:graphicData uri="http://schemas.openxmlformats.org/drawingml/2006/table">
            <a:tbl>
              <a:tblPr/>
              <a:tblGrid>
                <a:gridCol w="1640305"/>
                <a:gridCol w="7351295"/>
              </a:tblGrid>
              <a:tr h="284598">
                <a:tc gridSpan="2">
                  <a:txBody>
                    <a:bodyPr/>
                    <a:lstStyle/>
                    <a:p>
                      <a:pPr algn="l" fontAlgn="t"/>
                      <a:r>
                        <a:rPr lang="en-US" sz="1800" b="1" i="0" u="none" strike="noStrike" dirty="0">
                          <a:solidFill>
                            <a:srgbClr val="000000"/>
                          </a:solidFill>
                          <a:latin typeface="+mn-lt"/>
                        </a:rPr>
                        <a:t>System </a:t>
                      </a:r>
                      <a:r>
                        <a:rPr lang="en-US" sz="1800" b="1" i="0" u="none" strike="noStrike" dirty="0" smtClean="0">
                          <a:solidFill>
                            <a:srgbClr val="000000"/>
                          </a:solidFill>
                          <a:latin typeface="+mn-lt"/>
                        </a:rPr>
                        <a:t>Request</a:t>
                      </a:r>
                      <a:r>
                        <a:rPr lang="en-US" sz="1800" b="1" i="0" u="none" strike="noStrike" baseline="0" dirty="0" smtClean="0">
                          <a:solidFill>
                            <a:srgbClr val="000000"/>
                          </a:solidFill>
                          <a:latin typeface="+mn-lt"/>
                        </a:rPr>
                        <a:t>: </a:t>
                      </a:r>
                      <a:r>
                        <a:rPr lang="en-US" sz="1800" b="1" i="0" u="none" strike="noStrike" dirty="0" smtClean="0">
                          <a:solidFill>
                            <a:srgbClr val="000000"/>
                          </a:solidFill>
                          <a:latin typeface="+mn-lt"/>
                        </a:rPr>
                        <a:t>CD Selection Project</a:t>
                      </a:r>
                      <a:endParaRPr lang="en-US" sz="1800" b="1" i="0" u="none" strike="noStrike" dirty="0">
                        <a:solidFill>
                          <a:srgbClr val="000000"/>
                        </a:solidFill>
                        <a:latin typeface="+mn-lt"/>
                      </a:endParaRPr>
                    </a:p>
                  </a:txBody>
                  <a:tcPr marL="4279" marR="4279" marT="427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hMerge="1">
                  <a:txBody>
                    <a:bodyPr/>
                    <a:lstStyle/>
                    <a:p>
                      <a:endParaRPr lang="en-US"/>
                    </a:p>
                  </a:txBody>
                  <a:tcPr/>
                </a:tc>
              </a:tr>
              <a:tr h="284598">
                <a:tc>
                  <a:txBody>
                    <a:bodyPr/>
                    <a:lstStyle/>
                    <a:p>
                      <a:pPr algn="l" fontAlgn="t"/>
                      <a:r>
                        <a:rPr lang="en-US" sz="1800" b="1" i="0" u="none" strike="noStrike" dirty="0">
                          <a:solidFill>
                            <a:srgbClr val="000000"/>
                          </a:solidFill>
                          <a:latin typeface="+mn-lt"/>
                        </a:rPr>
                        <a:t>Project </a:t>
                      </a:r>
                      <a:r>
                        <a:rPr lang="en-US" sz="1800" b="1" i="0" u="none" strike="noStrike" dirty="0" smtClean="0">
                          <a:solidFill>
                            <a:srgbClr val="000000"/>
                          </a:solidFill>
                          <a:latin typeface="+mn-lt"/>
                        </a:rPr>
                        <a:t>Sponsor</a:t>
                      </a:r>
                      <a:r>
                        <a:rPr lang="en-US" sz="1800" b="1" i="0" u="none" strike="noStrike" dirty="0">
                          <a:solidFill>
                            <a:srgbClr val="000000"/>
                          </a:solidFill>
                          <a:latin typeface="+mn-lt"/>
                        </a:rPr>
                        <a:t>:</a:t>
                      </a:r>
                    </a:p>
                  </a:txBody>
                  <a:tcPr marL="4279" marR="4279" marT="427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l" fontAlgn="t"/>
                      <a:r>
                        <a:rPr lang="en-US" sz="1600" b="0" i="0" u="none" strike="noStrike">
                          <a:solidFill>
                            <a:srgbClr val="000000"/>
                          </a:solidFill>
                          <a:latin typeface="+mn-lt"/>
                        </a:rPr>
                        <a:t>Margaret Mooney, Vice President of Marketing</a:t>
                      </a:r>
                    </a:p>
                  </a:txBody>
                  <a:tcPr marL="4279" marR="4279" marT="427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r>
              <a:tr h="666018">
                <a:tc>
                  <a:txBody>
                    <a:bodyPr/>
                    <a:lstStyle/>
                    <a:p>
                      <a:pPr algn="l" fontAlgn="t"/>
                      <a:r>
                        <a:rPr lang="en-US" sz="1800" b="1" i="0" u="none" strike="noStrike" dirty="0">
                          <a:solidFill>
                            <a:srgbClr val="000000"/>
                          </a:solidFill>
                          <a:latin typeface="+mn-lt"/>
                        </a:rPr>
                        <a:t>Business </a:t>
                      </a:r>
                      <a:r>
                        <a:rPr lang="en-US" sz="1800" b="1" i="0" u="none" strike="noStrike" dirty="0" smtClean="0">
                          <a:solidFill>
                            <a:srgbClr val="000000"/>
                          </a:solidFill>
                          <a:latin typeface="+mn-lt"/>
                        </a:rPr>
                        <a:t>Needs:</a:t>
                      </a:r>
                      <a:endParaRPr lang="en-US" sz="1800" b="1" i="0" u="none" strike="noStrike" dirty="0">
                        <a:solidFill>
                          <a:srgbClr val="000000"/>
                        </a:solidFill>
                        <a:latin typeface="+mn-lt"/>
                      </a:endParaRPr>
                    </a:p>
                  </a:txBody>
                  <a:tcPr marL="4279" marR="4279" marT="427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l" fontAlgn="t"/>
                      <a:r>
                        <a:rPr lang="en-US" sz="1600" b="0" i="0" u="none" strike="noStrike" dirty="0">
                          <a:solidFill>
                            <a:srgbClr val="000000"/>
                          </a:solidFill>
                          <a:latin typeface="+mn-lt"/>
                        </a:rPr>
                        <a:t>This project has been initiated </a:t>
                      </a:r>
                      <a:r>
                        <a:rPr lang="en-US" sz="1600" b="0" i="0" u="none" strike="noStrike" dirty="0">
                          <a:solidFill>
                            <a:srgbClr val="C00000"/>
                          </a:solidFill>
                          <a:latin typeface="+mn-lt"/>
                        </a:rPr>
                        <a:t>to reach new Internet customers </a:t>
                      </a:r>
                      <a:r>
                        <a:rPr lang="en-US" sz="1600" b="0" i="0" u="none" strike="noStrike" dirty="0">
                          <a:solidFill>
                            <a:srgbClr val="000000"/>
                          </a:solidFill>
                          <a:latin typeface="+mn-lt"/>
                        </a:rPr>
                        <a:t>and </a:t>
                      </a:r>
                      <a:r>
                        <a:rPr lang="en-US" sz="1600" b="0" i="0" u="none" strike="noStrike" dirty="0">
                          <a:solidFill>
                            <a:srgbClr val="C00000"/>
                          </a:solidFill>
                          <a:latin typeface="+mn-lt"/>
                        </a:rPr>
                        <a:t>to better serve existing customers using Internet sales </a:t>
                      </a:r>
                      <a:r>
                        <a:rPr lang="en-US" sz="1600" b="0" i="0" u="none" strike="noStrike" dirty="0" smtClean="0">
                          <a:solidFill>
                            <a:srgbClr val="C00000"/>
                          </a:solidFill>
                          <a:latin typeface="+mn-lt"/>
                        </a:rPr>
                        <a:t>support</a:t>
                      </a:r>
                      <a:endParaRPr lang="en-US" sz="1600" b="0" i="0" u="none" strike="noStrike" dirty="0" smtClean="0">
                        <a:solidFill>
                          <a:srgbClr val="000000"/>
                        </a:solidFill>
                        <a:latin typeface="+mn-lt"/>
                      </a:endParaRPr>
                    </a:p>
                    <a:p>
                      <a:pPr algn="l" fontAlgn="t"/>
                      <a:endParaRPr lang="en-US" sz="1050" b="0" i="0" u="none" strike="noStrike" dirty="0">
                        <a:solidFill>
                          <a:srgbClr val="000000"/>
                        </a:solidFill>
                        <a:latin typeface="+mn-lt"/>
                      </a:endParaRPr>
                    </a:p>
                  </a:txBody>
                  <a:tcPr marL="4279" marR="4279" marT="427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r>
              <a:tr h="284598">
                <a:tc gridSpan="2">
                  <a:txBody>
                    <a:bodyPr/>
                    <a:lstStyle/>
                    <a:p>
                      <a:pPr algn="l" fontAlgn="t"/>
                      <a:r>
                        <a:rPr lang="en-US" sz="1800" b="1" i="0" u="none" strike="noStrike" dirty="0">
                          <a:solidFill>
                            <a:srgbClr val="000000"/>
                          </a:solidFill>
                          <a:latin typeface="+mn-lt"/>
                        </a:rPr>
                        <a:t>Business Requirements:</a:t>
                      </a:r>
                    </a:p>
                  </a:txBody>
                  <a:tcPr marL="4279" marR="4279" marT="427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hMerge="1">
                  <a:txBody>
                    <a:bodyPr/>
                    <a:lstStyle/>
                    <a:p>
                      <a:endParaRPr lang="en-US"/>
                    </a:p>
                  </a:txBody>
                  <a:tcPr/>
                </a:tc>
              </a:tr>
              <a:tr h="2152779">
                <a:tc gridSpan="2">
                  <a:txBody>
                    <a:bodyPr/>
                    <a:lstStyle/>
                    <a:p>
                      <a:pPr algn="l" fontAlgn="t"/>
                      <a:r>
                        <a:rPr lang="en-US" sz="1600" b="0" i="0" u="none" strike="noStrike" dirty="0">
                          <a:solidFill>
                            <a:srgbClr val="000000"/>
                          </a:solidFill>
                          <a:latin typeface="+mn-lt"/>
                        </a:rPr>
                        <a:t>Using the Web, customers should be able to search for products and identify the brick-and-mortar stores that have them in stock. They should be able to put items on hold at a store location or place an order for items that are not carried or not in stock. The functionality that the system should have is listed below:</a:t>
                      </a:r>
                    </a:p>
                    <a:p>
                      <a:pPr marL="228600" indent="-228600" algn="l" fontAlgn="t">
                        <a:buFont typeface="+mj-lt"/>
                        <a:buAutoNum type="arabicPeriod"/>
                      </a:pPr>
                      <a:r>
                        <a:rPr lang="en-US" sz="1600" b="0" i="0" u="none" strike="noStrike" dirty="0">
                          <a:solidFill>
                            <a:srgbClr val="C00000"/>
                          </a:solidFill>
                          <a:latin typeface="+mn-lt"/>
                        </a:rPr>
                        <a:t>Search</a:t>
                      </a:r>
                      <a:r>
                        <a:rPr lang="en-US" sz="1600" b="0" i="0" u="none" strike="noStrike" dirty="0">
                          <a:solidFill>
                            <a:srgbClr val="000000"/>
                          </a:solidFill>
                          <a:latin typeface="+mn-lt"/>
                        </a:rPr>
                        <a:t> through the CD Selections’ inventory of products</a:t>
                      </a:r>
                    </a:p>
                    <a:p>
                      <a:pPr marL="228600" indent="-228600" algn="l" fontAlgn="t">
                        <a:buFont typeface="+mj-lt"/>
                        <a:buAutoNum type="arabicPeriod"/>
                      </a:pPr>
                      <a:r>
                        <a:rPr lang="en-US" sz="1600" b="0" i="0" u="none" strike="noStrike" dirty="0">
                          <a:solidFill>
                            <a:srgbClr val="C00000"/>
                          </a:solidFill>
                          <a:latin typeface="+mn-lt"/>
                        </a:rPr>
                        <a:t>Identify</a:t>
                      </a:r>
                      <a:r>
                        <a:rPr lang="en-US" sz="1600" b="0" i="0" u="none" strike="noStrike" dirty="0">
                          <a:solidFill>
                            <a:srgbClr val="000000"/>
                          </a:solidFill>
                          <a:latin typeface="+mn-lt"/>
                        </a:rPr>
                        <a:t> the retail stores that have the </a:t>
                      </a:r>
                      <a:r>
                        <a:rPr lang="en-US" sz="1600" b="0" i="0" u="none" strike="noStrike" dirty="0">
                          <a:solidFill>
                            <a:srgbClr val="C00000"/>
                          </a:solidFill>
                          <a:latin typeface="+mn-lt"/>
                        </a:rPr>
                        <a:t>product in stock</a:t>
                      </a:r>
                    </a:p>
                    <a:p>
                      <a:pPr marL="228600" indent="-228600" algn="l" fontAlgn="t">
                        <a:buFont typeface="+mj-lt"/>
                        <a:buAutoNum type="arabicPeriod"/>
                      </a:pPr>
                      <a:r>
                        <a:rPr lang="en-US" sz="1600" b="0" i="0" u="none" strike="noStrike" dirty="0">
                          <a:solidFill>
                            <a:srgbClr val="C00000"/>
                          </a:solidFill>
                          <a:latin typeface="+mn-lt"/>
                        </a:rPr>
                        <a:t>Put a product on hold </a:t>
                      </a:r>
                      <a:r>
                        <a:rPr lang="en-US" sz="1600" b="0" i="0" u="none" strike="noStrike" dirty="0">
                          <a:solidFill>
                            <a:srgbClr val="000000"/>
                          </a:solidFill>
                          <a:latin typeface="+mn-lt"/>
                        </a:rPr>
                        <a:t>at a retail store and </a:t>
                      </a:r>
                      <a:r>
                        <a:rPr lang="en-US" sz="1600" b="0" i="0" u="none" strike="noStrike" dirty="0">
                          <a:solidFill>
                            <a:srgbClr val="C00000"/>
                          </a:solidFill>
                          <a:latin typeface="+mn-lt"/>
                        </a:rPr>
                        <a:t>schedule a time to pick up</a:t>
                      </a:r>
                      <a:r>
                        <a:rPr lang="en-US" sz="1600" b="0" i="0" u="none" strike="noStrike" dirty="0">
                          <a:solidFill>
                            <a:srgbClr val="000000"/>
                          </a:solidFill>
                          <a:latin typeface="+mn-lt"/>
                        </a:rPr>
                        <a:t> the product</a:t>
                      </a:r>
                    </a:p>
                    <a:p>
                      <a:pPr marL="228600" indent="-228600" algn="l" fontAlgn="t">
                        <a:buFont typeface="+mj-lt"/>
                        <a:buAutoNum type="arabicPeriod"/>
                      </a:pPr>
                      <a:r>
                        <a:rPr lang="en-US" sz="1600" b="0" i="0" u="none" strike="noStrike" dirty="0">
                          <a:solidFill>
                            <a:srgbClr val="C00000"/>
                          </a:solidFill>
                          <a:latin typeface="+mn-lt"/>
                        </a:rPr>
                        <a:t>Place an order</a:t>
                      </a:r>
                      <a:r>
                        <a:rPr lang="en-US" sz="1600" b="0" i="0" u="none" strike="noStrike" dirty="0">
                          <a:solidFill>
                            <a:srgbClr val="000000"/>
                          </a:solidFill>
                          <a:latin typeface="+mn-lt"/>
                        </a:rPr>
                        <a:t> for products not currently in stock or not carried by CD Selections</a:t>
                      </a:r>
                    </a:p>
                    <a:p>
                      <a:pPr marL="228600" indent="-228600" algn="l" fontAlgn="t">
                        <a:buFont typeface="+mj-lt"/>
                        <a:buAutoNum type="arabicPeriod"/>
                      </a:pPr>
                      <a:r>
                        <a:rPr lang="en-US" sz="1600" b="0" i="0" u="none" strike="noStrike" dirty="0">
                          <a:solidFill>
                            <a:srgbClr val="C00000"/>
                          </a:solidFill>
                          <a:latin typeface="+mn-lt"/>
                        </a:rPr>
                        <a:t>Receive confirmation </a:t>
                      </a:r>
                      <a:r>
                        <a:rPr lang="en-US" sz="1600" b="0" i="0" u="none" strike="noStrike" dirty="0">
                          <a:solidFill>
                            <a:srgbClr val="000000"/>
                          </a:solidFill>
                          <a:latin typeface="+mn-lt"/>
                        </a:rPr>
                        <a:t>that an order can be placed and when it will be in </a:t>
                      </a:r>
                      <a:r>
                        <a:rPr lang="en-US" sz="1600" b="0" i="0" u="none" strike="noStrike" dirty="0" smtClean="0">
                          <a:solidFill>
                            <a:srgbClr val="000000"/>
                          </a:solidFill>
                          <a:latin typeface="+mn-lt"/>
                        </a:rPr>
                        <a:t>stock</a:t>
                      </a:r>
                    </a:p>
                    <a:p>
                      <a:pPr marL="0" indent="0" algn="l" fontAlgn="t">
                        <a:buFont typeface="+mj-lt"/>
                        <a:buNone/>
                      </a:pPr>
                      <a:endParaRPr lang="en-US" sz="1000" b="0" i="0" u="none" strike="noStrike" dirty="0">
                        <a:solidFill>
                          <a:schemeClr val="tx1"/>
                        </a:solidFill>
                        <a:latin typeface="+mn-lt"/>
                      </a:endParaRPr>
                    </a:p>
                  </a:txBody>
                  <a:tcPr marL="4279" marR="4279" marT="427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hMerge="1">
                  <a:txBody>
                    <a:bodyPr/>
                    <a:lstStyle/>
                    <a:p>
                      <a:endParaRPr lang="en-US"/>
                    </a:p>
                  </a:txBody>
                  <a:tcPr/>
                </a:tc>
              </a:tr>
              <a:tr h="284598">
                <a:tc gridSpan="2">
                  <a:txBody>
                    <a:bodyPr/>
                    <a:lstStyle/>
                    <a:p>
                      <a:pPr algn="l" fontAlgn="t"/>
                      <a:r>
                        <a:rPr lang="en-US" sz="1800" b="1" i="0" u="none" strike="noStrike" dirty="0">
                          <a:solidFill>
                            <a:srgbClr val="000000"/>
                          </a:solidFill>
                          <a:latin typeface="+mn-lt"/>
                        </a:rPr>
                        <a:t>Business Value:</a:t>
                      </a:r>
                    </a:p>
                  </a:txBody>
                  <a:tcPr marL="4279" marR="4279" marT="427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hMerge="1">
                  <a:txBody>
                    <a:bodyPr/>
                    <a:lstStyle/>
                    <a:p>
                      <a:endParaRPr lang="en-US"/>
                    </a:p>
                  </a:txBody>
                  <a:tcPr/>
                </a:tc>
              </a:tr>
              <a:tr h="2884483">
                <a:tc gridSpan="2">
                  <a:txBody>
                    <a:bodyPr/>
                    <a:lstStyle/>
                    <a:p>
                      <a:pPr algn="l" fontAlgn="t"/>
                      <a:r>
                        <a:rPr lang="en-US" sz="1600" b="0" i="1" u="none" strike="noStrike" dirty="0" smtClean="0">
                          <a:solidFill>
                            <a:srgbClr val="000000"/>
                          </a:solidFill>
                          <a:latin typeface="+mn-lt"/>
                        </a:rPr>
                        <a:t>Intangible Value:</a:t>
                      </a:r>
                    </a:p>
                    <a:p>
                      <a:pPr marL="742950" lvl="1" indent="-285750" algn="l" fontAlgn="t">
                        <a:buFont typeface="Wingdings" panose="05000000000000000000" pitchFamily="2" charset="2"/>
                        <a:buChar char="§"/>
                      </a:pPr>
                      <a:r>
                        <a:rPr lang="en-US" sz="1600" b="0" i="0" u="none" strike="noStrike" dirty="0" smtClean="0">
                          <a:solidFill>
                            <a:srgbClr val="000000"/>
                          </a:solidFill>
                          <a:latin typeface="+mn-lt"/>
                        </a:rPr>
                        <a:t>Improve customer satisfaction</a:t>
                      </a:r>
                    </a:p>
                    <a:p>
                      <a:pPr marL="742950" lvl="1" indent="-285750" algn="l" fontAlgn="t">
                        <a:buFont typeface="Wingdings" panose="05000000000000000000" pitchFamily="2" charset="2"/>
                        <a:buChar char="§"/>
                      </a:pPr>
                      <a:r>
                        <a:rPr lang="en-US" sz="1600" b="0" i="0" u="none" strike="noStrike" baseline="0" dirty="0" smtClean="0">
                          <a:solidFill>
                            <a:srgbClr val="000000"/>
                          </a:solidFill>
                          <a:latin typeface="+mn-lt"/>
                        </a:rPr>
                        <a:t>I</a:t>
                      </a:r>
                      <a:r>
                        <a:rPr lang="en-US" sz="1600" b="0" i="0" u="none" strike="noStrike" dirty="0" smtClean="0">
                          <a:solidFill>
                            <a:srgbClr val="000000"/>
                          </a:solidFill>
                          <a:latin typeface="+mn-lt"/>
                        </a:rPr>
                        <a:t>ncrease brand recognition due to its Internet presence</a:t>
                      </a:r>
                    </a:p>
                    <a:p>
                      <a:pPr algn="l" fontAlgn="t"/>
                      <a:endParaRPr lang="en-US" sz="900" b="0" i="0" u="none" strike="noStrike" dirty="0" smtClean="0">
                        <a:solidFill>
                          <a:srgbClr val="000000"/>
                        </a:solidFill>
                        <a:latin typeface="+mn-lt"/>
                      </a:endParaRPr>
                    </a:p>
                    <a:p>
                      <a:pPr algn="l" fontAlgn="t"/>
                      <a:r>
                        <a:rPr lang="en-US" sz="1600" b="0" i="1" u="none" strike="noStrike" dirty="0" smtClean="0">
                          <a:solidFill>
                            <a:srgbClr val="000000"/>
                          </a:solidFill>
                          <a:latin typeface="+mn-lt"/>
                        </a:rPr>
                        <a:t>Tangible Value: </a:t>
                      </a:r>
                    </a:p>
                    <a:p>
                      <a:pPr marL="742950" lvl="1" indent="-285750" algn="l" fontAlgn="t">
                        <a:buFont typeface="Wingdings" panose="05000000000000000000" pitchFamily="2" charset="2"/>
                        <a:buChar char="§"/>
                      </a:pPr>
                      <a:r>
                        <a:rPr lang="en-US" sz="1600" b="0" i="0" u="none" strike="noStrike" dirty="0" smtClean="0">
                          <a:solidFill>
                            <a:srgbClr val="C00000"/>
                          </a:solidFill>
                          <a:latin typeface="+mn-lt"/>
                        </a:rPr>
                        <a:t>Increase </a:t>
                      </a:r>
                      <a:r>
                        <a:rPr lang="en-US" sz="1600" b="0" i="0" u="none" strike="noStrike" dirty="0">
                          <a:solidFill>
                            <a:srgbClr val="C00000"/>
                          </a:solidFill>
                          <a:latin typeface="+mn-lt"/>
                        </a:rPr>
                        <a:t>sales by reducing lost sales due to out-of-stock </a:t>
                      </a:r>
                      <a:r>
                        <a:rPr lang="en-US" sz="1600" b="0" i="0" u="none" strike="noStrike" dirty="0">
                          <a:solidFill>
                            <a:srgbClr val="000000"/>
                          </a:solidFill>
                          <a:latin typeface="+mn-lt"/>
                        </a:rPr>
                        <a:t>or </a:t>
                      </a:r>
                      <a:r>
                        <a:rPr lang="en-US" sz="1600" b="0" i="0" u="none" strike="noStrike" dirty="0" err="1">
                          <a:solidFill>
                            <a:srgbClr val="000000"/>
                          </a:solidFill>
                          <a:latin typeface="+mn-lt"/>
                        </a:rPr>
                        <a:t>nonstocked</a:t>
                      </a:r>
                      <a:r>
                        <a:rPr lang="en-US" sz="1600" b="0" i="0" u="none" strike="noStrike" dirty="0">
                          <a:solidFill>
                            <a:srgbClr val="000000"/>
                          </a:solidFill>
                          <a:latin typeface="+mn-lt"/>
                        </a:rPr>
                        <a:t> items and </a:t>
                      </a:r>
                      <a:r>
                        <a:rPr lang="en-US" sz="1600" b="0" i="0" u="none" strike="noStrike" dirty="0">
                          <a:solidFill>
                            <a:srgbClr val="C00000"/>
                          </a:solidFill>
                          <a:latin typeface="+mn-lt"/>
                        </a:rPr>
                        <a:t>by reaching out to new customers </a:t>
                      </a:r>
                      <a:r>
                        <a:rPr lang="en-US" sz="1600" b="0" i="0" u="none" strike="noStrike" dirty="0">
                          <a:solidFill>
                            <a:srgbClr val="000000"/>
                          </a:solidFill>
                          <a:latin typeface="+mn-lt"/>
                        </a:rPr>
                        <a:t>through its Internet </a:t>
                      </a:r>
                      <a:r>
                        <a:rPr lang="en-US" sz="1600" b="0" i="0" u="none" strike="noStrike" dirty="0" smtClean="0">
                          <a:solidFill>
                            <a:srgbClr val="000000"/>
                          </a:solidFill>
                          <a:latin typeface="+mn-lt"/>
                        </a:rPr>
                        <a:t>presence</a:t>
                      </a:r>
                    </a:p>
                    <a:p>
                      <a:pPr marL="1257300" lvl="2" indent="-342900" algn="l" fontAlgn="t">
                        <a:buFont typeface="Arial" panose="020B0604020202020204" pitchFamily="34" charset="0"/>
                        <a:buChar char="•"/>
                      </a:pPr>
                      <a:r>
                        <a:rPr lang="en-US" sz="1600" b="0" i="0" u="none" strike="noStrike" dirty="0" smtClean="0">
                          <a:solidFill>
                            <a:srgbClr val="000000"/>
                          </a:solidFill>
                          <a:latin typeface="+mn-lt"/>
                        </a:rPr>
                        <a:t>$750,000 in increased</a:t>
                      </a:r>
                      <a:r>
                        <a:rPr lang="en-US" sz="1600" b="0" i="0" u="none" strike="noStrike" baseline="0" dirty="0" smtClean="0">
                          <a:solidFill>
                            <a:srgbClr val="000000"/>
                          </a:solidFill>
                          <a:latin typeface="+mn-lt"/>
                        </a:rPr>
                        <a:t> </a:t>
                      </a:r>
                      <a:r>
                        <a:rPr lang="en-US" sz="1600" b="0" i="0" u="none" strike="noStrike" dirty="0" smtClean="0">
                          <a:solidFill>
                            <a:srgbClr val="000000"/>
                          </a:solidFill>
                          <a:latin typeface="+mn-lt"/>
                        </a:rPr>
                        <a:t>sales from new customers</a:t>
                      </a:r>
                    </a:p>
                    <a:p>
                      <a:pPr marL="1257300" lvl="2" indent="-342900" algn="l" fontAlgn="t">
                        <a:buFont typeface="Arial" panose="020B0604020202020204" pitchFamily="34" charset="0"/>
                        <a:buChar char="•"/>
                      </a:pPr>
                      <a:r>
                        <a:rPr lang="en-US" sz="1600" b="0" i="0" u="none" strike="noStrike" dirty="0" smtClean="0">
                          <a:solidFill>
                            <a:srgbClr val="000000"/>
                          </a:solidFill>
                          <a:latin typeface="+mn-lt"/>
                        </a:rPr>
                        <a:t>$1,875,000 in increased sales from existing customers</a:t>
                      </a:r>
                    </a:p>
                    <a:p>
                      <a:pPr marL="742950" lvl="1" indent="-285750" algn="l" fontAlgn="t">
                        <a:buFont typeface="Wingdings" panose="05000000000000000000" pitchFamily="2" charset="2"/>
                        <a:buChar char="§"/>
                      </a:pPr>
                      <a:r>
                        <a:rPr lang="en-US" sz="1600" b="0" i="0" u="none" strike="noStrike" dirty="0" smtClean="0">
                          <a:solidFill>
                            <a:srgbClr val="C00000"/>
                          </a:solidFill>
                          <a:latin typeface="+mn-lt"/>
                        </a:rPr>
                        <a:t>Reduce </a:t>
                      </a:r>
                      <a:r>
                        <a:rPr lang="en-US" sz="1600" b="0" i="0" u="none" strike="noStrike" dirty="0">
                          <a:solidFill>
                            <a:srgbClr val="C00000"/>
                          </a:solidFill>
                          <a:latin typeface="+mn-lt"/>
                        </a:rPr>
                        <a:t>customer complaints</a:t>
                      </a:r>
                      <a:r>
                        <a:rPr lang="en-US" sz="1600" b="0" i="0" u="none" strike="noStrike" dirty="0">
                          <a:solidFill>
                            <a:srgbClr val="000000"/>
                          </a:solidFill>
                          <a:latin typeface="+mn-lt"/>
                        </a:rPr>
                        <a:t>, primarily </a:t>
                      </a:r>
                      <a:r>
                        <a:rPr lang="en-US" sz="1600" b="0" i="0" u="none" strike="noStrike" dirty="0">
                          <a:solidFill>
                            <a:srgbClr val="C00000"/>
                          </a:solidFill>
                          <a:latin typeface="+mn-lt"/>
                        </a:rPr>
                        <a:t>because 50 percent of all customer complaints stem from out of stocks or </a:t>
                      </a:r>
                      <a:r>
                        <a:rPr lang="en-US" sz="1600" b="0" i="0" u="none" strike="noStrike" dirty="0" err="1">
                          <a:solidFill>
                            <a:srgbClr val="C00000"/>
                          </a:solidFill>
                          <a:latin typeface="+mn-lt"/>
                        </a:rPr>
                        <a:t>nonstocked</a:t>
                      </a:r>
                      <a:r>
                        <a:rPr lang="en-US" sz="1600" b="0" i="0" u="none" strike="noStrike" dirty="0">
                          <a:solidFill>
                            <a:srgbClr val="C00000"/>
                          </a:solidFill>
                          <a:latin typeface="+mn-lt"/>
                        </a:rPr>
                        <a:t> </a:t>
                      </a:r>
                      <a:r>
                        <a:rPr lang="en-US" sz="1600" b="0" i="0" u="none" strike="noStrike" dirty="0" smtClean="0">
                          <a:solidFill>
                            <a:srgbClr val="C00000"/>
                          </a:solidFill>
                          <a:latin typeface="+mn-lt"/>
                        </a:rPr>
                        <a:t>items</a:t>
                      </a:r>
                      <a:endParaRPr lang="en-US" sz="1600" b="0" i="0" u="none" strike="noStrike" dirty="0" smtClean="0">
                        <a:solidFill>
                          <a:srgbClr val="000000"/>
                        </a:solidFill>
                        <a:latin typeface="+mn-lt"/>
                      </a:endParaRPr>
                    </a:p>
                    <a:p>
                      <a:pPr marL="1257300" lvl="2" indent="-342900" algn="l" fontAlgn="t">
                        <a:buFont typeface="Arial" panose="020B0604020202020204" pitchFamily="34" charset="0"/>
                        <a:buChar char="•"/>
                      </a:pPr>
                      <a:r>
                        <a:rPr lang="en-US" sz="1600" b="0" i="0" u="none" strike="noStrike" dirty="0" smtClean="0">
                          <a:solidFill>
                            <a:srgbClr val="000000"/>
                          </a:solidFill>
                          <a:latin typeface="+mn-lt"/>
                        </a:rPr>
                        <a:t>$</a:t>
                      </a:r>
                      <a:r>
                        <a:rPr lang="en-US" sz="1600" b="0" i="0" u="none" strike="noStrike" dirty="0">
                          <a:solidFill>
                            <a:srgbClr val="000000"/>
                          </a:solidFill>
                          <a:latin typeface="+mn-lt"/>
                        </a:rPr>
                        <a:t>50,000 yearly reduction in customer service calls</a:t>
                      </a:r>
                    </a:p>
                  </a:txBody>
                  <a:tcPr marL="4279" marR="4279" marT="427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hMerge="1">
                  <a:txBody>
                    <a:bodyPr/>
                    <a:lstStyle/>
                    <a:p>
                      <a:endParaRPr lang="en-US"/>
                    </a:p>
                  </a:txBody>
                  <a:tcPr/>
                </a:tc>
              </a:tr>
            </a:tbl>
          </a:graphicData>
        </a:graphic>
      </p:graphicFrame>
      <p:sp>
        <p:nvSpPr>
          <p:cNvPr id="2" name="Slide Number Placeholder 1"/>
          <p:cNvSpPr>
            <a:spLocks noGrp="1"/>
          </p:cNvSpPr>
          <p:nvPr>
            <p:ph type="sldNum" sz="quarter" idx="12"/>
          </p:nvPr>
        </p:nvSpPr>
        <p:spPr/>
        <p:txBody>
          <a:bodyPr/>
          <a:lstStyle/>
          <a:p>
            <a:fld id="{C546E0E4-908A-4724-B308-E4F6AE4FA0DD}" type="slidenum">
              <a:rPr lang="en-US" smtClean="0">
                <a:solidFill>
                  <a:prstClr val="black">
                    <a:tint val="75000"/>
                  </a:prstClr>
                </a:solidFill>
              </a:rPr>
              <a:pPr/>
              <a:t>50</a:t>
            </a:fld>
            <a:endParaRPr lang="en-US">
              <a:solidFill>
                <a:prstClr val="black">
                  <a:tint val="75000"/>
                </a:prstClr>
              </a:solidFill>
            </a:endParaRPr>
          </a:p>
        </p:txBody>
      </p:sp>
    </p:spTree>
    <p:extLst>
      <p:ext uri="{BB962C8B-B14F-4D97-AF65-F5344CB8AC3E}">
        <p14:creationId xmlns:p14="http://schemas.microsoft.com/office/powerpoint/2010/main" val="4119390134"/>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nvPr>
        </p:nvGraphicFramePr>
        <p:xfrm>
          <a:off x="76200" y="1"/>
          <a:ext cx="8991600" cy="6863106"/>
        </p:xfrm>
        <a:graphic>
          <a:graphicData uri="http://schemas.openxmlformats.org/drawingml/2006/table">
            <a:tbl>
              <a:tblPr/>
              <a:tblGrid>
                <a:gridCol w="1640305"/>
                <a:gridCol w="7351295"/>
              </a:tblGrid>
              <a:tr h="149475">
                <a:tc gridSpan="2">
                  <a:txBody>
                    <a:bodyPr/>
                    <a:lstStyle/>
                    <a:p>
                      <a:pPr algn="l" fontAlgn="t"/>
                      <a:r>
                        <a:rPr lang="en-US" sz="1500" b="1" i="0" u="none" strike="noStrike" dirty="0">
                          <a:solidFill>
                            <a:srgbClr val="000000"/>
                          </a:solidFill>
                          <a:latin typeface="+mn-lt"/>
                        </a:rPr>
                        <a:t>System </a:t>
                      </a:r>
                      <a:r>
                        <a:rPr lang="en-US" sz="1500" b="1" i="0" u="none" strike="noStrike" dirty="0" smtClean="0">
                          <a:solidFill>
                            <a:srgbClr val="000000"/>
                          </a:solidFill>
                          <a:latin typeface="+mn-lt"/>
                        </a:rPr>
                        <a:t>Request</a:t>
                      </a:r>
                      <a:r>
                        <a:rPr lang="en-US" sz="1500" b="1" i="0" u="none" strike="noStrike" baseline="0" dirty="0" smtClean="0">
                          <a:solidFill>
                            <a:srgbClr val="000000"/>
                          </a:solidFill>
                          <a:latin typeface="+mn-lt"/>
                        </a:rPr>
                        <a:t>: </a:t>
                      </a:r>
                      <a:r>
                        <a:rPr lang="en-US" sz="1500" b="1" i="0" u="none" strike="noStrike" dirty="0" smtClean="0">
                          <a:solidFill>
                            <a:srgbClr val="000000"/>
                          </a:solidFill>
                          <a:latin typeface="+mn-lt"/>
                        </a:rPr>
                        <a:t>CD Selection Project</a:t>
                      </a:r>
                      <a:endParaRPr lang="en-US" sz="1500" b="1" i="0" u="none" strike="noStrike" dirty="0">
                        <a:solidFill>
                          <a:srgbClr val="000000"/>
                        </a:solidFill>
                        <a:latin typeface="+mn-lt"/>
                      </a:endParaRPr>
                    </a:p>
                  </a:txBody>
                  <a:tcPr marL="4279" marR="4279" marT="427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hMerge="1">
                  <a:txBody>
                    <a:bodyPr/>
                    <a:lstStyle/>
                    <a:p>
                      <a:endParaRPr lang="en-US"/>
                    </a:p>
                  </a:txBody>
                  <a:tcPr/>
                </a:tc>
              </a:tr>
              <a:tr h="149475">
                <a:tc>
                  <a:txBody>
                    <a:bodyPr/>
                    <a:lstStyle/>
                    <a:p>
                      <a:pPr algn="l" fontAlgn="t"/>
                      <a:r>
                        <a:rPr lang="en-US" sz="1500" b="1" i="0" u="none" strike="noStrike" dirty="0">
                          <a:solidFill>
                            <a:srgbClr val="000000"/>
                          </a:solidFill>
                          <a:latin typeface="+mn-lt"/>
                        </a:rPr>
                        <a:t>Project </a:t>
                      </a:r>
                      <a:r>
                        <a:rPr lang="en-US" sz="1500" b="1" i="0" u="none" strike="noStrike" dirty="0" smtClean="0">
                          <a:solidFill>
                            <a:srgbClr val="000000"/>
                          </a:solidFill>
                          <a:latin typeface="+mn-lt"/>
                        </a:rPr>
                        <a:t>Sponsor</a:t>
                      </a:r>
                      <a:r>
                        <a:rPr lang="en-US" sz="1500" b="1" i="0" u="none" strike="noStrike" dirty="0">
                          <a:solidFill>
                            <a:srgbClr val="000000"/>
                          </a:solidFill>
                          <a:latin typeface="+mn-lt"/>
                        </a:rPr>
                        <a:t>:</a:t>
                      </a:r>
                    </a:p>
                  </a:txBody>
                  <a:tcPr marL="4279" marR="4279" marT="427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l" fontAlgn="t"/>
                      <a:r>
                        <a:rPr lang="en-US" sz="1500" b="0" i="0" u="none" strike="noStrike">
                          <a:solidFill>
                            <a:srgbClr val="000000"/>
                          </a:solidFill>
                          <a:latin typeface="+mn-lt"/>
                        </a:rPr>
                        <a:t>Margaret Mooney, Vice President of Marketing</a:t>
                      </a:r>
                    </a:p>
                  </a:txBody>
                  <a:tcPr marL="4279" marR="4279" marT="427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r>
              <a:tr h="296010">
                <a:tc>
                  <a:txBody>
                    <a:bodyPr/>
                    <a:lstStyle/>
                    <a:p>
                      <a:pPr algn="l" fontAlgn="t"/>
                      <a:r>
                        <a:rPr lang="en-US" sz="1500" b="1" i="0" u="none" strike="noStrike" dirty="0">
                          <a:solidFill>
                            <a:srgbClr val="000000"/>
                          </a:solidFill>
                          <a:latin typeface="+mn-lt"/>
                        </a:rPr>
                        <a:t>Business </a:t>
                      </a:r>
                      <a:r>
                        <a:rPr lang="en-US" sz="1500" b="1" i="0" u="none" strike="noStrike" dirty="0" smtClean="0">
                          <a:solidFill>
                            <a:srgbClr val="000000"/>
                          </a:solidFill>
                          <a:latin typeface="+mn-lt"/>
                        </a:rPr>
                        <a:t>Needs:</a:t>
                      </a:r>
                      <a:endParaRPr lang="en-US" sz="1500" b="1" i="0" u="none" strike="noStrike" dirty="0">
                        <a:solidFill>
                          <a:srgbClr val="000000"/>
                        </a:solidFill>
                        <a:latin typeface="+mn-lt"/>
                      </a:endParaRPr>
                    </a:p>
                  </a:txBody>
                  <a:tcPr marL="4279" marR="4279" marT="427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l" fontAlgn="t"/>
                      <a:r>
                        <a:rPr lang="en-US" sz="1500" b="0" i="0" u="none" strike="noStrike" dirty="0">
                          <a:solidFill>
                            <a:srgbClr val="000000"/>
                          </a:solidFill>
                          <a:latin typeface="+mn-lt"/>
                        </a:rPr>
                        <a:t>This project has been initiated </a:t>
                      </a:r>
                      <a:r>
                        <a:rPr lang="en-US" sz="1500" b="0" i="0" u="none" strike="noStrike" dirty="0">
                          <a:solidFill>
                            <a:srgbClr val="C00000"/>
                          </a:solidFill>
                          <a:latin typeface="+mn-lt"/>
                        </a:rPr>
                        <a:t>to reach new Internet customers </a:t>
                      </a:r>
                      <a:r>
                        <a:rPr lang="en-US" sz="1500" b="0" i="0" u="none" strike="noStrike" dirty="0">
                          <a:solidFill>
                            <a:srgbClr val="000000"/>
                          </a:solidFill>
                          <a:latin typeface="+mn-lt"/>
                        </a:rPr>
                        <a:t>and </a:t>
                      </a:r>
                      <a:r>
                        <a:rPr lang="en-US" sz="1500" b="0" i="0" u="none" strike="noStrike" dirty="0">
                          <a:solidFill>
                            <a:srgbClr val="C00000"/>
                          </a:solidFill>
                          <a:latin typeface="+mn-lt"/>
                        </a:rPr>
                        <a:t>to better serve existing customers using Internet sales support</a:t>
                      </a:r>
                      <a:r>
                        <a:rPr lang="en-US" sz="1500" b="0" i="0" u="none" strike="noStrike" dirty="0" smtClean="0">
                          <a:solidFill>
                            <a:srgbClr val="000000"/>
                          </a:solidFill>
                          <a:latin typeface="+mn-lt"/>
                        </a:rPr>
                        <a:t>.</a:t>
                      </a:r>
                      <a:endParaRPr lang="en-US" sz="1500" b="0" i="0" u="none" strike="noStrike" dirty="0">
                        <a:solidFill>
                          <a:srgbClr val="000000"/>
                        </a:solidFill>
                        <a:latin typeface="+mn-lt"/>
                      </a:endParaRPr>
                    </a:p>
                  </a:txBody>
                  <a:tcPr marL="4279" marR="4279" marT="427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r>
              <a:tr h="149475">
                <a:tc gridSpan="2">
                  <a:txBody>
                    <a:bodyPr/>
                    <a:lstStyle/>
                    <a:p>
                      <a:pPr algn="l" fontAlgn="t"/>
                      <a:r>
                        <a:rPr lang="en-US" sz="1500" b="1" i="0" u="none" strike="noStrike" dirty="0">
                          <a:solidFill>
                            <a:srgbClr val="000000"/>
                          </a:solidFill>
                          <a:latin typeface="+mn-lt"/>
                        </a:rPr>
                        <a:t>Business Requirements:</a:t>
                      </a:r>
                    </a:p>
                  </a:txBody>
                  <a:tcPr marL="4279" marR="4279" marT="427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hMerge="1">
                  <a:txBody>
                    <a:bodyPr/>
                    <a:lstStyle/>
                    <a:p>
                      <a:endParaRPr lang="en-US"/>
                    </a:p>
                  </a:txBody>
                  <a:tcPr/>
                </a:tc>
              </a:tr>
              <a:tr h="1321761">
                <a:tc gridSpan="2">
                  <a:txBody>
                    <a:bodyPr/>
                    <a:lstStyle/>
                    <a:p>
                      <a:pPr algn="l" fontAlgn="t"/>
                      <a:r>
                        <a:rPr lang="en-US" sz="1500" b="0" i="0" u="none" strike="noStrike" dirty="0">
                          <a:solidFill>
                            <a:srgbClr val="000000"/>
                          </a:solidFill>
                          <a:latin typeface="+mn-lt"/>
                        </a:rPr>
                        <a:t>Using the Web, customers should be able to search for products and identify the brick-and-mortar stores that have them in stock. They should be able to put items on hold at a store location or place an order for items that are not carried or not in stock. The functionality that the system should have is listed below:</a:t>
                      </a:r>
                    </a:p>
                    <a:p>
                      <a:pPr marL="228600" indent="-228600" algn="l" fontAlgn="t">
                        <a:buFont typeface="+mj-lt"/>
                        <a:buAutoNum type="arabicPeriod"/>
                      </a:pPr>
                      <a:r>
                        <a:rPr lang="en-US" sz="1500" b="0" i="0" u="none" strike="noStrike" dirty="0">
                          <a:solidFill>
                            <a:srgbClr val="C00000"/>
                          </a:solidFill>
                          <a:latin typeface="+mn-lt"/>
                        </a:rPr>
                        <a:t>Search</a:t>
                      </a:r>
                      <a:r>
                        <a:rPr lang="en-US" sz="1500" b="0" i="0" u="none" strike="noStrike" dirty="0">
                          <a:solidFill>
                            <a:srgbClr val="000000"/>
                          </a:solidFill>
                          <a:latin typeface="+mn-lt"/>
                        </a:rPr>
                        <a:t> through the CD Selections’ inventory of products</a:t>
                      </a:r>
                    </a:p>
                    <a:p>
                      <a:pPr marL="228600" indent="-228600" algn="l" fontAlgn="t">
                        <a:buFont typeface="+mj-lt"/>
                        <a:buAutoNum type="arabicPeriod"/>
                      </a:pPr>
                      <a:r>
                        <a:rPr lang="en-US" sz="1500" b="0" i="0" u="none" strike="noStrike" dirty="0">
                          <a:solidFill>
                            <a:srgbClr val="C00000"/>
                          </a:solidFill>
                          <a:latin typeface="+mn-lt"/>
                        </a:rPr>
                        <a:t>Identify</a:t>
                      </a:r>
                      <a:r>
                        <a:rPr lang="en-US" sz="1500" b="0" i="0" u="none" strike="noStrike" dirty="0">
                          <a:solidFill>
                            <a:srgbClr val="000000"/>
                          </a:solidFill>
                          <a:latin typeface="+mn-lt"/>
                        </a:rPr>
                        <a:t> the retail stores that have the </a:t>
                      </a:r>
                      <a:r>
                        <a:rPr lang="en-US" sz="1500" b="0" i="0" u="none" strike="noStrike" dirty="0">
                          <a:solidFill>
                            <a:srgbClr val="C00000"/>
                          </a:solidFill>
                          <a:latin typeface="+mn-lt"/>
                        </a:rPr>
                        <a:t>product in stock</a:t>
                      </a:r>
                    </a:p>
                    <a:p>
                      <a:pPr marL="228600" indent="-228600" algn="l" fontAlgn="t">
                        <a:buFont typeface="+mj-lt"/>
                        <a:buAutoNum type="arabicPeriod"/>
                      </a:pPr>
                      <a:r>
                        <a:rPr lang="en-US" sz="1500" b="0" i="0" u="none" strike="noStrike" dirty="0">
                          <a:solidFill>
                            <a:srgbClr val="C00000"/>
                          </a:solidFill>
                          <a:latin typeface="+mn-lt"/>
                        </a:rPr>
                        <a:t>Put a product on hold </a:t>
                      </a:r>
                      <a:r>
                        <a:rPr lang="en-US" sz="1500" b="0" i="0" u="none" strike="noStrike" dirty="0">
                          <a:solidFill>
                            <a:srgbClr val="000000"/>
                          </a:solidFill>
                          <a:latin typeface="+mn-lt"/>
                        </a:rPr>
                        <a:t>at a retail store and </a:t>
                      </a:r>
                      <a:r>
                        <a:rPr lang="en-US" sz="1500" b="0" i="0" u="none" strike="noStrike" dirty="0">
                          <a:solidFill>
                            <a:srgbClr val="C00000"/>
                          </a:solidFill>
                          <a:latin typeface="+mn-lt"/>
                        </a:rPr>
                        <a:t>schedule a time to pick up</a:t>
                      </a:r>
                      <a:r>
                        <a:rPr lang="en-US" sz="1500" b="0" i="0" u="none" strike="noStrike" dirty="0">
                          <a:solidFill>
                            <a:srgbClr val="000000"/>
                          </a:solidFill>
                          <a:latin typeface="+mn-lt"/>
                        </a:rPr>
                        <a:t> the product</a:t>
                      </a:r>
                    </a:p>
                    <a:p>
                      <a:pPr marL="228600" indent="-228600" algn="l" fontAlgn="t">
                        <a:buFont typeface="+mj-lt"/>
                        <a:buAutoNum type="arabicPeriod"/>
                      </a:pPr>
                      <a:r>
                        <a:rPr lang="en-US" sz="1500" b="0" i="0" u="none" strike="noStrike" dirty="0">
                          <a:solidFill>
                            <a:srgbClr val="C00000"/>
                          </a:solidFill>
                          <a:latin typeface="+mn-lt"/>
                        </a:rPr>
                        <a:t>Place an order</a:t>
                      </a:r>
                      <a:r>
                        <a:rPr lang="en-US" sz="1500" b="0" i="0" u="none" strike="noStrike" dirty="0">
                          <a:solidFill>
                            <a:srgbClr val="000000"/>
                          </a:solidFill>
                          <a:latin typeface="+mn-lt"/>
                        </a:rPr>
                        <a:t> for products not currently in stock or not carried by CD Selections</a:t>
                      </a:r>
                    </a:p>
                    <a:p>
                      <a:pPr marL="228600" indent="-228600" algn="l" fontAlgn="t">
                        <a:buFont typeface="+mj-lt"/>
                        <a:buAutoNum type="arabicPeriod"/>
                      </a:pPr>
                      <a:r>
                        <a:rPr lang="en-US" sz="1500" b="0" i="0" u="none" strike="noStrike" dirty="0">
                          <a:solidFill>
                            <a:srgbClr val="C00000"/>
                          </a:solidFill>
                          <a:latin typeface="+mn-lt"/>
                        </a:rPr>
                        <a:t>Receive confirmation </a:t>
                      </a:r>
                      <a:r>
                        <a:rPr lang="en-US" sz="1500" b="0" i="0" u="none" strike="noStrike" dirty="0">
                          <a:solidFill>
                            <a:srgbClr val="000000"/>
                          </a:solidFill>
                          <a:latin typeface="+mn-lt"/>
                        </a:rPr>
                        <a:t>that an order can be placed and when it will be in </a:t>
                      </a:r>
                      <a:r>
                        <a:rPr lang="en-US" sz="1500" b="0" i="0" u="none" strike="noStrike" dirty="0" smtClean="0">
                          <a:solidFill>
                            <a:srgbClr val="000000"/>
                          </a:solidFill>
                          <a:latin typeface="+mn-lt"/>
                        </a:rPr>
                        <a:t>stock</a:t>
                      </a:r>
                      <a:endParaRPr lang="en-US" sz="1500" b="0" i="0" u="none" strike="noStrike" dirty="0">
                        <a:solidFill>
                          <a:srgbClr val="000000"/>
                        </a:solidFill>
                        <a:latin typeface="+mn-lt"/>
                      </a:endParaRPr>
                    </a:p>
                  </a:txBody>
                  <a:tcPr marL="4279" marR="4279" marT="427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hMerge="1">
                  <a:txBody>
                    <a:bodyPr/>
                    <a:lstStyle/>
                    <a:p>
                      <a:endParaRPr lang="en-US"/>
                    </a:p>
                  </a:txBody>
                  <a:tcPr/>
                </a:tc>
              </a:tr>
              <a:tr h="149475">
                <a:tc gridSpan="2">
                  <a:txBody>
                    <a:bodyPr/>
                    <a:lstStyle/>
                    <a:p>
                      <a:pPr algn="l" fontAlgn="t"/>
                      <a:r>
                        <a:rPr lang="en-US" sz="1500" b="1" i="0" u="none" strike="noStrike">
                          <a:solidFill>
                            <a:srgbClr val="000000"/>
                          </a:solidFill>
                          <a:latin typeface="+mn-lt"/>
                        </a:rPr>
                        <a:t>Business Value:</a:t>
                      </a:r>
                    </a:p>
                  </a:txBody>
                  <a:tcPr marL="4279" marR="4279" marT="427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hMerge="1">
                  <a:txBody>
                    <a:bodyPr/>
                    <a:lstStyle/>
                    <a:p>
                      <a:endParaRPr lang="en-US"/>
                    </a:p>
                  </a:txBody>
                  <a:tcPr/>
                </a:tc>
              </a:tr>
              <a:tr h="1614833">
                <a:tc gridSpan="2">
                  <a:txBody>
                    <a:bodyPr/>
                    <a:lstStyle/>
                    <a:p>
                      <a:pPr algn="l" fontAlgn="t"/>
                      <a:r>
                        <a:rPr lang="en-US" sz="1500" b="0" i="1" u="none" strike="noStrike" dirty="0" smtClean="0">
                          <a:solidFill>
                            <a:srgbClr val="000000"/>
                          </a:solidFill>
                          <a:latin typeface="+mn-lt"/>
                        </a:rPr>
                        <a:t>Intangible Value:</a:t>
                      </a:r>
                    </a:p>
                    <a:p>
                      <a:pPr algn="l" fontAlgn="t"/>
                      <a:r>
                        <a:rPr lang="en-US" sz="1500" b="0" i="0" u="none" strike="noStrike" dirty="0" smtClean="0">
                          <a:solidFill>
                            <a:srgbClr val="000000"/>
                          </a:solidFill>
                          <a:latin typeface="+mn-lt"/>
                        </a:rPr>
                        <a:t>CD Selections should benefit from improved customer satisfaction and increased brand recognition due to its Internet presence.</a:t>
                      </a:r>
                    </a:p>
                    <a:p>
                      <a:pPr algn="l" fontAlgn="t"/>
                      <a:endParaRPr lang="en-US" sz="300" b="0" i="0" u="none" strike="noStrike" dirty="0" smtClean="0">
                        <a:solidFill>
                          <a:srgbClr val="000000"/>
                        </a:solidFill>
                        <a:latin typeface="+mn-lt"/>
                      </a:endParaRPr>
                    </a:p>
                    <a:p>
                      <a:pPr algn="l" fontAlgn="t"/>
                      <a:r>
                        <a:rPr lang="en-US" sz="1500" b="0" i="1" u="none" strike="noStrike" dirty="0" smtClean="0">
                          <a:solidFill>
                            <a:srgbClr val="000000"/>
                          </a:solidFill>
                          <a:latin typeface="+mn-lt"/>
                        </a:rPr>
                        <a:t>Tangible Value: </a:t>
                      </a:r>
                    </a:p>
                    <a:p>
                      <a:pPr algn="l" fontAlgn="t"/>
                      <a:r>
                        <a:rPr lang="en-US" sz="1500" b="0" i="0" u="none" strike="noStrike" dirty="0" smtClean="0">
                          <a:solidFill>
                            <a:srgbClr val="000000"/>
                          </a:solidFill>
                          <a:latin typeface="+mn-lt"/>
                        </a:rPr>
                        <a:t>CD </a:t>
                      </a:r>
                      <a:r>
                        <a:rPr lang="en-US" sz="1500" b="0" i="0" u="none" strike="noStrike" dirty="0">
                          <a:solidFill>
                            <a:srgbClr val="000000"/>
                          </a:solidFill>
                          <a:latin typeface="+mn-lt"/>
                        </a:rPr>
                        <a:t>Selections will </a:t>
                      </a:r>
                      <a:r>
                        <a:rPr lang="en-US" sz="1500" b="0" i="0" u="none" strike="noStrike" dirty="0">
                          <a:solidFill>
                            <a:srgbClr val="C00000"/>
                          </a:solidFill>
                          <a:latin typeface="+mn-lt"/>
                        </a:rPr>
                        <a:t>increase sales by reducing lost sales due to out-of-stock </a:t>
                      </a:r>
                      <a:r>
                        <a:rPr lang="en-US" sz="1500" b="0" i="0" u="none" strike="noStrike" dirty="0">
                          <a:solidFill>
                            <a:srgbClr val="000000"/>
                          </a:solidFill>
                          <a:latin typeface="+mn-lt"/>
                        </a:rPr>
                        <a:t>or </a:t>
                      </a:r>
                      <a:r>
                        <a:rPr lang="en-US" sz="1500" b="0" i="0" u="none" strike="noStrike" dirty="0" err="1">
                          <a:solidFill>
                            <a:srgbClr val="000000"/>
                          </a:solidFill>
                          <a:latin typeface="+mn-lt"/>
                        </a:rPr>
                        <a:t>nonstocked</a:t>
                      </a:r>
                      <a:r>
                        <a:rPr lang="en-US" sz="1500" b="0" i="0" u="none" strike="noStrike" dirty="0">
                          <a:solidFill>
                            <a:srgbClr val="000000"/>
                          </a:solidFill>
                          <a:latin typeface="+mn-lt"/>
                        </a:rPr>
                        <a:t> items and </a:t>
                      </a:r>
                      <a:r>
                        <a:rPr lang="en-US" sz="1500" b="0" i="0" u="none" strike="noStrike" dirty="0">
                          <a:solidFill>
                            <a:srgbClr val="C00000"/>
                          </a:solidFill>
                          <a:latin typeface="+mn-lt"/>
                        </a:rPr>
                        <a:t>by reaching out to new customers </a:t>
                      </a:r>
                      <a:r>
                        <a:rPr lang="en-US" sz="1500" b="0" i="0" u="none" strike="noStrike" dirty="0">
                          <a:solidFill>
                            <a:srgbClr val="000000"/>
                          </a:solidFill>
                          <a:latin typeface="+mn-lt"/>
                        </a:rPr>
                        <a:t>through its Internet </a:t>
                      </a:r>
                      <a:r>
                        <a:rPr lang="en-US" sz="1500" b="0" i="0" u="none" strike="noStrike" dirty="0" smtClean="0">
                          <a:solidFill>
                            <a:srgbClr val="000000"/>
                          </a:solidFill>
                          <a:latin typeface="+mn-lt"/>
                        </a:rPr>
                        <a:t>presence.</a:t>
                      </a:r>
                      <a:r>
                        <a:rPr lang="en-US" sz="1500" b="0" i="0" u="none" strike="noStrike" baseline="0" dirty="0" smtClean="0">
                          <a:solidFill>
                            <a:srgbClr val="000000"/>
                          </a:solidFill>
                          <a:latin typeface="+mn-lt"/>
                        </a:rPr>
                        <a:t> Then t</a:t>
                      </a:r>
                      <a:r>
                        <a:rPr lang="en-US" sz="1500" b="0" i="0" u="none" strike="noStrike" dirty="0" smtClean="0">
                          <a:solidFill>
                            <a:srgbClr val="000000"/>
                          </a:solidFill>
                          <a:latin typeface="+mn-lt"/>
                        </a:rPr>
                        <a:t>he </a:t>
                      </a:r>
                      <a:r>
                        <a:rPr lang="en-US" sz="1500" b="0" i="0" u="none" strike="noStrike" dirty="0">
                          <a:solidFill>
                            <a:srgbClr val="000000"/>
                          </a:solidFill>
                          <a:latin typeface="+mn-lt"/>
                        </a:rPr>
                        <a:t>improved services will </a:t>
                      </a:r>
                      <a:r>
                        <a:rPr lang="en-US" sz="1500" b="0" i="0" u="none" strike="noStrike" dirty="0">
                          <a:solidFill>
                            <a:srgbClr val="C00000"/>
                          </a:solidFill>
                          <a:latin typeface="+mn-lt"/>
                        </a:rPr>
                        <a:t>reduce customer complaints</a:t>
                      </a:r>
                      <a:r>
                        <a:rPr lang="en-US" sz="1500" b="0" i="0" u="none" strike="noStrike" dirty="0">
                          <a:solidFill>
                            <a:srgbClr val="000000"/>
                          </a:solidFill>
                          <a:latin typeface="+mn-lt"/>
                        </a:rPr>
                        <a:t>, primarily </a:t>
                      </a:r>
                      <a:r>
                        <a:rPr lang="en-US" sz="1500" b="0" i="0" u="none" strike="noStrike" dirty="0">
                          <a:solidFill>
                            <a:srgbClr val="C00000"/>
                          </a:solidFill>
                          <a:latin typeface="+mn-lt"/>
                        </a:rPr>
                        <a:t>because 50 percent of all customer complaints stem from out of stocks or </a:t>
                      </a:r>
                      <a:r>
                        <a:rPr lang="en-US" sz="1500" b="0" i="0" u="none" strike="noStrike" dirty="0" err="1">
                          <a:solidFill>
                            <a:srgbClr val="C00000"/>
                          </a:solidFill>
                          <a:latin typeface="+mn-lt"/>
                        </a:rPr>
                        <a:t>nonstocked</a:t>
                      </a:r>
                      <a:r>
                        <a:rPr lang="en-US" sz="1500" b="0" i="0" u="none" strike="noStrike" dirty="0">
                          <a:solidFill>
                            <a:srgbClr val="C00000"/>
                          </a:solidFill>
                          <a:latin typeface="+mn-lt"/>
                        </a:rPr>
                        <a:t> items</a:t>
                      </a:r>
                      <a:r>
                        <a:rPr lang="en-US" sz="1500" b="0" i="0" u="none" strike="noStrike" dirty="0">
                          <a:solidFill>
                            <a:srgbClr val="000000"/>
                          </a:solidFill>
                          <a:latin typeface="+mn-lt"/>
                        </a:rPr>
                        <a:t>. </a:t>
                      </a:r>
                      <a:r>
                        <a:rPr lang="en-US" sz="1500" b="0" i="0" u="none" strike="noStrike" dirty="0" smtClean="0">
                          <a:solidFill>
                            <a:schemeClr val="tx1"/>
                          </a:solidFill>
                          <a:latin typeface="+mn-lt"/>
                        </a:rPr>
                        <a:t>Tangible </a:t>
                      </a:r>
                      <a:r>
                        <a:rPr lang="en-US" sz="1500" b="0" i="0" u="none" strike="noStrike" dirty="0">
                          <a:solidFill>
                            <a:schemeClr val="tx1"/>
                          </a:solidFill>
                          <a:latin typeface="+mn-lt"/>
                        </a:rPr>
                        <a:t>value </a:t>
                      </a:r>
                      <a:r>
                        <a:rPr lang="en-US" sz="1500" b="0" i="0" u="none" strike="noStrike" dirty="0" smtClean="0">
                          <a:solidFill>
                            <a:srgbClr val="C00000"/>
                          </a:solidFill>
                          <a:latin typeface="+mn-lt"/>
                        </a:rPr>
                        <a:t>estimation</a:t>
                      </a:r>
                      <a:r>
                        <a:rPr lang="en-US" sz="1500" b="0" i="0" u="none" strike="noStrike" dirty="0" smtClean="0">
                          <a:solidFill>
                            <a:srgbClr val="000000"/>
                          </a:solidFill>
                          <a:latin typeface="+mn-lt"/>
                        </a:rPr>
                        <a:t>:</a:t>
                      </a:r>
                      <a:endParaRPr lang="en-US" sz="1500" b="0" i="0" u="none" strike="noStrike" dirty="0">
                        <a:solidFill>
                          <a:srgbClr val="000000"/>
                        </a:solidFill>
                        <a:latin typeface="+mn-lt"/>
                      </a:endParaRPr>
                    </a:p>
                    <a:p>
                      <a:pPr marL="228600" indent="-228600" algn="l" fontAlgn="t">
                        <a:buFont typeface="+mj-lt"/>
                        <a:buAutoNum type="arabicPeriod"/>
                      </a:pPr>
                      <a:r>
                        <a:rPr lang="en-US" sz="1500" b="0" i="0" u="none" strike="noStrike" dirty="0">
                          <a:solidFill>
                            <a:srgbClr val="000000"/>
                          </a:solidFill>
                          <a:latin typeface="+mn-lt"/>
                        </a:rPr>
                        <a:t>$750,000 in </a:t>
                      </a:r>
                      <a:r>
                        <a:rPr lang="en-US" sz="1500" b="0" i="0" u="none" strike="noStrike" dirty="0" smtClean="0">
                          <a:solidFill>
                            <a:srgbClr val="000000"/>
                          </a:solidFill>
                          <a:latin typeface="+mn-lt"/>
                        </a:rPr>
                        <a:t>increased</a:t>
                      </a:r>
                      <a:r>
                        <a:rPr lang="en-US" sz="1500" b="0" i="0" u="none" strike="noStrike" baseline="0" dirty="0" smtClean="0">
                          <a:solidFill>
                            <a:srgbClr val="000000"/>
                          </a:solidFill>
                          <a:latin typeface="+mn-lt"/>
                        </a:rPr>
                        <a:t> </a:t>
                      </a:r>
                      <a:r>
                        <a:rPr lang="en-US" sz="1500" b="0" i="0" u="none" strike="noStrike" dirty="0" smtClean="0">
                          <a:solidFill>
                            <a:srgbClr val="000000"/>
                          </a:solidFill>
                          <a:latin typeface="+mn-lt"/>
                        </a:rPr>
                        <a:t>sales </a:t>
                      </a:r>
                      <a:r>
                        <a:rPr lang="en-US" sz="1500" b="0" i="0" u="none" strike="noStrike" dirty="0">
                          <a:solidFill>
                            <a:srgbClr val="000000"/>
                          </a:solidFill>
                          <a:latin typeface="+mn-lt"/>
                        </a:rPr>
                        <a:t>from new customers</a:t>
                      </a:r>
                    </a:p>
                    <a:p>
                      <a:pPr marL="228600" indent="-228600" algn="l" fontAlgn="t">
                        <a:buFont typeface="+mj-lt"/>
                        <a:buAutoNum type="arabicPeriod"/>
                      </a:pPr>
                      <a:r>
                        <a:rPr lang="en-US" sz="1500" b="0" i="0" u="none" strike="noStrike" dirty="0">
                          <a:solidFill>
                            <a:srgbClr val="000000"/>
                          </a:solidFill>
                          <a:latin typeface="+mn-lt"/>
                        </a:rPr>
                        <a:t>$1,875,000 in </a:t>
                      </a:r>
                      <a:r>
                        <a:rPr lang="en-US" sz="1500" b="0" i="0" u="none" strike="noStrike" dirty="0" smtClean="0">
                          <a:solidFill>
                            <a:srgbClr val="000000"/>
                          </a:solidFill>
                          <a:latin typeface="+mn-lt"/>
                        </a:rPr>
                        <a:t>increased sales </a:t>
                      </a:r>
                      <a:r>
                        <a:rPr lang="en-US" sz="1500" b="0" i="0" u="none" strike="noStrike" dirty="0">
                          <a:solidFill>
                            <a:srgbClr val="000000"/>
                          </a:solidFill>
                          <a:latin typeface="+mn-lt"/>
                        </a:rPr>
                        <a:t>from existing customers</a:t>
                      </a:r>
                    </a:p>
                    <a:p>
                      <a:pPr marL="228600" indent="-228600" algn="l" fontAlgn="t">
                        <a:buFont typeface="+mj-lt"/>
                        <a:buAutoNum type="arabicPeriod"/>
                      </a:pPr>
                      <a:r>
                        <a:rPr lang="en-US" sz="1500" b="0" i="0" u="none" strike="noStrike" dirty="0">
                          <a:solidFill>
                            <a:srgbClr val="000000"/>
                          </a:solidFill>
                          <a:latin typeface="+mn-lt"/>
                        </a:rPr>
                        <a:t>$50,000 yearly reduction in customer service calls</a:t>
                      </a:r>
                    </a:p>
                  </a:txBody>
                  <a:tcPr marL="4279" marR="4279" marT="427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noFill/>
                      <a:prstDash val="solid"/>
                      <a:round/>
                      <a:headEnd type="none" w="med" len="med"/>
                      <a:tailEnd type="none" w="med" len="med"/>
                    </a:lnB>
                    <a:solidFill>
                      <a:schemeClr val="bg1"/>
                    </a:solidFill>
                  </a:tcPr>
                </a:tc>
                <a:tc hMerge="1">
                  <a:txBody>
                    <a:bodyPr/>
                    <a:lstStyle/>
                    <a:p>
                      <a:endParaRPr lang="en-US"/>
                    </a:p>
                  </a:txBody>
                  <a:tcPr/>
                </a:tc>
              </a:tr>
              <a:tr h="149475">
                <a:tc gridSpan="2">
                  <a:txBody>
                    <a:bodyPr/>
                    <a:lstStyle/>
                    <a:p>
                      <a:pPr algn="l" fontAlgn="t"/>
                      <a:r>
                        <a:rPr lang="en-US" sz="800" b="0" i="0" u="none" strike="noStrike" dirty="0">
                          <a:solidFill>
                            <a:srgbClr val="000000"/>
                          </a:solidFill>
                          <a:latin typeface="+mn-lt"/>
                        </a:rPr>
                        <a:t> </a:t>
                      </a:r>
                      <a:endParaRPr lang="en-US" sz="300" b="0" i="0" u="none" strike="noStrike" dirty="0">
                        <a:solidFill>
                          <a:srgbClr val="000000"/>
                        </a:solidFill>
                        <a:latin typeface="+mn-lt"/>
                      </a:endParaRPr>
                    </a:p>
                  </a:txBody>
                  <a:tcPr marL="4279" marR="4279" marT="427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chemeClr val="bg1"/>
                    </a:solidFill>
                  </a:tcPr>
                </a:tc>
                <a:tc hMerge="1">
                  <a:txBody>
                    <a:bodyPr/>
                    <a:lstStyle/>
                    <a:p>
                      <a:endParaRPr lang="en-US"/>
                    </a:p>
                  </a:txBody>
                  <a:tcPr/>
                </a:tc>
              </a:tr>
              <a:tr h="149475">
                <a:tc gridSpan="2">
                  <a:txBody>
                    <a:bodyPr/>
                    <a:lstStyle/>
                    <a:p>
                      <a:pPr algn="l" fontAlgn="t"/>
                      <a:r>
                        <a:rPr lang="en-US" sz="1500" b="1" i="0" u="none" strike="noStrike" dirty="0">
                          <a:solidFill>
                            <a:srgbClr val="000000"/>
                          </a:solidFill>
                          <a:latin typeface="+mn-lt"/>
                        </a:rPr>
                        <a:t>Special Issues or Constraints:</a:t>
                      </a:r>
                    </a:p>
                  </a:txBody>
                  <a:tcPr marL="4279" marR="4279" marT="427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hMerge="1">
                  <a:txBody>
                    <a:bodyPr/>
                    <a:lstStyle/>
                    <a:p>
                      <a:endParaRPr lang="en-US"/>
                    </a:p>
                  </a:txBody>
                  <a:tcPr/>
                </a:tc>
              </a:tr>
              <a:tr h="442546">
                <a:tc gridSpan="2">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sz="1500" b="0" i="0" u="none" strike="noStrike" dirty="0">
                          <a:solidFill>
                            <a:srgbClr val="000000"/>
                          </a:solidFill>
                          <a:latin typeface="+mn-lt"/>
                        </a:rPr>
                        <a:t>The Marketing Department </a:t>
                      </a:r>
                      <a:r>
                        <a:rPr lang="en-US" sz="1500" b="0" i="0" u="none" strike="noStrike" dirty="0">
                          <a:solidFill>
                            <a:srgbClr val="C00000"/>
                          </a:solidFill>
                          <a:latin typeface="+mn-lt"/>
                        </a:rPr>
                        <a:t>views this as a strategic system</a:t>
                      </a:r>
                      <a:r>
                        <a:rPr lang="en-US" sz="1500" b="0" i="0" u="none" strike="noStrike" dirty="0">
                          <a:solidFill>
                            <a:srgbClr val="000000"/>
                          </a:solidFill>
                          <a:latin typeface="+mn-lt"/>
                        </a:rPr>
                        <a:t>. This Internet system will add value to our current business </a:t>
                      </a:r>
                      <a:r>
                        <a:rPr lang="en-US" sz="1500" b="0" i="0" u="none" strike="noStrike" dirty="0" smtClean="0">
                          <a:solidFill>
                            <a:srgbClr val="000000"/>
                          </a:solidFill>
                          <a:latin typeface="+mn-lt"/>
                        </a:rPr>
                        <a:t>model. In</a:t>
                      </a:r>
                      <a:r>
                        <a:rPr lang="en-US" sz="1500" b="0" i="0" u="none" strike="noStrike" baseline="0" dirty="0" smtClean="0">
                          <a:solidFill>
                            <a:srgbClr val="000000"/>
                          </a:solidFill>
                          <a:latin typeface="+mn-lt"/>
                        </a:rPr>
                        <a:t> </a:t>
                      </a:r>
                      <a:r>
                        <a:rPr lang="en-US" sz="1500" b="0" i="0" u="none" strike="noStrike" dirty="0" smtClean="0">
                          <a:solidFill>
                            <a:srgbClr val="000000"/>
                          </a:solidFill>
                          <a:latin typeface="+mn-lt"/>
                        </a:rPr>
                        <a:t>the </a:t>
                      </a:r>
                      <a:r>
                        <a:rPr lang="en-US" sz="1500" b="0" i="0" u="none" strike="noStrike" dirty="0">
                          <a:solidFill>
                            <a:srgbClr val="000000"/>
                          </a:solidFill>
                          <a:latin typeface="+mn-lt"/>
                        </a:rPr>
                        <a:t>future, CD Selections may want to sell products directly over the Internet</a:t>
                      </a:r>
                      <a:r>
                        <a:rPr lang="en-US" sz="1500" b="0" i="0" u="none" strike="noStrike" dirty="0" smtClean="0">
                          <a:solidFill>
                            <a:srgbClr val="000000"/>
                          </a:solidFill>
                          <a:latin typeface="+mn-lt"/>
                        </a:rPr>
                        <a:t>. The system should be in place for the </a:t>
                      </a:r>
                      <a:r>
                        <a:rPr lang="en-US" sz="1500" b="0" i="0" u="none" strike="noStrike" dirty="0" smtClean="0">
                          <a:solidFill>
                            <a:srgbClr val="C00000"/>
                          </a:solidFill>
                          <a:latin typeface="+mn-lt"/>
                        </a:rPr>
                        <a:t>holiday shopping season next year</a:t>
                      </a:r>
                      <a:r>
                        <a:rPr lang="en-US" sz="1500" b="0" i="0" u="none" strike="noStrike" dirty="0" smtClean="0">
                          <a:solidFill>
                            <a:srgbClr val="000000"/>
                          </a:solidFill>
                          <a:latin typeface="+mn-lt"/>
                        </a:rPr>
                        <a:t>.</a:t>
                      </a:r>
                    </a:p>
                  </a:txBody>
                  <a:tcPr marL="4279" marR="4279" marT="427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chemeClr val="bg1"/>
                    </a:solidFill>
                  </a:tcPr>
                </a:tc>
                <a:tc hMerge="1">
                  <a:txBody>
                    <a:bodyPr/>
                    <a:lstStyle/>
                    <a:p>
                      <a:endParaRPr lang="en-US"/>
                    </a:p>
                  </a:txBody>
                  <a:tcPr/>
                </a:tc>
              </a:tr>
            </a:tbl>
          </a:graphicData>
        </a:graphic>
      </p:graphicFrame>
      <p:sp>
        <p:nvSpPr>
          <p:cNvPr id="2" name="Slide Number Placeholder 1"/>
          <p:cNvSpPr>
            <a:spLocks noGrp="1"/>
          </p:cNvSpPr>
          <p:nvPr>
            <p:ph type="sldNum" sz="quarter" idx="12"/>
          </p:nvPr>
        </p:nvSpPr>
        <p:spPr/>
        <p:txBody>
          <a:bodyPr/>
          <a:lstStyle/>
          <a:p>
            <a:fld id="{C546E0E4-908A-4724-B308-E4F6AE4FA0DD}" type="slidenum">
              <a:rPr lang="en-US" smtClean="0">
                <a:solidFill>
                  <a:prstClr val="black">
                    <a:tint val="75000"/>
                  </a:prstClr>
                </a:solidFill>
              </a:rPr>
              <a:pPr/>
              <a:t>51</a:t>
            </a:fld>
            <a:endParaRPr lang="en-US">
              <a:solidFill>
                <a:prstClr val="black">
                  <a:tint val="75000"/>
                </a:prstClr>
              </a:solidFill>
            </a:endParaRPr>
          </a:p>
        </p:txBody>
      </p:sp>
    </p:spTree>
    <p:extLst>
      <p:ext uri="{BB962C8B-B14F-4D97-AF65-F5344CB8AC3E}">
        <p14:creationId xmlns:p14="http://schemas.microsoft.com/office/powerpoint/2010/main" val="2786998278"/>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id-ID" dirty="0" smtClean="0"/>
              <a:t>Exercise: </a:t>
            </a:r>
            <a:r>
              <a:rPr lang="en-US" dirty="0" err="1" smtClean="0"/>
              <a:t>Membuat</a:t>
            </a:r>
            <a:r>
              <a:rPr lang="en-US" dirty="0" smtClean="0"/>
              <a:t> System Request</a:t>
            </a:r>
            <a:endParaRPr lang="en-US" dirty="0"/>
          </a:p>
        </p:txBody>
      </p:sp>
      <p:sp>
        <p:nvSpPr>
          <p:cNvPr id="3" name="Content Placeholder 2"/>
          <p:cNvSpPr>
            <a:spLocks noGrp="1"/>
          </p:cNvSpPr>
          <p:nvPr>
            <p:ph idx="1"/>
          </p:nvPr>
        </p:nvSpPr>
        <p:spPr/>
        <p:txBody>
          <a:bodyPr>
            <a:normAutofit fontScale="92500" lnSpcReduction="20000"/>
          </a:bodyPr>
          <a:lstStyle/>
          <a:p>
            <a:pPr marL="514350" indent="-514350">
              <a:buFont typeface="+mj-lt"/>
              <a:buAutoNum type="arabicPeriod"/>
            </a:pPr>
            <a:r>
              <a:rPr lang="en-US" sz="3600" dirty="0" err="1" smtClean="0">
                <a:solidFill>
                  <a:srgbClr val="C00000"/>
                </a:solidFill>
              </a:rPr>
              <a:t>Lihat</a:t>
            </a:r>
            <a:r>
              <a:rPr lang="en-US" sz="3600" dirty="0" smtClean="0">
                <a:solidFill>
                  <a:srgbClr val="C00000"/>
                </a:solidFill>
              </a:rPr>
              <a:t> </a:t>
            </a:r>
            <a:r>
              <a:rPr lang="en-US" sz="3600" dirty="0" err="1" smtClean="0">
                <a:solidFill>
                  <a:srgbClr val="C00000"/>
                </a:solidFill>
              </a:rPr>
              <a:t>contoh</a:t>
            </a:r>
            <a:r>
              <a:rPr lang="en-US" sz="3600" dirty="0" smtClean="0">
                <a:solidFill>
                  <a:srgbClr val="C00000"/>
                </a:solidFill>
              </a:rPr>
              <a:t> System Request  </a:t>
            </a:r>
            <a:r>
              <a:rPr lang="id-ID" sz="3600" dirty="0" smtClean="0"/>
              <a:t>pada slide sebelumnya.</a:t>
            </a:r>
            <a:endParaRPr lang="en-US" sz="3600" dirty="0" smtClean="0">
              <a:solidFill>
                <a:srgbClr val="0070C0"/>
              </a:solidFill>
            </a:endParaRPr>
          </a:p>
          <a:p>
            <a:pPr marL="514350" indent="-514350">
              <a:buFont typeface="+mj-lt"/>
              <a:buAutoNum type="arabicPeriod"/>
            </a:pPr>
            <a:r>
              <a:rPr lang="en-US" sz="3600" dirty="0" err="1" smtClean="0">
                <a:solidFill>
                  <a:srgbClr val="C00000"/>
                </a:solidFill>
              </a:rPr>
              <a:t>Pikirkan</a:t>
            </a:r>
            <a:r>
              <a:rPr lang="en-US" sz="3600" dirty="0" smtClean="0">
                <a:solidFill>
                  <a:srgbClr val="C00000"/>
                </a:solidFill>
              </a:rPr>
              <a:t> </a:t>
            </a:r>
            <a:r>
              <a:rPr lang="en-US" sz="3600" dirty="0" err="1" smtClean="0">
                <a:solidFill>
                  <a:srgbClr val="C00000"/>
                </a:solidFill>
              </a:rPr>
              <a:t>suatu</a:t>
            </a:r>
            <a:r>
              <a:rPr lang="en-US" sz="3600" dirty="0" smtClean="0">
                <a:solidFill>
                  <a:srgbClr val="C00000"/>
                </a:solidFill>
              </a:rPr>
              <a:t> </a:t>
            </a:r>
            <a:r>
              <a:rPr lang="en-US" sz="3600" dirty="0" err="1" smtClean="0">
                <a:solidFill>
                  <a:srgbClr val="C00000"/>
                </a:solidFill>
              </a:rPr>
              <a:t>sistem</a:t>
            </a:r>
            <a:r>
              <a:rPr lang="en-US" sz="3600" dirty="0" smtClean="0"/>
              <a:t>* yang </a:t>
            </a:r>
            <a:r>
              <a:rPr lang="en-US" sz="3600" dirty="0" err="1" smtClean="0"/>
              <a:t>saat</a:t>
            </a:r>
            <a:r>
              <a:rPr lang="en-US" sz="3600" dirty="0" smtClean="0"/>
              <a:t> </a:t>
            </a:r>
            <a:r>
              <a:rPr lang="en-US" sz="3600" dirty="0" err="1" smtClean="0"/>
              <a:t>ini</a:t>
            </a:r>
            <a:r>
              <a:rPr lang="en-US" sz="3600" dirty="0" smtClean="0"/>
              <a:t> </a:t>
            </a:r>
            <a:r>
              <a:rPr lang="en-US" sz="3600" dirty="0" err="1" smtClean="0"/>
              <a:t>dibutuhkan</a:t>
            </a:r>
            <a:r>
              <a:rPr lang="en-US" sz="3600" dirty="0" smtClean="0"/>
              <a:t> </a:t>
            </a:r>
            <a:r>
              <a:rPr lang="en-US" sz="3600" dirty="0" err="1" smtClean="0"/>
              <a:t>oleh</a:t>
            </a:r>
            <a:r>
              <a:rPr lang="en-US" sz="3600" dirty="0" smtClean="0"/>
              <a:t> </a:t>
            </a:r>
            <a:r>
              <a:rPr lang="en-US" sz="3600" dirty="0" err="1" smtClean="0"/>
              <a:t>perusahaan</a:t>
            </a:r>
            <a:r>
              <a:rPr lang="en-US" sz="3600" dirty="0" smtClean="0"/>
              <a:t> </a:t>
            </a:r>
            <a:r>
              <a:rPr lang="en-US" sz="3600" dirty="0" err="1" smtClean="0"/>
              <a:t>atau</a:t>
            </a:r>
            <a:r>
              <a:rPr lang="en-US" sz="3600" dirty="0" smtClean="0"/>
              <a:t> </a:t>
            </a:r>
            <a:r>
              <a:rPr lang="en-US" sz="3600" dirty="0" err="1" smtClean="0"/>
              <a:t>organisasi</a:t>
            </a:r>
            <a:r>
              <a:rPr lang="en-US" sz="3600" dirty="0" smtClean="0"/>
              <a:t> </a:t>
            </a:r>
            <a:r>
              <a:rPr lang="en-US" sz="3600" dirty="0" err="1" smtClean="0"/>
              <a:t>anda</a:t>
            </a:r>
            <a:endParaRPr lang="en-US" sz="3600" dirty="0" smtClean="0"/>
          </a:p>
          <a:p>
            <a:pPr marL="514350" indent="-514350">
              <a:buFont typeface="+mj-lt"/>
              <a:buAutoNum type="arabicPeriod"/>
            </a:pPr>
            <a:r>
              <a:rPr lang="en-US" sz="3600" dirty="0" err="1" smtClean="0">
                <a:solidFill>
                  <a:srgbClr val="C00000"/>
                </a:solidFill>
              </a:rPr>
              <a:t>Buat</a:t>
            </a:r>
            <a:r>
              <a:rPr lang="en-US" sz="3600" dirty="0" smtClean="0">
                <a:solidFill>
                  <a:srgbClr val="C00000"/>
                </a:solidFill>
              </a:rPr>
              <a:t> System Request </a:t>
            </a:r>
            <a:r>
              <a:rPr lang="en-US" sz="3600" dirty="0" err="1" smtClean="0"/>
              <a:t>dari</a:t>
            </a:r>
            <a:r>
              <a:rPr lang="en-US" sz="3600" dirty="0" smtClean="0"/>
              <a:t> </a:t>
            </a:r>
            <a:r>
              <a:rPr lang="en-US" sz="3600" dirty="0" err="1" smtClean="0"/>
              <a:t>sistem</a:t>
            </a:r>
            <a:r>
              <a:rPr lang="en-US" sz="3600" dirty="0" smtClean="0"/>
              <a:t> </a:t>
            </a:r>
            <a:r>
              <a:rPr lang="en-US" sz="3600" dirty="0" err="1" smtClean="0"/>
              <a:t>tersebut</a:t>
            </a:r>
            <a:endParaRPr lang="id-ID" sz="3600" dirty="0" smtClean="0"/>
          </a:p>
          <a:p>
            <a:pPr marL="514350" indent="-514350">
              <a:buFont typeface="+mj-lt"/>
              <a:buAutoNum type="arabicPeriod"/>
            </a:pPr>
            <a:r>
              <a:rPr lang="en-US" sz="3600" dirty="0" err="1"/>
              <a:t>Pikirkan</a:t>
            </a:r>
            <a:r>
              <a:rPr lang="en-US" sz="3600" dirty="0"/>
              <a:t> </a:t>
            </a:r>
            <a:r>
              <a:rPr lang="en-US" sz="3600" dirty="0" err="1"/>
              <a:t>baik-baik</a:t>
            </a:r>
            <a:r>
              <a:rPr lang="en-US" sz="3600" dirty="0"/>
              <a:t>, </a:t>
            </a:r>
            <a:r>
              <a:rPr lang="en-US" sz="3600" dirty="0" err="1"/>
              <a:t>keuntungan</a:t>
            </a:r>
            <a:r>
              <a:rPr lang="en-US" sz="3600" dirty="0"/>
              <a:t> yang </a:t>
            </a:r>
            <a:r>
              <a:rPr lang="en-US" sz="3600" dirty="0" err="1"/>
              <a:t>didapat</a:t>
            </a:r>
            <a:r>
              <a:rPr lang="en-US" sz="3600" dirty="0"/>
              <a:t> (</a:t>
            </a:r>
            <a:r>
              <a:rPr lang="en-US" sz="3600" dirty="0">
                <a:solidFill>
                  <a:srgbClr val="C00000"/>
                </a:solidFill>
              </a:rPr>
              <a:t>business value</a:t>
            </a:r>
            <a:r>
              <a:rPr lang="en-US" sz="3600" dirty="0"/>
              <a:t>) </a:t>
            </a:r>
            <a:r>
              <a:rPr lang="en-US" sz="3600" dirty="0" err="1"/>
              <a:t>dari</a:t>
            </a:r>
            <a:r>
              <a:rPr lang="en-US" sz="3600" dirty="0"/>
              <a:t> </a:t>
            </a:r>
            <a:r>
              <a:rPr lang="en-US" sz="3600" dirty="0" err="1"/>
              <a:t>penerapan</a:t>
            </a:r>
            <a:r>
              <a:rPr lang="en-US" sz="3600" dirty="0"/>
              <a:t> system </a:t>
            </a:r>
            <a:r>
              <a:rPr lang="en-US" sz="3600" dirty="0" err="1"/>
              <a:t>tersebut</a:t>
            </a:r>
            <a:r>
              <a:rPr lang="en-US" sz="3600" dirty="0"/>
              <a:t> di </a:t>
            </a:r>
            <a:r>
              <a:rPr lang="en-US" sz="3600" dirty="0" err="1" smtClean="0"/>
              <a:t>organisasi</a:t>
            </a:r>
            <a:endParaRPr lang="en-US" sz="3600" dirty="0" smtClean="0"/>
          </a:p>
          <a:p>
            <a:pPr marL="514350" indent="-514350" algn="r">
              <a:buNone/>
            </a:pPr>
            <a:r>
              <a:rPr lang="en-US" sz="2800" dirty="0" smtClean="0"/>
              <a:t>	</a:t>
            </a:r>
            <a:endParaRPr lang="id-ID" sz="2800" dirty="0" smtClean="0"/>
          </a:p>
          <a:p>
            <a:pPr marL="514350" indent="-514350" algn="r">
              <a:buNone/>
            </a:pPr>
            <a:r>
              <a:rPr lang="en-US" sz="2800" i="1" dirty="0" smtClean="0"/>
              <a:t>*</a:t>
            </a:r>
            <a:r>
              <a:rPr lang="en-US" sz="2400" i="1" dirty="0" smtClean="0"/>
              <a:t> System </a:t>
            </a:r>
            <a:r>
              <a:rPr lang="id-ID" sz="2400" i="1" dirty="0" smtClean="0"/>
              <a:t>request yang anda buat </a:t>
            </a:r>
            <a:r>
              <a:rPr lang="en-US" sz="2400" i="1" dirty="0" err="1" smtClean="0"/>
              <a:t>akan</a:t>
            </a:r>
            <a:r>
              <a:rPr lang="en-US" sz="2400" i="1" dirty="0" smtClean="0"/>
              <a:t> </a:t>
            </a:r>
            <a:r>
              <a:rPr lang="en-US" sz="2400" i="1" dirty="0" err="1" smtClean="0"/>
              <a:t>menjadi</a:t>
            </a:r>
            <a:r>
              <a:rPr lang="en-US" sz="2400" i="1" dirty="0" smtClean="0"/>
              <a:t/>
            </a:r>
            <a:br>
              <a:rPr lang="en-US" sz="2400" i="1" dirty="0" smtClean="0"/>
            </a:br>
            <a:r>
              <a:rPr lang="en-US" sz="2400" i="1" dirty="0" err="1" smtClean="0"/>
              <a:t>studi</a:t>
            </a:r>
            <a:r>
              <a:rPr lang="en-US" sz="2400" i="1" dirty="0" smtClean="0"/>
              <a:t> </a:t>
            </a:r>
            <a:r>
              <a:rPr lang="en-US" sz="2400" i="1" dirty="0" err="1" smtClean="0"/>
              <a:t>kasus</a:t>
            </a:r>
            <a:r>
              <a:rPr lang="en-US" sz="2400" i="1" dirty="0" smtClean="0"/>
              <a:t> </a:t>
            </a:r>
            <a:r>
              <a:rPr lang="en-US" sz="2400" i="1" dirty="0" err="1" smtClean="0"/>
              <a:t>dari</a:t>
            </a:r>
            <a:r>
              <a:rPr lang="en-US" sz="2400" i="1" dirty="0" smtClean="0"/>
              <a:t> </a:t>
            </a:r>
            <a:r>
              <a:rPr lang="en-US" sz="2400" i="1" dirty="0" err="1" smtClean="0"/>
              <a:t>pembelajaran</a:t>
            </a:r>
            <a:r>
              <a:rPr lang="en-US" sz="2400" i="1" dirty="0" smtClean="0"/>
              <a:t> </a:t>
            </a:r>
            <a:r>
              <a:rPr lang="en-US" sz="2400" i="1" dirty="0" err="1" smtClean="0"/>
              <a:t>kita</a:t>
            </a:r>
            <a:r>
              <a:rPr lang="en-US" sz="2400" i="1" dirty="0" smtClean="0"/>
              <a:t> </a:t>
            </a:r>
            <a:r>
              <a:rPr lang="id-ID" sz="2400" i="1" dirty="0" smtClean="0"/>
              <a:t>selama </a:t>
            </a:r>
            <a:r>
              <a:rPr lang="id-ID" sz="2400" i="1" dirty="0" err="1" smtClean="0"/>
              <a:t>course</a:t>
            </a:r>
            <a:r>
              <a:rPr lang="id-ID" sz="2400" i="1" dirty="0" smtClean="0"/>
              <a:t> berlangsung</a:t>
            </a:r>
            <a:endParaRPr lang="en-US" sz="2400" i="1" dirty="0"/>
          </a:p>
        </p:txBody>
      </p:sp>
      <p:sp>
        <p:nvSpPr>
          <p:cNvPr id="4" name="Slide Number Placeholder 3"/>
          <p:cNvSpPr>
            <a:spLocks noGrp="1"/>
          </p:cNvSpPr>
          <p:nvPr>
            <p:ph type="sldNum" sz="quarter" idx="4294967295"/>
          </p:nvPr>
        </p:nvSpPr>
        <p:spPr>
          <a:xfrm>
            <a:off x="7086600" y="6356350"/>
            <a:ext cx="2057400" cy="365125"/>
          </a:xfrm>
        </p:spPr>
        <p:txBody>
          <a:bodyPr/>
          <a:lstStyle/>
          <a:p>
            <a:fld id="{C546E0E4-908A-4724-B308-E4F6AE4FA0DD}" type="slidenum">
              <a:rPr lang="en-US" smtClean="0">
                <a:solidFill>
                  <a:prstClr val="black">
                    <a:tint val="75000"/>
                  </a:prstClr>
                </a:solidFill>
              </a:rPr>
              <a:pPr/>
              <a:t>52</a:t>
            </a:fld>
            <a:endParaRPr lang="en-US">
              <a:solidFill>
                <a:prstClr val="black">
                  <a:tint val="75000"/>
                </a:prstClr>
              </a:solidFill>
            </a:endParaRPr>
          </a:p>
        </p:txBody>
      </p:sp>
    </p:spTree>
    <p:extLst>
      <p:ext uri="{BB962C8B-B14F-4D97-AF65-F5344CB8AC3E}">
        <p14:creationId xmlns:p14="http://schemas.microsoft.com/office/powerpoint/2010/main" val="32278287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2. Planning - Feasibility Analysis</a:t>
            </a:r>
            <a:endParaRPr lang="id-ID" dirty="0"/>
          </a:p>
        </p:txBody>
      </p:sp>
      <p:sp>
        <p:nvSpPr>
          <p:cNvPr id="3" name="Content Placeholder 2"/>
          <p:cNvSpPr>
            <a:spLocks noGrp="1"/>
          </p:cNvSpPr>
          <p:nvPr>
            <p:ph idx="1"/>
          </p:nvPr>
        </p:nvSpPr>
        <p:spPr/>
        <p:txBody>
          <a:bodyPr>
            <a:normAutofit/>
          </a:bodyPr>
          <a:lstStyle/>
          <a:p>
            <a:pPr marL="514350" indent="-514350">
              <a:buFont typeface="+mj-lt"/>
              <a:buAutoNum type="arabicPeriod"/>
            </a:pPr>
            <a:r>
              <a:rPr lang="en-US" sz="3200" dirty="0">
                <a:solidFill>
                  <a:srgbClr val="C00000"/>
                </a:solidFill>
              </a:rPr>
              <a:t>Technical </a:t>
            </a:r>
            <a:r>
              <a:rPr lang="en-US" sz="3200" dirty="0" smtClean="0">
                <a:solidFill>
                  <a:srgbClr val="C00000"/>
                </a:solidFill>
              </a:rPr>
              <a:t>feasibility</a:t>
            </a:r>
            <a:r>
              <a:rPr lang="en-US" sz="3200" dirty="0" smtClean="0"/>
              <a:t>: Can </a:t>
            </a:r>
            <a:r>
              <a:rPr lang="en-US" sz="3200" dirty="0"/>
              <a:t>we build it</a:t>
            </a:r>
            <a:r>
              <a:rPr lang="en-US" sz="3200" dirty="0" smtClean="0"/>
              <a:t>?</a:t>
            </a:r>
          </a:p>
          <a:p>
            <a:pPr marL="514350" indent="-514350">
              <a:buFont typeface="+mj-lt"/>
              <a:buAutoNum type="arabicPeriod"/>
            </a:pPr>
            <a:endParaRPr lang="en-US" sz="3200" dirty="0"/>
          </a:p>
          <a:p>
            <a:pPr marL="514350" indent="-514350">
              <a:buFont typeface="+mj-lt"/>
              <a:buAutoNum type="arabicPeriod"/>
            </a:pPr>
            <a:r>
              <a:rPr lang="en-US" sz="3200" dirty="0">
                <a:solidFill>
                  <a:srgbClr val="C00000"/>
                </a:solidFill>
              </a:rPr>
              <a:t>Economic </a:t>
            </a:r>
            <a:r>
              <a:rPr lang="en-US" sz="3200" dirty="0" smtClean="0">
                <a:solidFill>
                  <a:srgbClr val="C00000"/>
                </a:solidFill>
              </a:rPr>
              <a:t>feasibility</a:t>
            </a:r>
            <a:r>
              <a:rPr lang="en-US" sz="3200" dirty="0" smtClean="0"/>
              <a:t>: Should </a:t>
            </a:r>
            <a:r>
              <a:rPr lang="en-US" sz="3200" dirty="0"/>
              <a:t>we build it</a:t>
            </a:r>
            <a:r>
              <a:rPr lang="en-US" sz="3200" dirty="0" smtClean="0"/>
              <a:t>?</a:t>
            </a:r>
          </a:p>
          <a:p>
            <a:pPr marL="514350" indent="-514350">
              <a:buFont typeface="+mj-lt"/>
              <a:buAutoNum type="arabicPeriod"/>
            </a:pPr>
            <a:endParaRPr lang="en-US" sz="3200" dirty="0"/>
          </a:p>
          <a:p>
            <a:pPr marL="514350" indent="-514350">
              <a:buFont typeface="+mj-lt"/>
              <a:buAutoNum type="arabicPeriod"/>
            </a:pPr>
            <a:r>
              <a:rPr lang="en-US" sz="3200" dirty="0">
                <a:solidFill>
                  <a:srgbClr val="C00000"/>
                </a:solidFill>
              </a:rPr>
              <a:t>Organizational </a:t>
            </a:r>
            <a:r>
              <a:rPr lang="en-US" sz="3200" dirty="0" smtClean="0">
                <a:solidFill>
                  <a:srgbClr val="C00000"/>
                </a:solidFill>
              </a:rPr>
              <a:t>feasibility</a:t>
            </a:r>
            <a:r>
              <a:rPr lang="en-US" sz="3200" dirty="0" smtClean="0"/>
              <a:t>: If </a:t>
            </a:r>
            <a:r>
              <a:rPr lang="en-US" sz="3200" dirty="0"/>
              <a:t>we build it, will they come?</a:t>
            </a:r>
          </a:p>
          <a:p>
            <a:pPr marL="514350" indent="-514350">
              <a:buFont typeface="+mj-lt"/>
              <a:buAutoNum type="arabicPeriod"/>
            </a:pPr>
            <a:endParaRPr lang="id-ID" sz="3200" dirty="0"/>
          </a:p>
        </p:txBody>
      </p:sp>
      <p:sp>
        <p:nvSpPr>
          <p:cNvPr id="4" name="Slide Number Placeholder 3"/>
          <p:cNvSpPr>
            <a:spLocks noGrp="1"/>
          </p:cNvSpPr>
          <p:nvPr>
            <p:ph type="sldNum" sz="quarter" idx="4294967295"/>
          </p:nvPr>
        </p:nvSpPr>
        <p:spPr>
          <a:xfrm>
            <a:off x="7086600" y="6356350"/>
            <a:ext cx="2057400" cy="365125"/>
          </a:xfrm>
        </p:spPr>
        <p:txBody>
          <a:bodyPr/>
          <a:lstStyle/>
          <a:p>
            <a:fld id="{C546E0E4-908A-4724-B308-E4F6AE4FA0DD}" type="slidenum">
              <a:rPr lang="en-US" smtClean="0">
                <a:solidFill>
                  <a:prstClr val="black">
                    <a:tint val="75000"/>
                  </a:prstClr>
                </a:solidFill>
              </a:rPr>
              <a:pPr/>
              <a:t>53</a:t>
            </a:fld>
            <a:endParaRPr lang="en-US" dirty="0">
              <a:solidFill>
                <a:prstClr val="black">
                  <a:tint val="75000"/>
                </a:prstClr>
              </a:solidFill>
            </a:endParaRPr>
          </a:p>
        </p:txBody>
      </p:sp>
    </p:spTree>
    <p:extLst>
      <p:ext uri="{BB962C8B-B14F-4D97-AF65-F5344CB8AC3E}">
        <p14:creationId xmlns:p14="http://schemas.microsoft.com/office/powerpoint/2010/main" val="33035899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 Planning - Feasibility Analysis</a:t>
            </a:r>
            <a:endParaRPr lang="id-ID" dirty="0"/>
          </a:p>
        </p:txBody>
      </p:sp>
      <p:graphicFrame>
        <p:nvGraphicFramePr>
          <p:cNvPr id="5" name="Content Placeholder 4"/>
          <p:cNvGraphicFramePr>
            <a:graphicFrameLocks noGrp="1"/>
          </p:cNvGraphicFramePr>
          <p:nvPr>
            <p:ph idx="1"/>
            <p:extLst/>
          </p:nvPr>
        </p:nvGraphicFramePr>
        <p:xfrm>
          <a:off x="476250" y="1658938"/>
          <a:ext cx="8320088" cy="3840480"/>
        </p:xfrm>
        <a:graphic>
          <a:graphicData uri="http://schemas.openxmlformats.org/drawingml/2006/table">
            <a:tbl>
              <a:tblPr firstCol="1" bandRow="1">
                <a:tableStyleId>{073A0DAA-6AF3-43AB-8588-CEC1D06C72B9}</a:tableStyleId>
              </a:tblPr>
              <a:tblGrid>
                <a:gridCol w="289394"/>
                <a:gridCol w="1664018"/>
                <a:gridCol w="6366676"/>
              </a:tblGrid>
              <a:tr h="370840">
                <a:tc>
                  <a:txBody>
                    <a:bodyPr/>
                    <a:lstStyle/>
                    <a:p>
                      <a:r>
                        <a:rPr lang="en-US" sz="1600" b="1" dirty="0" smtClean="0"/>
                        <a:t>1</a:t>
                      </a:r>
                      <a:endParaRPr lang="id-ID" sz="1600" b="1" dirty="0"/>
                    </a:p>
                  </a:txBody>
                  <a:tcPr marL="86818" marR="86818"/>
                </a:tc>
                <a:tc>
                  <a:txBody>
                    <a:bodyPr/>
                    <a:lstStyle/>
                    <a:p>
                      <a:r>
                        <a:rPr lang="en-US" sz="2000" b="1" dirty="0" smtClean="0"/>
                        <a:t>Technical Feasibility</a:t>
                      </a:r>
                      <a:endParaRPr lang="id-ID" sz="2000" b="1" dirty="0"/>
                    </a:p>
                  </a:txBody>
                  <a:tcPr marL="86818" marR="86818"/>
                </a:tc>
                <a:tc>
                  <a:txBody>
                    <a:bodyPr/>
                    <a:lstStyle/>
                    <a:p>
                      <a:pPr marL="285750" indent="-285750">
                        <a:buFont typeface="Arial" panose="020B0604020202020204" pitchFamily="34" charset="0"/>
                        <a:buChar char="•"/>
                      </a:pPr>
                      <a:r>
                        <a:rPr lang="en-US" sz="2000" dirty="0" smtClean="0">
                          <a:solidFill>
                            <a:srgbClr val="C00000"/>
                          </a:solidFill>
                        </a:rPr>
                        <a:t>Familiarity with application</a:t>
                      </a:r>
                      <a:r>
                        <a:rPr lang="en-US" sz="2000" dirty="0" smtClean="0"/>
                        <a:t>: </a:t>
                      </a:r>
                      <a:r>
                        <a:rPr lang="en-US" sz="1800" dirty="0" smtClean="0"/>
                        <a:t>Less familiarity generates more risk</a:t>
                      </a:r>
                    </a:p>
                    <a:p>
                      <a:pPr marL="285750" indent="-285750">
                        <a:buFont typeface="Arial" panose="020B0604020202020204" pitchFamily="34" charset="0"/>
                        <a:buChar char="•"/>
                      </a:pPr>
                      <a:r>
                        <a:rPr lang="en-US" sz="2000" dirty="0" smtClean="0">
                          <a:solidFill>
                            <a:srgbClr val="C00000"/>
                          </a:solidFill>
                        </a:rPr>
                        <a:t>Familiarity with technology</a:t>
                      </a:r>
                      <a:r>
                        <a:rPr lang="en-US" sz="2000" dirty="0" smtClean="0"/>
                        <a:t>: </a:t>
                      </a:r>
                      <a:r>
                        <a:rPr lang="en-US" sz="1800" dirty="0" smtClean="0"/>
                        <a:t>Less familiarity generates more risk</a:t>
                      </a:r>
                    </a:p>
                    <a:p>
                      <a:pPr marL="285750" indent="-285750">
                        <a:buFont typeface="Arial" panose="020B0604020202020204" pitchFamily="34" charset="0"/>
                        <a:buChar char="•"/>
                      </a:pPr>
                      <a:r>
                        <a:rPr lang="en-US" sz="2000" dirty="0" smtClean="0">
                          <a:solidFill>
                            <a:srgbClr val="C00000"/>
                          </a:solidFill>
                        </a:rPr>
                        <a:t>Project size</a:t>
                      </a:r>
                      <a:r>
                        <a:rPr lang="en-US" sz="2000" dirty="0" smtClean="0"/>
                        <a:t>: </a:t>
                      </a:r>
                      <a:r>
                        <a:rPr lang="en-US" sz="1800" dirty="0" smtClean="0"/>
                        <a:t>Large projects have more risk</a:t>
                      </a:r>
                      <a:endParaRPr lang="en-US" sz="2000" dirty="0" smtClean="0"/>
                    </a:p>
                    <a:p>
                      <a:pPr marL="285750" indent="-285750">
                        <a:buFont typeface="Arial" panose="020B0604020202020204" pitchFamily="34" charset="0"/>
                        <a:buChar char="•"/>
                      </a:pPr>
                      <a:r>
                        <a:rPr lang="en-US" sz="2000" dirty="0" smtClean="0">
                          <a:solidFill>
                            <a:srgbClr val="C00000"/>
                          </a:solidFill>
                        </a:rPr>
                        <a:t>Compatibility</a:t>
                      </a:r>
                      <a:r>
                        <a:rPr lang="en-US" sz="2000" dirty="0" smtClean="0"/>
                        <a:t>: </a:t>
                      </a:r>
                      <a:r>
                        <a:rPr lang="en-US" sz="1800" dirty="0" smtClean="0"/>
                        <a:t>The harder it is to integrate the system with the company’s existing technology, the higher the risk will be</a:t>
                      </a:r>
                      <a:endParaRPr lang="id-ID" sz="1800" dirty="0"/>
                    </a:p>
                  </a:txBody>
                  <a:tcPr marL="86818" marR="86818"/>
                </a:tc>
              </a:tr>
              <a:tr h="370840">
                <a:tc>
                  <a:txBody>
                    <a:bodyPr/>
                    <a:lstStyle/>
                    <a:p>
                      <a:r>
                        <a:rPr lang="en-US" sz="1600" b="1" dirty="0" smtClean="0"/>
                        <a:t>2</a:t>
                      </a:r>
                      <a:endParaRPr lang="id-ID" sz="1600" b="1" dirty="0"/>
                    </a:p>
                  </a:txBody>
                  <a:tcPr marL="86818" marR="86818"/>
                </a:tc>
                <a:tc>
                  <a:txBody>
                    <a:bodyPr/>
                    <a:lstStyle/>
                    <a:p>
                      <a:r>
                        <a:rPr lang="en-US" sz="2000" b="1" dirty="0" smtClean="0"/>
                        <a:t>Economic Feasibility</a:t>
                      </a:r>
                      <a:endParaRPr lang="id-ID" sz="2000" b="1" dirty="0"/>
                    </a:p>
                  </a:txBody>
                  <a:tcPr marL="86818" marR="86818"/>
                </a:tc>
                <a:tc>
                  <a:txBody>
                    <a:bodyPr/>
                    <a:lstStyle/>
                    <a:p>
                      <a:pPr marL="285750" indent="-285750">
                        <a:buFont typeface="Arial" panose="020B0604020202020204" pitchFamily="34" charset="0"/>
                        <a:buChar char="•"/>
                      </a:pPr>
                      <a:r>
                        <a:rPr lang="en-US" sz="2000" dirty="0" smtClean="0"/>
                        <a:t>Return on Investment (</a:t>
                      </a:r>
                      <a:r>
                        <a:rPr lang="en-US" sz="2000" dirty="0" smtClean="0">
                          <a:solidFill>
                            <a:srgbClr val="C00000"/>
                          </a:solidFill>
                        </a:rPr>
                        <a:t>ROI</a:t>
                      </a:r>
                      <a:r>
                        <a:rPr lang="en-US" sz="2000" dirty="0" smtClean="0"/>
                        <a:t>)</a:t>
                      </a:r>
                    </a:p>
                    <a:p>
                      <a:pPr marL="285750" indent="-285750">
                        <a:buFont typeface="Arial" panose="020B0604020202020204" pitchFamily="34" charset="0"/>
                        <a:buChar char="•"/>
                      </a:pPr>
                      <a:r>
                        <a:rPr lang="en-US" sz="2000" dirty="0" smtClean="0"/>
                        <a:t>Break</a:t>
                      </a:r>
                      <a:r>
                        <a:rPr lang="en-US" sz="2000" baseline="0" dirty="0" smtClean="0"/>
                        <a:t> Even Point (</a:t>
                      </a:r>
                      <a:r>
                        <a:rPr lang="en-US" sz="2000" baseline="0" dirty="0" smtClean="0">
                          <a:solidFill>
                            <a:srgbClr val="C00000"/>
                          </a:solidFill>
                        </a:rPr>
                        <a:t>BEP</a:t>
                      </a:r>
                      <a:r>
                        <a:rPr lang="en-US" sz="2000" baseline="0" dirty="0" smtClean="0"/>
                        <a:t>)</a:t>
                      </a:r>
                    </a:p>
                    <a:p>
                      <a:pPr marL="285750" indent="-285750">
                        <a:buFont typeface="Arial" panose="020B0604020202020204" pitchFamily="34" charset="0"/>
                        <a:buChar char="•"/>
                      </a:pPr>
                      <a:r>
                        <a:rPr lang="en-US" sz="2000" dirty="0" smtClean="0"/>
                        <a:t>Intangible Benefit</a:t>
                      </a:r>
                      <a:endParaRPr lang="id-ID" sz="2000" dirty="0"/>
                    </a:p>
                  </a:txBody>
                  <a:tcPr marL="86818" marR="86818"/>
                </a:tc>
              </a:tr>
              <a:tr h="370840">
                <a:tc>
                  <a:txBody>
                    <a:bodyPr/>
                    <a:lstStyle/>
                    <a:p>
                      <a:r>
                        <a:rPr lang="en-US" sz="1600" b="1" dirty="0" smtClean="0"/>
                        <a:t>3</a:t>
                      </a:r>
                      <a:endParaRPr lang="id-ID" sz="1600" b="1" dirty="0"/>
                    </a:p>
                  </a:txBody>
                  <a:tcPr marL="86818" marR="86818"/>
                </a:tc>
                <a:tc>
                  <a:txBody>
                    <a:bodyPr/>
                    <a:lstStyle/>
                    <a:p>
                      <a:r>
                        <a:rPr lang="id-ID" sz="2000" b="1" dirty="0" smtClean="0"/>
                        <a:t>Organizational </a:t>
                      </a:r>
                      <a:r>
                        <a:rPr lang="en-US" sz="2000" b="1" dirty="0" smtClean="0"/>
                        <a:t>F</a:t>
                      </a:r>
                      <a:r>
                        <a:rPr lang="id-ID" sz="2000" b="1" dirty="0" err="1" smtClean="0"/>
                        <a:t>easibility</a:t>
                      </a:r>
                      <a:endParaRPr lang="id-ID" sz="2000" b="1" dirty="0"/>
                    </a:p>
                  </a:txBody>
                  <a:tcPr marL="86818" marR="86818"/>
                </a:tc>
                <a:tc>
                  <a:txBody>
                    <a:bodyPr/>
                    <a:lstStyle/>
                    <a:p>
                      <a:pPr marL="285750" indent="-285750">
                        <a:buFont typeface="Arial" panose="020B0604020202020204" pitchFamily="34" charset="0"/>
                        <a:buChar char="•"/>
                      </a:pPr>
                      <a:r>
                        <a:rPr lang="en-US" sz="2000" dirty="0" smtClean="0"/>
                        <a:t>Is the software project </a:t>
                      </a:r>
                      <a:r>
                        <a:rPr lang="en-US" sz="2000" dirty="0" smtClean="0">
                          <a:solidFill>
                            <a:srgbClr val="C00000"/>
                          </a:solidFill>
                        </a:rPr>
                        <a:t>strategically aligned with the business</a:t>
                      </a:r>
                      <a:r>
                        <a:rPr lang="en-US" sz="2000" dirty="0" smtClean="0"/>
                        <a:t>?</a:t>
                      </a:r>
                      <a:endParaRPr lang="id-ID" sz="2000" dirty="0"/>
                    </a:p>
                  </a:txBody>
                  <a:tcPr marL="86818" marR="86818"/>
                </a:tc>
              </a:tr>
            </a:tbl>
          </a:graphicData>
        </a:graphic>
      </p:graphicFrame>
      <p:sp>
        <p:nvSpPr>
          <p:cNvPr id="4" name="Slide Number Placeholder 3"/>
          <p:cNvSpPr>
            <a:spLocks noGrp="1"/>
          </p:cNvSpPr>
          <p:nvPr>
            <p:ph type="sldNum" sz="quarter" idx="4294967295"/>
          </p:nvPr>
        </p:nvSpPr>
        <p:spPr>
          <a:xfrm>
            <a:off x="7086600" y="6356350"/>
            <a:ext cx="2057400" cy="365125"/>
          </a:xfrm>
        </p:spPr>
        <p:txBody>
          <a:bodyPr/>
          <a:lstStyle/>
          <a:p>
            <a:fld id="{C546E0E4-908A-4724-B308-E4F6AE4FA0DD}" type="slidenum">
              <a:rPr lang="en-US" smtClean="0">
                <a:solidFill>
                  <a:prstClr val="black">
                    <a:tint val="75000"/>
                  </a:prstClr>
                </a:solidFill>
              </a:rPr>
              <a:pPr/>
              <a:t>54</a:t>
            </a:fld>
            <a:endParaRPr lang="en-US" dirty="0">
              <a:solidFill>
                <a:prstClr val="black">
                  <a:tint val="75000"/>
                </a:prstClr>
              </a:solidFill>
            </a:endParaRPr>
          </a:p>
        </p:txBody>
      </p:sp>
    </p:spTree>
    <p:extLst>
      <p:ext uri="{BB962C8B-B14F-4D97-AF65-F5344CB8AC3E}">
        <p14:creationId xmlns:p14="http://schemas.microsoft.com/office/powerpoint/2010/main" val="4120768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Feasibility Analysis - Technical Feasibility</a:t>
            </a:r>
            <a:endParaRPr lang="id-ID" dirty="0"/>
          </a:p>
        </p:txBody>
      </p:sp>
      <p:graphicFrame>
        <p:nvGraphicFramePr>
          <p:cNvPr id="5" name="Content Placeholder 4"/>
          <p:cNvGraphicFramePr>
            <a:graphicFrameLocks noGrp="1"/>
          </p:cNvGraphicFramePr>
          <p:nvPr>
            <p:ph idx="1"/>
            <p:extLst/>
          </p:nvPr>
        </p:nvGraphicFramePr>
        <p:xfrm>
          <a:off x="476250" y="1658938"/>
          <a:ext cx="8320088" cy="4023360"/>
        </p:xfrm>
        <a:graphic>
          <a:graphicData uri="http://schemas.openxmlformats.org/drawingml/2006/table">
            <a:tbl>
              <a:tblPr firstCol="1" bandRow="1">
                <a:tableStyleId>{073A0DAA-6AF3-43AB-8588-CEC1D06C72B9}</a:tableStyleId>
              </a:tblPr>
              <a:tblGrid>
                <a:gridCol w="2062244"/>
                <a:gridCol w="6257844"/>
              </a:tblGrid>
              <a:tr h="370840">
                <a:tc>
                  <a:txBody>
                    <a:bodyPr/>
                    <a:lstStyle/>
                    <a:p>
                      <a:r>
                        <a:rPr lang="en-US" sz="2400" b="1" dirty="0" smtClean="0"/>
                        <a:t>Familiarity with application</a:t>
                      </a:r>
                      <a:endParaRPr lang="id-ID" sz="2400" b="1" dirty="0"/>
                    </a:p>
                  </a:txBody>
                  <a:tcPr marL="85334" marR="85334"/>
                </a:tc>
                <a:tc>
                  <a:txBody>
                    <a:bodyPr/>
                    <a:lstStyle/>
                    <a:p>
                      <a:pPr marL="285750" indent="-285750">
                        <a:buFont typeface="Arial" panose="020B0604020202020204" pitchFamily="34" charset="0"/>
                        <a:buChar char="•"/>
                      </a:pPr>
                      <a:r>
                        <a:rPr lang="en-US" sz="2400" dirty="0" smtClean="0">
                          <a:solidFill>
                            <a:schemeClr val="tx1"/>
                          </a:solidFill>
                        </a:rPr>
                        <a:t>Knowledge of business domain</a:t>
                      </a:r>
                    </a:p>
                    <a:p>
                      <a:pPr marL="285750" indent="-285750">
                        <a:buFont typeface="Arial" panose="020B0604020202020204" pitchFamily="34" charset="0"/>
                        <a:buChar char="•"/>
                      </a:pPr>
                      <a:r>
                        <a:rPr lang="en-US" sz="2400" dirty="0" smtClean="0">
                          <a:solidFill>
                            <a:schemeClr val="tx1"/>
                          </a:solidFill>
                        </a:rPr>
                        <a:t>Need to understand improvements</a:t>
                      </a:r>
                    </a:p>
                    <a:p>
                      <a:pPr marL="285750" indent="-285750">
                        <a:buFont typeface="Arial" panose="020B0604020202020204" pitchFamily="34" charset="0"/>
                        <a:buChar char="•"/>
                      </a:pPr>
                      <a:r>
                        <a:rPr lang="en-US" sz="2400" dirty="0" smtClean="0">
                          <a:solidFill>
                            <a:schemeClr val="tx1"/>
                          </a:solidFill>
                        </a:rPr>
                        <a:t>Need to recognize pitfalls and bad ideas</a:t>
                      </a:r>
                    </a:p>
                  </a:txBody>
                  <a:tcPr marL="85334" marR="85334"/>
                </a:tc>
              </a:tr>
              <a:tr h="370840">
                <a:tc>
                  <a:txBody>
                    <a:bodyPr/>
                    <a:lstStyle/>
                    <a:p>
                      <a:r>
                        <a:rPr lang="en-US" sz="2400" b="1" dirty="0" smtClean="0"/>
                        <a:t>Familiarity with technology</a:t>
                      </a:r>
                      <a:endParaRPr lang="id-ID" sz="2400" b="1" dirty="0"/>
                    </a:p>
                  </a:txBody>
                  <a:tcPr marL="85334" marR="85334"/>
                </a:tc>
                <a:tc>
                  <a:txBody>
                    <a:bodyPr/>
                    <a:lstStyle/>
                    <a:p>
                      <a:pPr marL="285750" indent="-285750">
                        <a:buFont typeface="Arial" panose="020B0604020202020204" pitchFamily="34" charset="0"/>
                        <a:buChar char="•"/>
                      </a:pPr>
                      <a:r>
                        <a:rPr lang="en-US" sz="2400" dirty="0" smtClean="0"/>
                        <a:t>Is technology new to this organization?</a:t>
                      </a:r>
                    </a:p>
                    <a:p>
                      <a:pPr marL="285750" indent="-285750">
                        <a:buFont typeface="Arial" panose="020B0604020202020204" pitchFamily="34" charset="0"/>
                        <a:buChar char="•"/>
                      </a:pPr>
                      <a:r>
                        <a:rPr lang="en-US" sz="2400" dirty="0" smtClean="0"/>
                        <a:t>Is this a brand new technology?</a:t>
                      </a:r>
                    </a:p>
                    <a:p>
                      <a:pPr marL="285750" indent="-285750">
                        <a:buFont typeface="Arial" panose="020B0604020202020204" pitchFamily="34" charset="0"/>
                        <a:buChar char="•"/>
                      </a:pPr>
                      <a:r>
                        <a:rPr lang="en-US" sz="2400" dirty="0" smtClean="0"/>
                        <a:t>Extension of existing firm technologies</a:t>
                      </a:r>
                    </a:p>
                  </a:txBody>
                  <a:tcPr marL="85334" marR="85334"/>
                </a:tc>
              </a:tr>
              <a:tr h="370840">
                <a:tc>
                  <a:txBody>
                    <a:bodyPr/>
                    <a:lstStyle/>
                    <a:p>
                      <a:r>
                        <a:rPr lang="id-ID" sz="2400" b="1" dirty="0" smtClean="0"/>
                        <a:t>Project </a:t>
                      </a:r>
                      <a:r>
                        <a:rPr lang="id-ID" sz="2400" b="1" dirty="0" err="1" smtClean="0"/>
                        <a:t>size</a:t>
                      </a:r>
                      <a:endParaRPr lang="id-ID" sz="2400" b="1" dirty="0"/>
                    </a:p>
                  </a:txBody>
                  <a:tcPr marL="85334" marR="85334"/>
                </a:tc>
                <a:tc>
                  <a:txBody>
                    <a:bodyPr/>
                    <a:lstStyle/>
                    <a:p>
                      <a:pPr marL="285750" indent="-285750">
                        <a:buFont typeface="Arial" panose="020B0604020202020204" pitchFamily="34" charset="0"/>
                        <a:buChar char="•"/>
                      </a:pPr>
                      <a:r>
                        <a:rPr lang="en-US" sz="2400" dirty="0" smtClean="0"/>
                        <a:t>Number of people, time, and features</a:t>
                      </a:r>
                    </a:p>
                  </a:txBody>
                  <a:tcPr marL="85334" marR="85334"/>
                </a:tc>
              </a:tr>
              <a:tr h="370840">
                <a:tc>
                  <a:txBody>
                    <a:bodyPr/>
                    <a:lstStyle/>
                    <a:p>
                      <a:r>
                        <a:rPr lang="id-ID" sz="2400" b="1" dirty="0" err="1" smtClean="0"/>
                        <a:t>Compatibility</a:t>
                      </a:r>
                      <a:endParaRPr lang="id-ID" sz="2400" b="1" dirty="0"/>
                    </a:p>
                  </a:txBody>
                  <a:tcPr marL="85334" marR="85334"/>
                </a:tc>
                <a:tc>
                  <a:txBody>
                    <a:bodyPr/>
                    <a:lstStyle/>
                    <a:p>
                      <a:pPr marL="285750" indent="-285750">
                        <a:buFont typeface="Arial" panose="020B0604020202020204" pitchFamily="34" charset="0"/>
                        <a:buChar char="•"/>
                      </a:pPr>
                      <a:r>
                        <a:rPr lang="en-US" sz="2400" dirty="0" smtClean="0"/>
                        <a:t>Systems are not built in a vacuum</a:t>
                      </a:r>
                    </a:p>
                    <a:p>
                      <a:pPr marL="285750" indent="-285750">
                        <a:buFont typeface="Arial" panose="020B0604020202020204" pitchFamily="34" charset="0"/>
                        <a:buChar char="•"/>
                      </a:pPr>
                      <a:r>
                        <a:rPr lang="en-US" sz="2400" dirty="0" smtClean="0"/>
                        <a:t>Needs to integrate with current systems and data</a:t>
                      </a:r>
                    </a:p>
                  </a:txBody>
                  <a:tcPr marL="85334" marR="85334"/>
                </a:tc>
              </a:tr>
            </a:tbl>
          </a:graphicData>
        </a:graphic>
      </p:graphicFrame>
      <p:sp>
        <p:nvSpPr>
          <p:cNvPr id="4" name="Slide Number Placeholder 3"/>
          <p:cNvSpPr>
            <a:spLocks noGrp="1"/>
          </p:cNvSpPr>
          <p:nvPr>
            <p:ph type="sldNum" sz="quarter" idx="4294967295"/>
          </p:nvPr>
        </p:nvSpPr>
        <p:spPr>
          <a:xfrm>
            <a:off x="7086600" y="6356350"/>
            <a:ext cx="2057400" cy="365125"/>
          </a:xfrm>
        </p:spPr>
        <p:txBody>
          <a:bodyPr/>
          <a:lstStyle/>
          <a:p>
            <a:fld id="{C546E0E4-908A-4724-B308-E4F6AE4FA0DD}" type="slidenum">
              <a:rPr lang="en-US" smtClean="0">
                <a:solidFill>
                  <a:prstClr val="black">
                    <a:tint val="75000"/>
                  </a:prstClr>
                </a:solidFill>
              </a:rPr>
              <a:pPr/>
              <a:t>55</a:t>
            </a:fld>
            <a:endParaRPr lang="en-US" dirty="0">
              <a:solidFill>
                <a:prstClr val="black">
                  <a:tint val="75000"/>
                </a:prstClr>
              </a:solidFill>
            </a:endParaRPr>
          </a:p>
        </p:txBody>
      </p:sp>
    </p:spTree>
    <p:extLst>
      <p:ext uri="{BB962C8B-B14F-4D97-AF65-F5344CB8AC3E}">
        <p14:creationId xmlns:p14="http://schemas.microsoft.com/office/powerpoint/2010/main" val="8680874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2"/>
          <p:cNvSpPr>
            <a:spLocks noGrp="1" noChangeArrowheads="1"/>
          </p:cNvSpPr>
          <p:nvPr>
            <p:ph type="title"/>
          </p:nvPr>
        </p:nvSpPr>
        <p:spPr>
          <a:noFill/>
          <a:ln/>
        </p:spPr>
        <p:txBody>
          <a:bodyPr lIns="92075" tIns="46038" rIns="92075" bIns="46038" anchor="ctr"/>
          <a:lstStyle/>
          <a:p>
            <a:r>
              <a:rPr lang="en-US" sz="3600" dirty="0"/>
              <a:t>Economic </a:t>
            </a:r>
            <a:r>
              <a:rPr lang="en-US" sz="3600" dirty="0" smtClean="0"/>
              <a:t>Feasibility</a:t>
            </a:r>
            <a:r>
              <a:rPr lang="id-ID" sz="3600" dirty="0" smtClean="0"/>
              <a:t>: </a:t>
            </a:r>
            <a:r>
              <a:rPr lang="en-US" sz="3600" dirty="0" smtClean="0"/>
              <a:t>Should </a:t>
            </a:r>
            <a:r>
              <a:rPr lang="en-US" sz="3600" dirty="0"/>
              <a:t>We Build It?</a:t>
            </a:r>
          </a:p>
        </p:txBody>
      </p:sp>
      <p:sp>
        <p:nvSpPr>
          <p:cNvPr id="4" name="Content Placeholder 3"/>
          <p:cNvSpPr>
            <a:spLocks noGrp="1"/>
          </p:cNvSpPr>
          <p:nvPr>
            <p:ph idx="1"/>
          </p:nvPr>
        </p:nvSpPr>
        <p:spPr/>
        <p:txBody>
          <a:bodyPr/>
          <a:lstStyle/>
          <a:p>
            <a:endParaRPr lang="id-ID"/>
          </a:p>
        </p:txBody>
      </p:sp>
      <p:sp>
        <p:nvSpPr>
          <p:cNvPr id="3" name="Slide Number Placeholder 2"/>
          <p:cNvSpPr>
            <a:spLocks noGrp="1"/>
          </p:cNvSpPr>
          <p:nvPr>
            <p:ph type="sldNum" sz="quarter" idx="4294967295"/>
          </p:nvPr>
        </p:nvSpPr>
        <p:spPr>
          <a:xfrm>
            <a:off x="7086600" y="6356350"/>
            <a:ext cx="2057400" cy="365125"/>
          </a:xfrm>
        </p:spPr>
        <p:txBody>
          <a:bodyPr/>
          <a:lstStyle/>
          <a:p>
            <a:fld id="{C546E0E4-908A-4724-B308-E4F6AE4FA0DD}" type="slidenum">
              <a:rPr lang="en-US" smtClean="0">
                <a:solidFill>
                  <a:prstClr val="black">
                    <a:tint val="75000"/>
                  </a:prstClr>
                </a:solidFill>
              </a:rPr>
              <a:pPr/>
              <a:t>56</a:t>
            </a:fld>
            <a:endParaRPr lang="en-US">
              <a:solidFill>
                <a:prstClr val="black">
                  <a:tint val="75000"/>
                </a:prstClr>
              </a:solidFill>
            </a:endParaRPr>
          </a:p>
        </p:txBody>
      </p:sp>
      <p:pic>
        <p:nvPicPr>
          <p:cNvPr id="8601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32897" t="25624" r="16138" b="8291"/>
          <a:stretch/>
        </p:blipFill>
        <p:spPr bwMode="auto">
          <a:xfrm>
            <a:off x="0" y="990600"/>
            <a:ext cx="9144000" cy="5867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156426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2"/>
          <p:cNvSpPr>
            <a:spLocks noGrp="1" noChangeArrowheads="1"/>
          </p:cNvSpPr>
          <p:nvPr>
            <p:ph type="title"/>
          </p:nvPr>
        </p:nvSpPr>
        <p:spPr/>
        <p:txBody>
          <a:bodyPr/>
          <a:lstStyle/>
          <a:p>
            <a:r>
              <a:rPr lang="en-US" dirty="0" smtClean="0"/>
              <a:t>Cost-Benefit Analysis</a:t>
            </a:r>
            <a:r>
              <a:rPr lang="id-ID" dirty="0" smtClean="0"/>
              <a:t> - </a:t>
            </a:r>
            <a:r>
              <a:rPr lang="en-US" dirty="0" smtClean="0"/>
              <a:t>Cash Flow</a:t>
            </a:r>
            <a:endParaRPr lang="en-US" dirty="0"/>
          </a:p>
        </p:txBody>
      </p:sp>
      <p:sp>
        <p:nvSpPr>
          <p:cNvPr id="160771" name="Rectangle 3" descr="Rectangle: Click to edit Master text styles&#10;Second level&#10;Third level&#10;Fourth level&#10;Fifth level"/>
          <p:cNvSpPr>
            <a:spLocks noGrp="1" noChangeArrowheads="1"/>
          </p:cNvSpPr>
          <p:nvPr>
            <p:ph idx="1"/>
          </p:nvPr>
        </p:nvSpPr>
        <p:spPr/>
        <p:txBody>
          <a:bodyPr/>
          <a:lstStyle/>
          <a:p>
            <a:pPr>
              <a:lnSpc>
                <a:spcPct val="90000"/>
              </a:lnSpc>
            </a:pPr>
            <a:r>
              <a:rPr lang="en-US" sz="3200" dirty="0"/>
              <a:t>Project costs and benefits over several </a:t>
            </a:r>
            <a:r>
              <a:rPr lang="en-US" sz="3200" dirty="0" smtClean="0"/>
              <a:t>years</a:t>
            </a:r>
            <a:br>
              <a:rPr lang="en-US" sz="3200" dirty="0" smtClean="0"/>
            </a:br>
            <a:r>
              <a:rPr lang="en-US" sz="3200" dirty="0" smtClean="0"/>
              <a:t>(3–5</a:t>
            </a:r>
            <a:r>
              <a:rPr lang="en-US" sz="3200" dirty="0"/>
              <a:t>)</a:t>
            </a:r>
          </a:p>
          <a:p>
            <a:pPr>
              <a:lnSpc>
                <a:spcPct val="90000"/>
              </a:lnSpc>
            </a:pPr>
            <a:r>
              <a:rPr lang="en-US" sz="3200" dirty="0"/>
              <a:t>Use normal growth rates for sales etc.</a:t>
            </a:r>
          </a:p>
          <a:p>
            <a:pPr>
              <a:lnSpc>
                <a:spcPct val="90000"/>
              </a:lnSpc>
            </a:pPr>
            <a:r>
              <a:rPr lang="en-US" sz="3200" dirty="0"/>
              <a:t>Total added to determine </a:t>
            </a:r>
          </a:p>
          <a:p>
            <a:pPr>
              <a:lnSpc>
                <a:spcPct val="90000"/>
              </a:lnSpc>
            </a:pPr>
            <a:r>
              <a:rPr lang="en-US" sz="3200" dirty="0">
                <a:solidFill>
                  <a:srgbClr val="C00000"/>
                </a:solidFill>
              </a:rPr>
              <a:t>Overall Benefits </a:t>
            </a:r>
            <a:r>
              <a:rPr lang="en-US" sz="3200" dirty="0" smtClean="0">
                <a:solidFill>
                  <a:srgbClr val="C00000"/>
                </a:solidFill>
              </a:rPr>
              <a:t>= </a:t>
            </a:r>
            <a:r>
              <a:rPr lang="en-US" sz="3200" dirty="0">
                <a:solidFill>
                  <a:srgbClr val="C00000"/>
                </a:solidFill>
              </a:rPr>
              <a:t>Total Benefits – Total Costs</a:t>
            </a:r>
          </a:p>
          <a:p>
            <a:pPr>
              <a:lnSpc>
                <a:spcPct val="90000"/>
              </a:lnSpc>
            </a:pPr>
            <a:r>
              <a:rPr lang="en-US" sz="3200" dirty="0">
                <a:solidFill>
                  <a:srgbClr val="C00000"/>
                </a:solidFill>
              </a:rPr>
              <a:t>Higher number </a:t>
            </a:r>
            <a:r>
              <a:rPr lang="en-US" sz="3200" dirty="0"/>
              <a:t>is better</a:t>
            </a:r>
          </a:p>
        </p:txBody>
      </p:sp>
      <p:sp>
        <p:nvSpPr>
          <p:cNvPr id="2" name="Slide Number Placeholder 1"/>
          <p:cNvSpPr>
            <a:spLocks noGrp="1"/>
          </p:cNvSpPr>
          <p:nvPr>
            <p:ph type="sldNum" sz="quarter" idx="4294967295"/>
          </p:nvPr>
        </p:nvSpPr>
        <p:spPr>
          <a:xfrm>
            <a:off x="7086600" y="6356350"/>
            <a:ext cx="2057400" cy="365125"/>
          </a:xfrm>
        </p:spPr>
        <p:txBody>
          <a:bodyPr/>
          <a:lstStyle/>
          <a:p>
            <a:fld id="{C546E0E4-908A-4724-B308-E4F6AE4FA0DD}" type="slidenum">
              <a:rPr lang="en-US" smtClean="0">
                <a:solidFill>
                  <a:prstClr val="black">
                    <a:tint val="75000"/>
                  </a:prstClr>
                </a:solidFill>
              </a:rPr>
              <a:pPr/>
              <a:t>57</a:t>
            </a:fld>
            <a:endParaRPr lang="en-US">
              <a:solidFill>
                <a:prstClr val="black">
                  <a:tint val="75000"/>
                </a:prstClr>
              </a:solidFill>
            </a:endParaRPr>
          </a:p>
        </p:txBody>
      </p:sp>
    </p:spTree>
    <p:extLst>
      <p:ext uri="{BB962C8B-B14F-4D97-AF65-F5344CB8AC3E}">
        <p14:creationId xmlns:p14="http://schemas.microsoft.com/office/powerpoint/2010/main" val="18036880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60771">
                                            <p:txEl>
                                              <p:pRg st="0" end="0"/>
                                            </p:txEl>
                                          </p:spTgt>
                                        </p:tgtEl>
                                        <p:attrNameLst>
                                          <p:attrName>style.visibility</p:attrName>
                                        </p:attrNameLst>
                                      </p:cBhvr>
                                      <p:to>
                                        <p:strVal val="visible"/>
                                      </p:to>
                                    </p:set>
                                    <p:animEffect transition="in" filter="fade">
                                      <p:cBhvr>
                                        <p:cTn id="7" dur="1000"/>
                                        <p:tgtEl>
                                          <p:spTgt spid="160771">
                                            <p:txEl>
                                              <p:pRg st="0" end="0"/>
                                            </p:txEl>
                                          </p:spTgt>
                                        </p:tgtEl>
                                      </p:cBhvr>
                                    </p:animEffect>
                                    <p:anim calcmode="lin" valueType="num">
                                      <p:cBhvr>
                                        <p:cTn id="8" dur="1000" fill="hold"/>
                                        <p:tgtEl>
                                          <p:spTgt spid="160771">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60771">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60771">
                                            <p:txEl>
                                              <p:pRg st="1" end="1"/>
                                            </p:txEl>
                                          </p:spTgt>
                                        </p:tgtEl>
                                        <p:attrNameLst>
                                          <p:attrName>style.visibility</p:attrName>
                                        </p:attrNameLst>
                                      </p:cBhvr>
                                      <p:to>
                                        <p:strVal val="visible"/>
                                      </p:to>
                                    </p:set>
                                    <p:animEffect transition="in" filter="fade">
                                      <p:cBhvr>
                                        <p:cTn id="14" dur="1000"/>
                                        <p:tgtEl>
                                          <p:spTgt spid="160771">
                                            <p:txEl>
                                              <p:pRg st="1" end="1"/>
                                            </p:txEl>
                                          </p:spTgt>
                                        </p:tgtEl>
                                      </p:cBhvr>
                                    </p:animEffect>
                                    <p:anim calcmode="lin" valueType="num">
                                      <p:cBhvr>
                                        <p:cTn id="15" dur="1000" fill="hold"/>
                                        <p:tgtEl>
                                          <p:spTgt spid="160771">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160771">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60771">
                                            <p:txEl>
                                              <p:pRg st="2" end="2"/>
                                            </p:txEl>
                                          </p:spTgt>
                                        </p:tgtEl>
                                        <p:attrNameLst>
                                          <p:attrName>style.visibility</p:attrName>
                                        </p:attrNameLst>
                                      </p:cBhvr>
                                      <p:to>
                                        <p:strVal val="visible"/>
                                      </p:to>
                                    </p:set>
                                    <p:animEffect transition="in" filter="fade">
                                      <p:cBhvr>
                                        <p:cTn id="21" dur="1000"/>
                                        <p:tgtEl>
                                          <p:spTgt spid="160771">
                                            <p:txEl>
                                              <p:pRg st="2" end="2"/>
                                            </p:txEl>
                                          </p:spTgt>
                                        </p:tgtEl>
                                      </p:cBhvr>
                                    </p:animEffect>
                                    <p:anim calcmode="lin" valueType="num">
                                      <p:cBhvr>
                                        <p:cTn id="22" dur="1000" fill="hold"/>
                                        <p:tgtEl>
                                          <p:spTgt spid="160771">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160771">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60771">
                                            <p:txEl>
                                              <p:pRg st="3" end="3"/>
                                            </p:txEl>
                                          </p:spTgt>
                                        </p:tgtEl>
                                        <p:attrNameLst>
                                          <p:attrName>style.visibility</p:attrName>
                                        </p:attrNameLst>
                                      </p:cBhvr>
                                      <p:to>
                                        <p:strVal val="visible"/>
                                      </p:to>
                                    </p:set>
                                    <p:animEffect transition="in" filter="fade">
                                      <p:cBhvr>
                                        <p:cTn id="28" dur="1000"/>
                                        <p:tgtEl>
                                          <p:spTgt spid="160771">
                                            <p:txEl>
                                              <p:pRg st="3" end="3"/>
                                            </p:txEl>
                                          </p:spTgt>
                                        </p:tgtEl>
                                      </p:cBhvr>
                                    </p:animEffect>
                                    <p:anim calcmode="lin" valueType="num">
                                      <p:cBhvr>
                                        <p:cTn id="29" dur="1000" fill="hold"/>
                                        <p:tgtEl>
                                          <p:spTgt spid="160771">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160771">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160771">
                                            <p:txEl>
                                              <p:pRg st="4" end="4"/>
                                            </p:txEl>
                                          </p:spTgt>
                                        </p:tgtEl>
                                        <p:attrNameLst>
                                          <p:attrName>style.visibility</p:attrName>
                                        </p:attrNameLst>
                                      </p:cBhvr>
                                      <p:to>
                                        <p:strVal val="visible"/>
                                      </p:to>
                                    </p:set>
                                    <p:animEffect transition="in" filter="fade">
                                      <p:cBhvr>
                                        <p:cTn id="35" dur="1000"/>
                                        <p:tgtEl>
                                          <p:spTgt spid="160771">
                                            <p:txEl>
                                              <p:pRg st="4" end="4"/>
                                            </p:txEl>
                                          </p:spTgt>
                                        </p:tgtEl>
                                      </p:cBhvr>
                                    </p:animEffect>
                                    <p:anim calcmode="lin" valueType="num">
                                      <p:cBhvr>
                                        <p:cTn id="36" dur="1000" fill="hold"/>
                                        <p:tgtEl>
                                          <p:spTgt spid="160771">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160771">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2"/>
          <p:cNvSpPr>
            <a:spLocks noGrp="1" noChangeArrowheads="1"/>
          </p:cNvSpPr>
          <p:nvPr>
            <p:ph type="title"/>
          </p:nvPr>
        </p:nvSpPr>
        <p:spPr/>
        <p:txBody>
          <a:bodyPr/>
          <a:lstStyle/>
          <a:p>
            <a:r>
              <a:rPr lang="en-US" dirty="0" smtClean="0"/>
              <a:t>Cost-Benefit Analysis</a:t>
            </a:r>
            <a:r>
              <a:rPr lang="id-ID" dirty="0" smtClean="0"/>
              <a:t> - </a:t>
            </a:r>
            <a:r>
              <a:rPr lang="en-US" dirty="0" smtClean="0"/>
              <a:t>Cash Flow</a:t>
            </a:r>
            <a:endParaRPr lang="en-US" dirty="0"/>
          </a:p>
        </p:txBody>
      </p:sp>
      <p:sp>
        <p:nvSpPr>
          <p:cNvPr id="160771" name="Rectangle 3" descr="Rectangle: Click to edit Master text styles&#10;Second level&#10;Third level&#10;Fourth level&#10;Fifth level"/>
          <p:cNvSpPr>
            <a:spLocks noGrp="1" noChangeArrowheads="1"/>
          </p:cNvSpPr>
          <p:nvPr>
            <p:ph idx="1"/>
          </p:nvPr>
        </p:nvSpPr>
        <p:spPr/>
        <p:txBody>
          <a:bodyPr/>
          <a:lstStyle/>
          <a:p>
            <a:pPr>
              <a:lnSpc>
                <a:spcPct val="90000"/>
              </a:lnSpc>
            </a:pPr>
            <a:r>
              <a:rPr lang="en-US" sz="3200" dirty="0"/>
              <a:t>Project costs and benefits over several </a:t>
            </a:r>
            <a:r>
              <a:rPr lang="en-US" sz="3200" dirty="0" smtClean="0"/>
              <a:t>years</a:t>
            </a:r>
            <a:br>
              <a:rPr lang="en-US" sz="3200" dirty="0" smtClean="0"/>
            </a:br>
            <a:r>
              <a:rPr lang="en-US" sz="3200" dirty="0" smtClean="0"/>
              <a:t>(3–5</a:t>
            </a:r>
            <a:r>
              <a:rPr lang="en-US" sz="3200" dirty="0"/>
              <a:t>)</a:t>
            </a:r>
          </a:p>
          <a:p>
            <a:pPr>
              <a:lnSpc>
                <a:spcPct val="90000"/>
              </a:lnSpc>
            </a:pPr>
            <a:r>
              <a:rPr lang="en-US" sz="3200" dirty="0"/>
              <a:t>Use normal growth rates for sales etc.</a:t>
            </a:r>
          </a:p>
          <a:p>
            <a:pPr>
              <a:lnSpc>
                <a:spcPct val="90000"/>
              </a:lnSpc>
            </a:pPr>
            <a:r>
              <a:rPr lang="en-US" sz="3200" dirty="0"/>
              <a:t>Total added to determine </a:t>
            </a:r>
          </a:p>
          <a:p>
            <a:pPr>
              <a:lnSpc>
                <a:spcPct val="90000"/>
              </a:lnSpc>
            </a:pPr>
            <a:r>
              <a:rPr lang="en-US" sz="3200" dirty="0">
                <a:solidFill>
                  <a:srgbClr val="C00000"/>
                </a:solidFill>
              </a:rPr>
              <a:t>Overall Benefits </a:t>
            </a:r>
            <a:r>
              <a:rPr lang="en-US" sz="3200" dirty="0" smtClean="0">
                <a:solidFill>
                  <a:srgbClr val="C00000"/>
                </a:solidFill>
              </a:rPr>
              <a:t>= </a:t>
            </a:r>
            <a:r>
              <a:rPr lang="en-US" sz="3200" dirty="0">
                <a:solidFill>
                  <a:srgbClr val="C00000"/>
                </a:solidFill>
              </a:rPr>
              <a:t>Total Benefits – Total Costs</a:t>
            </a:r>
          </a:p>
          <a:p>
            <a:pPr>
              <a:lnSpc>
                <a:spcPct val="90000"/>
              </a:lnSpc>
            </a:pPr>
            <a:r>
              <a:rPr lang="en-US" sz="3200" dirty="0">
                <a:solidFill>
                  <a:srgbClr val="C00000"/>
                </a:solidFill>
              </a:rPr>
              <a:t>Higher number </a:t>
            </a:r>
            <a:r>
              <a:rPr lang="en-US" sz="3200" dirty="0"/>
              <a:t>is better</a:t>
            </a:r>
          </a:p>
        </p:txBody>
      </p:sp>
      <p:sp>
        <p:nvSpPr>
          <p:cNvPr id="2" name="Slide Number Placeholder 1"/>
          <p:cNvSpPr>
            <a:spLocks noGrp="1"/>
          </p:cNvSpPr>
          <p:nvPr>
            <p:ph type="sldNum" sz="quarter" idx="4294967295"/>
          </p:nvPr>
        </p:nvSpPr>
        <p:spPr>
          <a:xfrm>
            <a:off x="7086600" y="6356350"/>
            <a:ext cx="2057400" cy="365125"/>
          </a:xfrm>
        </p:spPr>
        <p:txBody>
          <a:bodyPr/>
          <a:lstStyle/>
          <a:p>
            <a:fld id="{C546E0E4-908A-4724-B308-E4F6AE4FA0DD}" type="slidenum">
              <a:rPr lang="en-US" smtClean="0">
                <a:solidFill>
                  <a:prstClr val="black">
                    <a:tint val="75000"/>
                  </a:prstClr>
                </a:solidFill>
              </a:rPr>
              <a:pPr/>
              <a:t>58</a:t>
            </a:fld>
            <a:endParaRPr lang="en-US">
              <a:solidFill>
                <a:prstClr val="black">
                  <a:tint val="75000"/>
                </a:prstClr>
              </a:solidFill>
            </a:endParaRPr>
          </a:p>
        </p:txBody>
      </p:sp>
    </p:spTree>
    <p:extLst>
      <p:ext uri="{BB962C8B-B14F-4D97-AF65-F5344CB8AC3E}">
        <p14:creationId xmlns:p14="http://schemas.microsoft.com/office/powerpoint/2010/main" val="13382923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60771">
                                            <p:txEl>
                                              <p:pRg st="0" end="0"/>
                                            </p:txEl>
                                          </p:spTgt>
                                        </p:tgtEl>
                                        <p:attrNameLst>
                                          <p:attrName>style.visibility</p:attrName>
                                        </p:attrNameLst>
                                      </p:cBhvr>
                                      <p:to>
                                        <p:strVal val="visible"/>
                                      </p:to>
                                    </p:set>
                                    <p:animEffect transition="in" filter="fade">
                                      <p:cBhvr>
                                        <p:cTn id="7" dur="1000"/>
                                        <p:tgtEl>
                                          <p:spTgt spid="160771">
                                            <p:txEl>
                                              <p:pRg st="0" end="0"/>
                                            </p:txEl>
                                          </p:spTgt>
                                        </p:tgtEl>
                                      </p:cBhvr>
                                    </p:animEffect>
                                    <p:anim calcmode="lin" valueType="num">
                                      <p:cBhvr>
                                        <p:cTn id="8" dur="1000" fill="hold"/>
                                        <p:tgtEl>
                                          <p:spTgt spid="160771">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60771">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60771">
                                            <p:txEl>
                                              <p:pRg st="1" end="1"/>
                                            </p:txEl>
                                          </p:spTgt>
                                        </p:tgtEl>
                                        <p:attrNameLst>
                                          <p:attrName>style.visibility</p:attrName>
                                        </p:attrNameLst>
                                      </p:cBhvr>
                                      <p:to>
                                        <p:strVal val="visible"/>
                                      </p:to>
                                    </p:set>
                                    <p:animEffect transition="in" filter="fade">
                                      <p:cBhvr>
                                        <p:cTn id="14" dur="1000"/>
                                        <p:tgtEl>
                                          <p:spTgt spid="160771">
                                            <p:txEl>
                                              <p:pRg st="1" end="1"/>
                                            </p:txEl>
                                          </p:spTgt>
                                        </p:tgtEl>
                                      </p:cBhvr>
                                    </p:animEffect>
                                    <p:anim calcmode="lin" valueType="num">
                                      <p:cBhvr>
                                        <p:cTn id="15" dur="1000" fill="hold"/>
                                        <p:tgtEl>
                                          <p:spTgt spid="160771">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160771">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60771">
                                            <p:txEl>
                                              <p:pRg st="2" end="2"/>
                                            </p:txEl>
                                          </p:spTgt>
                                        </p:tgtEl>
                                        <p:attrNameLst>
                                          <p:attrName>style.visibility</p:attrName>
                                        </p:attrNameLst>
                                      </p:cBhvr>
                                      <p:to>
                                        <p:strVal val="visible"/>
                                      </p:to>
                                    </p:set>
                                    <p:animEffect transition="in" filter="fade">
                                      <p:cBhvr>
                                        <p:cTn id="21" dur="1000"/>
                                        <p:tgtEl>
                                          <p:spTgt spid="160771">
                                            <p:txEl>
                                              <p:pRg st="2" end="2"/>
                                            </p:txEl>
                                          </p:spTgt>
                                        </p:tgtEl>
                                      </p:cBhvr>
                                    </p:animEffect>
                                    <p:anim calcmode="lin" valueType="num">
                                      <p:cBhvr>
                                        <p:cTn id="22" dur="1000" fill="hold"/>
                                        <p:tgtEl>
                                          <p:spTgt spid="160771">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160771">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60771">
                                            <p:txEl>
                                              <p:pRg st="3" end="3"/>
                                            </p:txEl>
                                          </p:spTgt>
                                        </p:tgtEl>
                                        <p:attrNameLst>
                                          <p:attrName>style.visibility</p:attrName>
                                        </p:attrNameLst>
                                      </p:cBhvr>
                                      <p:to>
                                        <p:strVal val="visible"/>
                                      </p:to>
                                    </p:set>
                                    <p:animEffect transition="in" filter="fade">
                                      <p:cBhvr>
                                        <p:cTn id="28" dur="1000"/>
                                        <p:tgtEl>
                                          <p:spTgt spid="160771">
                                            <p:txEl>
                                              <p:pRg st="3" end="3"/>
                                            </p:txEl>
                                          </p:spTgt>
                                        </p:tgtEl>
                                      </p:cBhvr>
                                    </p:animEffect>
                                    <p:anim calcmode="lin" valueType="num">
                                      <p:cBhvr>
                                        <p:cTn id="29" dur="1000" fill="hold"/>
                                        <p:tgtEl>
                                          <p:spTgt spid="160771">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160771">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160771">
                                            <p:txEl>
                                              <p:pRg st="4" end="4"/>
                                            </p:txEl>
                                          </p:spTgt>
                                        </p:tgtEl>
                                        <p:attrNameLst>
                                          <p:attrName>style.visibility</p:attrName>
                                        </p:attrNameLst>
                                      </p:cBhvr>
                                      <p:to>
                                        <p:strVal val="visible"/>
                                      </p:to>
                                    </p:set>
                                    <p:animEffect transition="in" filter="fade">
                                      <p:cBhvr>
                                        <p:cTn id="35" dur="1000"/>
                                        <p:tgtEl>
                                          <p:spTgt spid="160771">
                                            <p:txEl>
                                              <p:pRg st="4" end="4"/>
                                            </p:txEl>
                                          </p:spTgt>
                                        </p:tgtEl>
                                      </p:cBhvr>
                                    </p:animEffect>
                                    <p:anim calcmode="lin" valueType="num">
                                      <p:cBhvr>
                                        <p:cTn id="36" dur="1000" fill="hold"/>
                                        <p:tgtEl>
                                          <p:spTgt spid="160771">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160771">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Cost-Benefit Analysis</a:t>
            </a:r>
            <a:r>
              <a:rPr lang="id-ID" dirty="0"/>
              <a:t> - </a:t>
            </a:r>
            <a:r>
              <a:rPr lang="en-US" dirty="0"/>
              <a:t>Cash Flow</a:t>
            </a:r>
            <a:endParaRPr lang="id-ID" dirty="0"/>
          </a:p>
        </p:txBody>
      </p:sp>
      <p:sp>
        <p:nvSpPr>
          <p:cNvPr id="5" name="Content Placeholder 4"/>
          <p:cNvSpPr>
            <a:spLocks noGrp="1"/>
          </p:cNvSpPr>
          <p:nvPr>
            <p:ph idx="1"/>
          </p:nvPr>
        </p:nvSpPr>
        <p:spPr/>
        <p:txBody>
          <a:bodyPr/>
          <a:lstStyle/>
          <a:p>
            <a:endParaRPr lang="id-ID"/>
          </a:p>
        </p:txBody>
      </p:sp>
      <p:sp>
        <p:nvSpPr>
          <p:cNvPr id="4" name="Slide Number Placeholder 3"/>
          <p:cNvSpPr>
            <a:spLocks noGrp="1"/>
          </p:cNvSpPr>
          <p:nvPr>
            <p:ph type="sldNum" sz="quarter" idx="4294967295"/>
          </p:nvPr>
        </p:nvSpPr>
        <p:spPr>
          <a:xfrm>
            <a:off x="7086600" y="6356350"/>
            <a:ext cx="2057400" cy="365125"/>
          </a:xfrm>
        </p:spPr>
        <p:txBody>
          <a:bodyPr/>
          <a:lstStyle/>
          <a:p>
            <a:fld id="{C546E0E4-908A-4724-B308-E4F6AE4FA0DD}" type="slidenum">
              <a:rPr lang="en-US" smtClean="0">
                <a:solidFill>
                  <a:prstClr val="black">
                    <a:tint val="75000"/>
                  </a:prstClr>
                </a:solidFill>
              </a:rPr>
              <a:pPr/>
              <a:t>59</a:t>
            </a:fld>
            <a:endParaRPr lang="en-US">
              <a:solidFill>
                <a:prstClr val="black">
                  <a:tint val="75000"/>
                </a:prstClr>
              </a:solidFill>
            </a:endParaRPr>
          </a:p>
        </p:txBody>
      </p:sp>
      <p:pic>
        <p:nvPicPr>
          <p:cNvPr id="8806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5724" t="23255" r="16897" b="21532"/>
          <a:stretch/>
        </p:blipFill>
        <p:spPr bwMode="auto">
          <a:xfrm>
            <a:off x="-5255" y="1066800"/>
            <a:ext cx="9144000" cy="58069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592824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smtClean="0"/>
              <a:t>Analogi APSI</a:t>
            </a:r>
            <a:endParaRPr lang="id-ID" dirty="0"/>
          </a:p>
        </p:txBody>
      </p:sp>
      <p:sp>
        <p:nvSpPr>
          <p:cNvPr id="3" name="Content Placeholder 2"/>
          <p:cNvSpPr>
            <a:spLocks noGrp="1"/>
          </p:cNvSpPr>
          <p:nvPr>
            <p:ph idx="1"/>
          </p:nvPr>
        </p:nvSpPr>
        <p:spPr>
          <a:xfrm>
            <a:off x="476251" y="1658982"/>
            <a:ext cx="3838172" cy="4859675"/>
          </a:xfrm>
          <a:solidFill>
            <a:schemeClr val="accent6">
              <a:lumMod val="20000"/>
              <a:lumOff val="80000"/>
            </a:schemeClr>
          </a:solidFill>
        </p:spPr>
        <p:txBody>
          <a:bodyPr/>
          <a:lstStyle/>
          <a:p>
            <a:pPr marL="0" indent="0" algn="ctr">
              <a:buNone/>
            </a:pPr>
            <a:r>
              <a:rPr lang="id-ID" b="1" dirty="0" smtClean="0"/>
              <a:t>ANALISIS</a:t>
            </a:r>
          </a:p>
          <a:p>
            <a:pPr marL="0" indent="0">
              <a:buNone/>
            </a:pPr>
            <a:r>
              <a:rPr lang="id-ID" dirty="0" smtClean="0"/>
              <a:t>Seseorang ingin membuat rumah dengan spesifikasi:</a:t>
            </a:r>
          </a:p>
          <a:p>
            <a:pPr marL="514350" indent="-514350">
              <a:buAutoNum type="arabicPeriod"/>
            </a:pPr>
            <a:r>
              <a:rPr lang="id-ID" dirty="0" smtClean="0"/>
              <a:t>...</a:t>
            </a:r>
          </a:p>
          <a:p>
            <a:pPr marL="514350" indent="-514350">
              <a:buAutoNum type="arabicPeriod"/>
            </a:pPr>
            <a:r>
              <a:rPr lang="id-ID" dirty="0" smtClean="0"/>
              <a:t>...</a:t>
            </a:r>
          </a:p>
          <a:p>
            <a:pPr marL="514350" indent="-514350">
              <a:buAutoNum type="arabicPeriod"/>
            </a:pPr>
            <a:r>
              <a:rPr lang="id-ID" dirty="0" smtClean="0"/>
              <a:t>...</a:t>
            </a:r>
            <a:endParaRPr lang="id-ID" dirty="0"/>
          </a:p>
        </p:txBody>
      </p:sp>
      <p:sp>
        <p:nvSpPr>
          <p:cNvPr id="4" name="Content Placeholder 2"/>
          <p:cNvSpPr txBox="1">
            <a:spLocks/>
          </p:cNvSpPr>
          <p:nvPr/>
        </p:nvSpPr>
        <p:spPr>
          <a:xfrm>
            <a:off x="4635954" y="1658982"/>
            <a:ext cx="4291092" cy="4859675"/>
          </a:xfrm>
          <a:prstGeom prst="rect">
            <a:avLst/>
          </a:prstGeom>
          <a:solidFill>
            <a:schemeClr val="accent2">
              <a:lumMod val="20000"/>
              <a:lumOff val="80000"/>
            </a:schemeClr>
          </a:solidFill>
        </p:spPr>
        <p:txBody>
          <a:bodyPr vert="horz" lIns="91440" tIns="45720" rIns="91440" bIns="45720" rtlCol="0">
            <a:normAutofit/>
          </a:bodyPr>
          <a:lstStyle>
            <a:lvl1pPr marL="457178" indent="-457178" algn="l" defTabSz="914400" rtl="0" eaLnBrk="1" latinLnBrk="0" hangingPunct="1">
              <a:lnSpc>
                <a:spcPct val="90000"/>
              </a:lnSpc>
              <a:spcBef>
                <a:spcPts val="1000"/>
              </a:spcBef>
              <a:buFont typeface="Wingdings" panose="05000000000000000000" pitchFamily="2" charset="2"/>
              <a:buChar char="q"/>
              <a:defRPr sz="2800" kern="1200">
                <a:solidFill>
                  <a:schemeClr val="tx1"/>
                </a:solidFill>
                <a:latin typeface="+mn-lt"/>
                <a:ea typeface="+mn-ea"/>
                <a:cs typeface="+mn-cs"/>
              </a:defRPr>
            </a:lvl1pPr>
            <a:lvl2pPr marL="685766" indent="-228589" algn="l" defTabSz="914400" rtl="0" eaLnBrk="1" latinLnBrk="0" hangingPunct="1">
              <a:lnSpc>
                <a:spcPct val="90000"/>
              </a:lnSpc>
              <a:spcBef>
                <a:spcPts val="500"/>
              </a:spcBef>
              <a:buFont typeface="Wingdings" panose="05000000000000000000" pitchFamily="2" charset="2"/>
              <a:buChar char="q"/>
              <a:defRPr sz="2400" kern="1200">
                <a:solidFill>
                  <a:schemeClr val="tx1"/>
                </a:solidFill>
                <a:latin typeface="+mn-lt"/>
                <a:ea typeface="+mn-ea"/>
                <a:cs typeface="+mn-cs"/>
              </a:defRPr>
            </a:lvl2pPr>
            <a:lvl3pPr marL="1142942" indent="-228589" algn="l" defTabSz="914400" rtl="0" eaLnBrk="1" latinLnBrk="0" hangingPunct="1">
              <a:lnSpc>
                <a:spcPct val="90000"/>
              </a:lnSpc>
              <a:spcBef>
                <a:spcPts val="500"/>
              </a:spcBef>
              <a:buFont typeface="Wingdings" panose="05000000000000000000" pitchFamily="2" charset="2"/>
              <a:buChar char="q"/>
              <a:defRPr sz="2000" kern="1200">
                <a:solidFill>
                  <a:schemeClr val="tx1"/>
                </a:solidFill>
                <a:latin typeface="+mn-lt"/>
                <a:ea typeface="+mn-ea"/>
                <a:cs typeface="+mn-cs"/>
              </a:defRPr>
            </a:lvl3pPr>
            <a:lvl4pPr marL="1600120" indent="-228589" algn="l" defTabSz="914400" rtl="0" eaLnBrk="1" latinLnBrk="0" hangingPunct="1">
              <a:lnSpc>
                <a:spcPct val="90000"/>
              </a:lnSpc>
              <a:spcBef>
                <a:spcPts val="500"/>
              </a:spcBef>
              <a:buFont typeface="Wingdings" panose="05000000000000000000" pitchFamily="2" charset="2"/>
              <a:buChar char="q"/>
              <a:defRPr sz="1800" kern="1200">
                <a:solidFill>
                  <a:schemeClr val="tx1"/>
                </a:solidFill>
                <a:latin typeface="+mn-lt"/>
                <a:ea typeface="+mn-ea"/>
                <a:cs typeface="+mn-cs"/>
              </a:defRPr>
            </a:lvl4pPr>
            <a:lvl5pPr marL="2057298" indent="-228589" algn="l" defTabSz="914400" rtl="0" eaLnBrk="1" latinLnBrk="0" hangingPunct="1">
              <a:lnSpc>
                <a:spcPct val="90000"/>
              </a:lnSpc>
              <a:spcBef>
                <a:spcPts val="500"/>
              </a:spcBef>
              <a:buFont typeface="Wingdings" panose="05000000000000000000" pitchFamily="2" charset="2"/>
              <a:buChar char="q"/>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id-ID" b="1" dirty="0" smtClean="0"/>
              <a:t>RANCANGAN</a:t>
            </a:r>
          </a:p>
          <a:p>
            <a:pPr marL="0" indent="0">
              <a:buNone/>
            </a:pPr>
            <a:r>
              <a:rPr lang="id-ID" dirty="0" smtClean="0"/>
              <a:t>Hasil dari arsitek:</a:t>
            </a:r>
            <a:endParaRPr lang="id-ID" dirty="0"/>
          </a:p>
        </p:txBody>
      </p:sp>
      <p:pic>
        <p:nvPicPr>
          <p:cNvPr id="8198" name="Picture 6" descr="http://malahayati.ac.id/wp-content/uploads/2016/03/arsitek.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35954" y="2771953"/>
            <a:ext cx="4291092" cy="18000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http://malahayati.ac.id/wp-content/uploads/2016/03/arsitek.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88354" y="2924353"/>
            <a:ext cx="4291092" cy="180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1452432"/>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2"/>
          <p:cNvSpPr>
            <a:spLocks noGrp="1" noChangeArrowheads="1"/>
          </p:cNvSpPr>
          <p:nvPr>
            <p:ph type="title"/>
          </p:nvPr>
        </p:nvSpPr>
        <p:spPr/>
        <p:txBody>
          <a:bodyPr>
            <a:normAutofit/>
          </a:bodyPr>
          <a:lstStyle/>
          <a:p>
            <a:r>
              <a:rPr lang="en-US"/>
              <a:t>Cash </a:t>
            </a:r>
            <a:r>
              <a:rPr lang="en-US" smtClean="0"/>
              <a:t>Flow</a:t>
            </a:r>
            <a:r>
              <a:rPr lang="id-ID" smtClean="0"/>
              <a:t> Plan</a:t>
            </a:r>
            <a:endParaRPr lang="en-US" dirty="0"/>
          </a:p>
        </p:txBody>
      </p:sp>
      <p:sp>
        <p:nvSpPr>
          <p:cNvPr id="3" name="Content Placeholder 2"/>
          <p:cNvSpPr>
            <a:spLocks noGrp="1"/>
          </p:cNvSpPr>
          <p:nvPr>
            <p:ph idx="1"/>
          </p:nvPr>
        </p:nvSpPr>
        <p:spPr/>
        <p:txBody>
          <a:bodyPr/>
          <a:lstStyle/>
          <a:p>
            <a:endParaRPr lang="id-ID"/>
          </a:p>
        </p:txBody>
      </p:sp>
      <p:sp>
        <p:nvSpPr>
          <p:cNvPr id="2" name="Slide Number Placeholder 1"/>
          <p:cNvSpPr>
            <a:spLocks noGrp="1"/>
          </p:cNvSpPr>
          <p:nvPr>
            <p:ph type="sldNum" sz="quarter" idx="4294967295"/>
          </p:nvPr>
        </p:nvSpPr>
        <p:spPr>
          <a:xfrm>
            <a:off x="7086600" y="6356350"/>
            <a:ext cx="2057400" cy="365125"/>
          </a:xfrm>
        </p:spPr>
        <p:txBody>
          <a:bodyPr/>
          <a:lstStyle/>
          <a:p>
            <a:fld id="{C546E0E4-908A-4724-B308-E4F6AE4FA0DD}" type="slidenum">
              <a:rPr lang="en-US" smtClean="0">
                <a:solidFill>
                  <a:prstClr val="black">
                    <a:tint val="75000"/>
                  </a:prstClr>
                </a:solidFill>
              </a:rPr>
              <a:pPr/>
              <a:t>60</a:t>
            </a:fld>
            <a:endParaRPr lang="en-US">
              <a:solidFill>
                <a:prstClr val="black">
                  <a:tint val="75000"/>
                </a:prstClr>
              </a:solidFill>
            </a:endParaRPr>
          </a:p>
        </p:txBody>
      </p:sp>
      <p:pic>
        <p:nvPicPr>
          <p:cNvPr id="8704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6345" t="19616" r="23655" b="4369"/>
          <a:stretch/>
        </p:blipFill>
        <p:spPr bwMode="auto">
          <a:xfrm>
            <a:off x="2628" y="0"/>
            <a:ext cx="9141372"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34763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endParaRPr lang="id-ID"/>
          </a:p>
        </p:txBody>
      </p:sp>
      <p:sp>
        <p:nvSpPr>
          <p:cNvPr id="7" name="Content Placeholder 6"/>
          <p:cNvSpPr>
            <a:spLocks noGrp="1"/>
          </p:cNvSpPr>
          <p:nvPr>
            <p:ph idx="1"/>
          </p:nvPr>
        </p:nvSpPr>
        <p:spPr/>
        <p:txBody>
          <a:bodyPr/>
          <a:lstStyle/>
          <a:p>
            <a:endParaRPr lang="id-ID"/>
          </a:p>
        </p:txBody>
      </p:sp>
      <p:sp>
        <p:nvSpPr>
          <p:cNvPr id="4" name="Slide Number Placeholder 3"/>
          <p:cNvSpPr>
            <a:spLocks noGrp="1"/>
          </p:cNvSpPr>
          <p:nvPr>
            <p:ph type="sldNum" sz="quarter" idx="4294967295"/>
          </p:nvPr>
        </p:nvSpPr>
        <p:spPr>
          <a:xfrm>
            <a:off x="7086600" y="6356350"/>
            <a:ext cx="2057400" cy="365125"/>
          </a:xfrm>
        </p:spPr>
        <p:txBody>
          <a:bodyPr/>
          <a:lstStyle/>
          <a:p>
            <a:fld id="{C546E0E4-908A-4724-B308-E4F6AE4FA0DD}" type="slidenum">
              <a:rPr lang="en-US" smtClean="0">
                <a:solidFill>
                  <a:prstClr val="black">
                    <a:tint val="75000"/>
                  </a:prstClr>
                </a:solidFill>
              </a:rPr>
              <a:pPr/>
              <a:t>61</a:t>
            </a:fld>
            <a:endParaRPr lang="en-US" dirty="0">
              <a:solidFill>
                <a:prstClr val="black">
                  <a:tint val="75000"/>
                </a:prstClr>
              </a:solidFill>
            </a:endParaRPr>
          </a:p>
        </p:txBody>
      </p:sp>
      <p:pic>
        <p:nvPicPr>
          <p:cNvPr id="5" name="Picture 4"/>
          <p:cNvPicPr>
            <a:picLocks noChangeAspect="1"/>
          </p:cNvPicPr>
          <p:nvPr/>
        </p:nvPicPr>
        <p:blipFill rotWithShape="1">
          <a:blip r:embed="rId2"/>
          <a:srcRect l="32091" t="23351" r="17923" b="7366"/>
          <a:stretch/>
        </p:blipFill>
        <p:spPr>
          <a:xfrm>
            <a:off x="0" y="0"/>
            <a:ext cx="9144000" cy="6858000"/>
          </a:xfrm>
          <a:prstGeom prst="rect">
            <a:avLst/>
          </a:prstGeom>
        </p:spPr>
      </p:pic>
    </p:spTree>
    <p:extLst>
      <p:ext uri="{BB962C8B-B14F-4D97-AF65-F5344CB8AC3E}">
        <p14:creationId xmlns:p14="http://schemas.microsoft.com/office/powerpoint/2010/main" val="19202207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Present Value (PV)</a:t>
            </a:r>
          </a:p>
        </p:txBody>
      </p:sp>
      <p:sp>
        <p:nvSpPr>
          <p:cNvPr id="3" name="Content Placeholder 2"/>
          <p:cNvSpPr>
            <a:spLocks noGrp="1"/>
          </p:cNvSpPr>
          <p:nvPr>
            <p:ph idx="1"/>
          </p:nvPr>
        </p:nvSpPr>
        <p:spPr/>
        <p:txBody>
          <a:bodyPr/>
          <a:lstStyle/>
          <a:p>
            <a:r>
              <a:rPr lang="en-US" sz="3200" dirty="0" smtClean="0"/>
              <a:t>The amount of an </a:t>
            </a:r>
            <a:r>
              <a:rPr lang="en-US" sz="3200" dirty="0" smtClean="0">
                <a:solidFill>
                  <a:srgbClr val="C00000"/>
                </a:solidFill>
              </a:rPr>
              <a:t>investment today </a:t>
            </a:r>
            <a:r>
              <a:rPr lang="en-US" sz="3200" dirty="0" smtClean="0"/>
              <a:t>compared to the same </a:t>
            </a:r>
            <a:r>
              <a:rPr lang="en-US" sz="3200" dirty="0" smtClean="0">
                <a:solidFill>
                  <a:srgbClr val="C00000"/>
                </a:solidFill>
              </a:rPr>
              <a:t>amount </a:t>
            </a:r>
            <a:r>
              <a:rPr lang="en-US" sz="3200" i="1" dirty="0" smtClean="0">
                <a:solidFill>
                  <a:srgbClr val="C00000"/>
                </a:solidFill>
              </a:rPr>
              <a:t>n</a:t>
            </a:r>
            <a:r>
              <a:rPr lang="en-US" sz="3200" dirty="0" smtClean="0">
                <a:solidFill>
                  <a:srgbClr val="C00000"/>
                </a:solidFill>
              </a:rPr>
              <a:t> years</a:t>
            </a:r>
            <a:r>
              <a:rPr lang="en-US" sz="3200" dirty="0" smtClean="0"/>
              <a:t> in the future</a:t>
            </a:r>
          </a:p>
          <a:p>
            <a:r>
              <a:rPr lang="en-US" sz="3200" dirty="0" smtClean="0"/>
              <a:t>Taking into account inflation and time</a:t>
            </a:r>
          </a:p>
          <a:p>
            <a:pPr lvl="1"/>
            <a:endParaRPr lang="en-US" dirty="0" smtClean="0"/>
          </a:p>
          <a:p>
            <a:pPr lvl="1">
              <a:buNone/>
            </a:pPr>
            <a:endParaRPr lang="en-US" dirty="0" smtClean="0"/>
          </a:p>
          <a:p>
            <a:pPr lvl="1">
              <a:buNone/>
            </a:pPr>
            <a:endParaRPr lang="en-US" dirty="0"/>
          </a:p>
          <a:p>
            <a:pPr lvl="1">
              <a:buNone/>
            </a:pPr>
            <a:endParaRPr lang="en-US" dirty="0" smtClean="0"/>
          </a:p>
          <a:p>
            <a:pPr lvl="1">
              <a:buNone/>
            </a:pPr>
            <a:r>
              <a:rPr lang="en-US" sz="3600" dirty="0" smtClean="0">
                <a:solidFill>
                  <a:srgbClr val="C00000"/>
                </a:solidFill>
              </a:rPr>
              <a:t>	PV  = </a:t>
            </a:r>
          </a:p>
          <a:p>
            <a:endParaRPr lang="en-US" dirty="0" smtClean="0">
              <a:solidFill>
                <a:schemeClr val="tx1"/>
              </a:solidFill>
              <a:latin typeface="+mn-lt"/>
              <a:ea typeface="+mn-ea"/>
              <a:cs typeface="+mn-cs"/>
            </a:endParaRPr>
          </a:p>
          <a:p>
            <a:pPr>
              <a:buNone/>
            </a:pPr>
            <a:r>
              <a:rPr lang="en-US" dirty="0" smtClean="0">
                <a:solidFill>
                  <a:schemeClr val="tx1"/>
                </a:solidFill>
                <a:latin typeface="+mn-lt"/>
                <a:ea typeface="+mn-ea"/>
                <a:cs typeface="+mn-cs"/>
              </a:rPr>
              <a:t>	</a:t>
            </a:r>
            <a:endParaRPr lang="en-US" dirty="0">
              <a:solidFill>
                <a:schemeClr val="tx1"/>
              </a:solidFill>
              <a:latin typeface="+mn-lt"/>
              <a:ea typeface="+mn-ea"/>
              <a:cs typeface="+mn-cs"/>
            </a:endParaRPr>
          </a:p>
        </p:txBody>
      </p:sp>
      <p:sp>
        <p:nvSpPr>
          <p:cNvPr id="4" name="Slide Number Placeholder 3"/>
          <p:cNvSpPr>
            <a:spLocks noGrp="1"/>
          </p:cNvSpPr>
          <p:nvPr>
            <p:ph type="sldNum" sz="quarter" idx="4294967295"/>
          </p:nvPr>
        </p:nvSpPr>
        <p:spPr>
          <a:xfrm>
            <a:off x="7086600" y="6356350"/>
            <a:ext cx="2057400" cy="365125"/>
          </a:xfrm>
        </p:spPr>
        <p:txBody>
          <a:bodyPr/>
          <a:lstStyle/>
          <a:p>
            <a:fld id="{C546E0E4-908A-4724-B308-E4F6AE4FA0DD}" type="slidenum">
              <a:rPr lang="en-US" smtClean="0">
                <a:solidFill>
                  <a:prstClr val="black">
                    <a:tint val="75000"/>
                  </a:prstClr>
                </a:solidFill>
              </a:rPr>
              <a:pPr/>
              <a:t>62</a:t>
            </a:fld>
            <a:endParaRPr lang="en-US">
              <a:solidFill>
                <a:prstClr val="black">
                  <a:tint val="75000"/>
                </a:prstClr>
              </a:solidFill>
            </a:endParaRPr>
          </a:p>
        </p:txBody>
      </p:sp>
      <p:sp>
        <p:nvSpPr>
          <p:cNvPr id="172034" name="Rectangle 2"/>
          <p:cNvSpPr>
            <a:spLocks noChangeArrowheads="1"/>
          </p:cNvSpPr>
          <p:nvPr/>
        </p:nvSpPr>
        <p:spPr bwMode="auto">
          <a:xfrm>
            <a:off x="0" y="0"/>
            <a:ext cx="9144000" cy="0"/>
          </a:xfrm>
          <a:prstGeom prst="rect">
            <a:avLst/>
          </a:prstGeom>
          <a:noFill/>
          <a:ln w="12700" cap="flat" cmpd="sng">
            <a:noFill/>
            <a:prstDash val="solid"/>
            <a:miter lim="800000"/>
            <a:headEnd type="none" w="sm" len="sm"/>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72036" name="Rectangle 4"/>
          <p:cNvSpPr>
            <a:spLocks noChangeArrowheads="1"/>
          </p:cNvSpPr>
          <p:nvPr/>
        </p:nvSpPr>
        <p:spPr bwMode="auto">
          <a:xfrm>
            <a:off x="0" y="0"/>
            <a:ext cx="9144000" cy="0"/>
          </a:xfrm>
          <a:prstGeom prst="rect">
            <a:avLst/>
          </a:prstGeom>
          <a:noFill/>
          <a:ln w="12700" cap="flat" cmpd="sng">
            <a:noFill/>
            <a:prstDash val="solid"/>
            <a:miter lim="800000"/>
            <a:headEnd type="none" w="sm" len="sm"/>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9" name="Object 8"/>
          <p:cNvGraphicFramePr>
            <a:graphicFrameLocks noChangeAspect="1"/>
          </p:cNvGraphicFramePr>
          <p:nvPr/>
        </p:nvGraphicFramePr>
        <p:xfrm>
          <a:off x="4514850" y="3807539"/>
          <a:ext cx="114300" cy="215900"/>
        </p:xfrm>
        <a:graphic>
          <a:graphicData uri="http://schemas.openxmlformats.org/presentationml/2006/ole">
            <mc:AlternateContent xmlns:mc="http://schemas.openxmlformats.org/markup-compatibility/2006">
              <mc:Choice xmlns:v="urn:schemas-microsoft-com:vml" Requires="v">
                <p:oleObj spid="_x0000_s1028" name="Equation" r:id="rId3" imgW="114151" imgH="215619" progId="Equation.3">
                  <p:embed/>
                </p:oleObj>
              </mc:Choice>
              <mc:Fallback>
                <p:oleObj name="Equation" r:id="rId3" imgW="114151" imgH="215619"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14850" y="3807539"/>
                        <a:ext cx="114300" cy="215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Box 12"/>
          <p:cNvSpPr txBox="1"/>
          <p:nvPr/>
        </p:nvSpPr>
        <p:spPr>
          <a:xfrm>
            <a:off x="2971800" y="3991689"/>
            <a:ext cx="3429000" cy="646331"/>
          </a:xfrm>
          <a:prstGeom prst="rect">
            <a:avLst/>
          </a:prstGeom>
          <a:noFill/>
        </p:spPr>
        <p:txBody>
          <a:bodyPr wrap="square" rtlCol="0">
            <a:spAutoFit/>
          </a:bodyPr>
          <a:lstStyle/>
          <a:p>
            <a:r>
              <a:rPr lang="en-US" sz="3600" dirty="0" smtClean="0">
                <a:solidFill>
                  <a:srgbClr val="C00000"/>
                </a:solidFill>
                <a:effectLst/>
                <a:latin typeface="+mn-lt"/>
              </a:rPr>
              <a:t>Amount</a:t>
            </a:r>
            <a:endParaRPr lang="en-US" sz="3600" dirty="0">
              <a:solidFill>
                <a:srgbClr val="C00000"/>
              </a:solidFill>
              <a:effectLst/>
              <a:latin typeface="+mn-lt"/>
            </a:endParaRPr>
          </a:p>
        </p:txBody>
      </p:sp>
      <p:cxnSp>
        <p:nvCxnSpPr>
          <p:cNvPr id="14" name="Straight Connector 13"/>
          <p:cNvCxnSpPr/>
          <p:nvPr/>
        </p:nvCxnSpPr>
        <p:spPr>
          <a:xfrm>
            <a:off x="2743200" y="4601289"/>
            <a:ext cx="3962400" cy="0"/>
          </a:xfrm>
          <a:prstGeom prst="line">
            <a:avLst/>
          </a:prstGeom>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2438400" y="4763869"/>
            <a:ext cx="4648200" cy="646331"/>
          </a:xfrm>
          <a:prstGeom prst="rect">
            <a:avLst/>
          </a:prstGeom>
          <a:noFill/>
        </p:spPr>
        <p:txBody>
          <a:bodyPr wrap="square" rtlCol="0">
            <a:spAutoFit/>
          </a:bodyPr>
          <a:lstStyle/>
          <a:p>
            <a:r>
              <a:rPr lang="en-US" sz="3600" dirty="0" smtClean="0">
                <a:solidFill>
                  <a:srgbClr val="C00000"/>
                </a:solidFill>
                <a:effectLst/>
                <a:latin typeface="+mn-lt"/>
              </a:rPr>
              <a:t>(1 + Interest </a:t>
            </a:r>
            <a:r>
              <a:rPr lang="en-US" sz="3600" dirty="0" err="1" smtClean="0">
                <a:solidFill>
                  <a:srgbClr val="C00000"/>
                </a:solidFill>
                <a:effectLst/>
                <a:latin typeface="+mn-lt"/>
              </a:rPr>
              <a:t>Rate)</a:t>
            </a:r>
            <a:r>
              <a:rPr lang="en-US" sz="3600" baseline="30000" dirty="0" err="1" smtClean="0">
                <a:solidFill>
                  <a:srgbClr val="C00000"/>
                </a:solidFill>
                <a:effectLst/>
                <a:latin typeface="+mn-lt"/>
              </a:rPr>
              <a:t>n</a:t>
            </a:r>
            <a:endParaRPr lang="en-US" sz="3600" baseline="30000" dirty="0">
              <a:solidFill>
                <a:srgbClr val="C00000"/>
              </a:solidFill>
              <a:effectLst/>
              <a:latin typeface="+mn-lt"/>
            </a:endParaRPr>
          </a:p>
        </p:txBody>
      </p:sp>
    </p:spTree>
    <p:extLst>
      <p:ext uri="{BB962C8B-B14F-4D97-AF65-F5344CB8AC3E}">
        <p14:creationId xmlns:p14="http://schemas.microsoft.com/office/powerpoint/2010/main" val="28168957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26345" t="19616" r="23655" b="4369"/>
          <a:stretch/>
        </p:blipFill>
        <p:spPr bwMode="auto">
          <a:xfrm>
            <a:off x="482162" y="939391"/>
            <a:ext cx="5918638" cy="58424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1010" name="Rectangle 2"/>
          <p:cNvSpPr>
            <a:spLocks noGrp="1" noChangeArrowheads="1"/>
          </p:cNvSpPr>
          <p:nvPr>
            <p:ph type="title"/>
          </p:nvPr>
        </p:nvSpPr>
        <p:spPr/>
        <p:txBody>
          <a:bodyPr/>
          <a:lstStyle/>
          <a:p>
            <a:r>
              <a:rPr lang="en-US"/>
              <a:t>Net Present Value</a:t>
            </a:r>
          </a:p>
        </p:txBody>
      </p:sp>
      <p:sp>
        <p:nvSpPr>
          <p:cNvPr id="3" name="Content Placeholder 2"/>
          <p:cNvSpPr>
            <a:spLocks noGrp="1"/>
          </p:cNvSpPr>
          <p:nvPr>
            <p:ph idx="1"/>
          </p:nvPr>
        </p:nvSpPr>
        <p:spPr/>
        <p:txBody>
          <a:bodyPr/>
          <a:lstStyle/>
          <a:p>
            <a:endParaRPr lang="id-ID"/>
          </a:p>
        </p:txBody>
      </p:sp>
      <p:sp>
        <p:nvSpPr>
          <p:cNvPr id="2" name="Slide Number Placeholder 1"/>
          <p:cNvSpPr>
            <a:spLocks noGrp="1"/>
          </p:cNvSpPr>
          <p:nvPr>
            <p:ph type="sldNum" sz="quarter" idx="4294967295"/>
          </p:nvPr>
        </p:nvSpPr>
        <p:spPr>
          <a:xfrm>
            <a:off x="7086600" y="6356350"/>
            <a:ext cx="2057400" cy="365125"/>
          </a:xfrm>
        </p:spPr>
        <p:txBody>
          <a:bodyPr/>
          <a:lstStyle/>
          <a:p>
            <a:fld id="{C546E0E4-908A-4724-B308-E4F6AE4FA0DD}" type="slidenum">
              <a:rPr lang="en-US" smtClean="0">
                <a:solidFill>
                  <a:prstClr val="black">
                    <a:tint val="75000"/>
                  </a:prstClr>
                </a:solidFill>
              </a:rPr>
              <a:pPr/>
              <a:t>63</a:t>
            </a:fld>
            <a:endParaRPr lang="en-US">
              <a:solidFill>
                <a:prstClr val="black">
                  <a:tint val="75000"/>
                </a:prstClr>
              </a:solidFill>
            </a:endParaRPr>
          </a:p>
        </p:txBody>
      </p:sp>
      <p:graphicFrame>
        <p:nvGraphicFramePr>
          <p:cNvPr id="171012" name="Object 4"/>
          <p:cNvGraphicFramePr>
            <a:graphicFrameLocks noChangeAspect="1"/>
          </p:cNvGraphicFramePr>
          <p:nvPr>
            <p:extLst/>
          </p:nvPr>
        </p:nvGraphicFramePr>
        <p:xfrm>
          <a:off x="6629400" y="2286000"/>
          <a:ext cx="2286000" cy="2243137"/>
        </p:xfrm>
        <a:graphic>
          <a:graphicData uri="http://schemas.openxmlformats.org/presentationml/2006/ole">
            <mc:AlternateContent xmlns:mc="http://schemas.openxmlformats.org/markup-compatibility/2006">
              <mc:Choice xmlns:v="urn:schemas-microsoft-com:vml" Requires="v">
                <p:oleObj spid="_x0000_s2052" name="Equation" r:id="rId4" imgW="672808" imgH="660113" progId="Equation.3">
                  <p:embed/>
                </p:oleObj>
              </mc:Choice>
              <mc:Fallback>
                <p:oleObj name="Equation" r:id="rId4" imgW="672808" imgH="660113"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29400" y="2286000"/>
                        <a:ext cx="2286000" cy="2243137"/>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71014" name="Line 6"/>
          <p:cNvSpPr>
            <a:spLocks noChangeShapeType="1"/>
          </p:cNvSpPr>
          <p:nvPr/>
        </p:nvSpPr>
        <p:spPr bwMode="auto">
          <a:xfrm flipH="1">
            <a:off x="5562600" y="2674937"/>
            <a:ext cx="1371600" cy="2743200"/>
          </a:xfrm>
          <a:prstGeom prst="line">
            <a:avLst/>
          </a:prstGeom>
          <a:noFill/>
          <a:ln w="12700">
            <a:solidFill>
              <a:schemeClr val="tx1"/>
            </a:solidFill>
            <a:round/>
            <a:headEnd type="none" w="sm" len="sm"/>
            <a:tailEnd type="triangle" w="med" len="med"/>
          </a:ln>
          <a:effectLst/>
        </p:spPr>
        <p:txBody>
          <a:bodyPr wrap="none"/>
          <a:lstStyle/>
          <a:p>
            <a:endParaRPr lang="en-US"/>
          </a:p>
        </p:txBody>
      </p:sp>
      <p:sp>
        <p:nvSpPr>
          <p:cNvPr id="171015" name="Line 7"/>
          <p:cNvSpPr>
            <a:spLocks noChangeShapeType="1"/>
          </p:cNvSpPr>
          <p:nvPr/>
        </p:nvSpPr>
        <p:spPr bwMode="auto">
          <a:xfrm flipH="1">
            <a:off x="5715000" y="4275137"/>
            <a:ext cx="1447800" cy="1371600"/>
          </a:xfrm>
          <a:prstGeom prst="line">
            <a:avLst/>
          </a:prstGeom>
          <a:noFill/>
          <a:ln w="12700">
            <a:solidFill>
              <a:schemeClr val="tx1"/>
            </a:solidFill>
            <a:round/>
            <a:headEnd type="none" w="sm" len="sm"/>
            <a:tailEnd type="triangle" w="med" len="med"/>
          </a:ln>
          <a:effectLst/>
        </p:spPr>
        <p:txBody>
          <a:bodyPr wrap="none"/>
          <a:lstStyle/>
          <a:p>
            <a:endParaRPr lang="en-US"/>
          </a:p>
        </p:txBody>
      </p:sp>
    </p:spTree>
    <p:extLst>
      <p:ext uri="{BB962C8B-B14F-4D97-AF65-F5344CB8AC3E}">
        <p14:creationId xmlns:p14="http://schemas.microsoft.com/office/powerpoint/2010/main" val="7008818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Net Present Value (NPV)</a:t>
            </a:r>
          </a:p>
        </p:txBody>
      </p:sp>
      <p:sp>
        <p:nvSpPr>
          <p:cNvPr id="3" name="Content Placeholder 2"/>
          <p:cNvSpPr>
            <a:spLocks noGrp="1"/>
          </p:cNvSpPr>
          <p:nvPr>
            <p:ph idx="1"/>
          </p:nvPr>
        </p:nvSpPr>
        <p:spPr/>
        <p:txBody>
          <a:bodyPr/>
          <a:lstStyle/>
          <a:p>
            <a:pPr>
              <a:buNone/>
            </a:pPr>
            <a:r>
              <a:rPr lang="en-US" sz="3600" dirty="0" smtClean="0"/>
              <a:t>	The present value of benefit less the present value of cost</a:t>
            </a:r>
          </a:p>
          <a:p>
            <a:endParaRPr lang="en-US" dirty="0" smtClean="0"/>
          </a:p>
          <a:p>
            <a:pPr>
              <a:buNone/>
            </a:pPr>
            <a:r>
              <a:rPr lang="en-US" dirty="0" smtClean="0"/>
              <a:t>	</a:t>
            </a:r>
            <a:r>
              <a:rPr lang="en-US" sz="3200" dirty="0" smtClean="0"/>
              <a:t>	</a:t>
            </a:r>
            <a:r>
              <a:rPr lang="en-US" sz="3600" dirty="0" smtClean="0">
                <a:solidFill>
                  <a:srgbClr val="C00000"/>
                </a:solidFill>
              </a:rPr>
              <a:t>NPV = PV Benefits – PV Costs</a:t>
            </a:r>
          </a:p>
          <a:p>
            <a:endParaRPr lang="en-US" dirty="0" smtClean="0"/>
          </a:p>
          <a:p>
            <a:endParaRPr lang="en-US" dirty="0" smtClean="0">
              <a:solidFill>
                <a:schemeClr val="tx1"/>
              </a:solidFill>
              <a:latin typeface="+mn-lt"/>
              <a:ea typeface="+mn-ea"/>
              <a:cs typeface="+mn-cs"/>
            </a:endParaRPr>
          </a:p>
          <a:p>
            <a:pPr>
              <a:buNone/>
            </a:pPr>
            <a:r>
              <a:rPr lang="en-US" dirty="0" smtClean="0">
                <a:solidFill>
                  <a:schemeClr val="tx1"/>
                </a:solidFill>
                <a:latin typeface="+mn-lt"/>
                <a:ea typeface="+mn-ea"/>
                <a:cs typeface="+mn-cs"/>
              </a:rPr>
              <a:t>	</a:t>
            </a:r>
            <a:endParaRPr lang="en-US" dirty="0">
              <a:solidFill>
                <a:schemeClr val="tx1"/>
              </a:solidFill>
              <a:latin typeface="+mn-lt"/>
              <a:ea typeface="+mn-ea"/>
              <a:cs typeface="+mn-cs"/>
            </a:endParaRPr>
          </a:p>
        </p:txBody>
      </p:sp>
      <p:sp>
        <p:nvSpPr>
          <p:cNvPr id="4" name="Slide Number Placeholder 3"/>
          <p:cNvSpPr>
            <a:spLocks noGrp="1"/>
          </p:cNvSpPr>
          <p:nvPr>
            <p:ph type="sldNum" sz="quarter" idx="4294967295"/>
          </p:nvPr>
        </p:nvSpPr>
        <p:spPr>
          <a:xfrm>
            <a:off x="7086600" y="6356350"/>
            <a:ext cx="2057400" cy="365125"/>
          </a:xfrm>
        </p:spPr>
        <p:txBody>
          <a:bodyPr/>
          <a:lstStyle/>
          <a:p>
            <a:fld id="{C546E0E4-908A-4724-B308-E4F6AE4FA0DD}" type="slidenum">
              <a:rPr lang="en-US" smtClean="0">
                <a:solidFill>
                  <a:prstClr val="black">
                    <a:tint val="75000"/>
                  </a:prstClr>
                </a:solidFill>
              </a:rPr>
              <a:pPr/>
              <a:t>64</a:t>
            </a:fld>
            <a:endParaRPr lang="en-US">
              <a:solidFill>
                <a:prstClr val="black">
                  <a:tint val="75000"/>
                </a:prstClr>
              </a:solidFill>
            </a:endParaRPr>
          </a:p>
        </p:txBody>
      </p:sp>
      <p:sp>
        <p:nvSpPr>
          <p:cNvPr id="172034" name="Rectangle 2"/>
          <p:cNvSpPr>
            <a:spLocks noChangeArrowheads="1"/>
          </p:cNvSpPr>
          <p:nvPr/>
        </p:nvSpPr>
        <p:spPr bwMode="auto">
          <a:xfrm>
            <a:off x="0" y="0"/>
            <a:ext cx="9144000" cy="0"/>
          </a:xfrm>
          <a:prstGeom prst="rect">
            <a:avLst/>
          </a:prstGeom>
          <a:noFill/>
          <a:ln w="12700" cap="flat" cmpd="sng">
            <a:noFill/>
            <a:prstDash val="solid"/>
            <a:miter lim="800000"/>
            <a:headEnd type="none" w="sm" len="sm"/>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72036" name="Rectangle 4"/>
          <p:cNvSpPr>
            <a:spLocks noChangeArrowheads="1"/>
          </p:cNvSpPr>
          <p:nvPr/>
        </p:nvSpPr>
        <p:spPr bwMode="auto">
          <a:xfrm>
            <a:off x="0" y="0"/>
            <a:ext cx="9144000" cy="0"/>
          </a:xfrm>
          <a:prstGeom prst="rect">
            <a:avLst/>
          </a:prstGeom>
          <a:noFill/>
          <a:ln w="12700" cap="flat" cmpd="sng">
            <a:noFill/>
            <a:prstDash val="solid"/>
            <a:miter lim="800000"/>
            <a:headEnd type="none" w="sm" len="sm"/>
            <a:tailEnd/>
          </a:ln>
          <a:effec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2784003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26345" t="19616" r="23655" b="4369"/>
          <a:stretch/>
        </p:blipFill>
        <p:spPr bwMode="auto">
          <a:xfrm>
            <a:off x="228600" y="990600"/>
            <a:ext cx="6553200" cy="5867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6626" name="Title 1"/>
          <p:cNvSpPr>
            <a:spLocks noGrp="1"/>
          </p:cNvSpPr>
          <p:nvPr>
            <p:ph type="title"/>
          </p:nvPr>
        </p:nvSpPr>
        <p:spPr/>
        <p:txBody>
          <a:bodyPr/>
          <a:lstStyle/>
          <a:p>
            <a:r>
              <a:rPr lang="en-US" dirty="0" smtClean="0"/>
              <a:t>NPV Calculation</a:t>
            </a:r>
            <a:endParaRPr lang="en-US" dirty="0"/>
          </a:p>
        </p:txBody>
      </p:sp>
      <p:sp>
        <p:nvSpPr>
          <p:cNvPr id="3" name="Content Placeholder 2"/>
          <p:cNvSpPr>
            <a:spLocks noGrp="1"/>
          </p:cNvSpPr>
          <p:nvPr>
            <p:ph idx="1"/>
          </p:nvPr>
        </p:nvSpPr>
        <p:spPr/>
        <p:txBody>
          <a:bodyPr/>
          <a:lstStyle/>
          <a:p>
            <a:endParaRPr lang="id-ID"/>
          </a:p>
        </p:txBody>
      </p:sp>
      <p:sp>
        <p:nvSpPr>
          <p:cNvPr id="2" name="Slide Number Placeholder 1"/>
          <p:cNvSpPr>
            <a:spLocks noGrp="1"/>
          </p:cNvSpPr>
          <p:nvPr>
            <p:ph type="sldNum" sz="quarter" idx="4294967295"/>
          </p:nvPr>
        </p:nvSpPr>
        <p:spPr>
          <a:xfrm>
            <a:off x="7086600" y="6356350"/>
            <a:ext cx="2057400" cy="365125"/>
          </a:xfrm>
        </p:spPr>
        <p:txBody>
          <a:bodyPr/>
          <a:lstStyle/>
          <a:p>
            <a:fld id="{C546E0E4-908A-4724-B308-E4F6AE4FA0DD}" type="slidenum">
              <a:rPr lang="en-US" smtClean="0">
                <a:solidFill>
                  <a:prstClr val="black">
                    <a:tint val="75000"/>
                  </a:prstClr>
                </a:solidFill>
              </a:rPr>
              <a:pPr/>
              <a:t>65</a:t>
            </a:fld>
            <a:endParaRPr lang="en-US">
              <a:solidFill>
                <a:prstClr val="black">
                  <a:tint val="75000"/>
                </a:prstClr>
              </a:solidFill>
            </a:endParaRPr>
          </a:p>
        </p:txBody>
      </p:sp>
      <p:graphicFrame>
        <p:nvGraphicFramePr>
          <p:cNvPr id="4" name="Object 4"/>
          <p:cNvGraphicFramePr>
            <a:graphicFrameLocks noChangeAspect="1"/>
          </p:cNvGraphicFramePr>
          <p:nvPr>
            <p:extLst/>
          </p:nvPr>
        </p:nvGraphicFramePr>
        <p:xfrm>
          <a:off x="6400800" y="3238500"/>
          <a:ext cx="2460625" cy="693738"/>
        </p:xfrm>
        <a:graphic>
          <a:graphicData uri="http://schemas.openxmlformats.org/presentationml/2006/ole">
            <mc:AlternateContent xmlns:mc="http://schemas.openxmlformats.org/markup-compatibility/2006">
              <mc:Choice xmlns:v="urn:schemas-microsoft-com:vml" Requires="v">
                <p:oleObj spid="_x0000_s3076" name="Equation" r:id="rId4" imgW="1397000" imgH="393700" progId="Equation.3">
                  <p:embed/>
                </p:oleObj>
              </mc:Choice>
              <mc:Fallback>
                <p:oleObj name="Equation" r:id="rId4" imgW="1397000" imgH="3937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00800" y="3238500"/>
                        <a:ext cx="2460625" cy="693738"/>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Line 6"/>
          <p:cNvSpPr>
            <a:spLocks noChangeShapeType="1"/>
          </p:cNvSpPr>
          <p:nvPr/>
        </p:nvSpPr>
        <p:spPr bwMode="auto">
          <a:xfrm flipH="1" flipV="1">
            <a:off x="6273362" y="2362200"/>
            <a:ext cx="648027" cy="838200"/>
          </a:xfrm>
          <a:prstGeom prst="line">
            <a:avLst/>
          </a:prstGeom>
          <a:noFill/>
          <a:ln w="12700">
            <a:solidFill>
              <a:schemeClr val="tx1"/>
            </a:solidFill>
            <a:round/>
            <a:headEnd type="none" w="sm" len="sm"/>
            <a:tailEnd type="triangle" w="med" len="med"/>
          </a:ln>
          <a:effectLst/>
        </p:spPr>
        <p:txBody>
          <a:bodyPr wrap="none"/>
          <a:lstStyle/>
          <a:p>
            <a:endParaRPr lang="en-US"/>
          </a:p>
        </p:txBody>
      </p:sp>
      <p:sp>
        <p:nvSpPr>
          <p:cNvPr id="6" name="Line 7"/>
          <p:cNvSpPr>
            <a:spLocks noChangeShapeType="1"/>
          </p:cNvSpPr>
          <p:nvPr/>
        </p:nvSpPr>
        <p:spPr bwMode="auto">
          <a:xfrm flipH="1">
            <a:off x="6273362" y="3505200"/>
            <a:ext cx="2032438" cy="1371600"/>
          </a:xfrm>
          <a:prstGeom prst="line">
            <a:avLst/>
          </a:prstGeom>
          <a:noFill/>
          <a:ln w="12700">
            <a:solidFill>
              <a:schemeClr val="tx1"/>
            </a:solidFill>
            <a:round/>
            <a:headEnd type="none" w="sm" len="sm"/>
            <a:tailEnd type="triangle" w="med" len="med"/>
          </a:ln>
          <a:effectLst/>
        </p:spPr>
        <p:txBody>
          <a:bodyPr wrap="none"/>
          <a:lstStyle/>
          <a:p>
            <a:endParaRPr lang="en-US"/>
          </a:p>
        </p:txBody>
      </p:sp>
      <p:sp>
        <p:nvSpPr>
          <p:cNvPr id="7" name="Line 8"/>
          <p:cNvSpPr>
            <a:spLocks noChangeShapeType="1"/>
          </p:cNvSpPr>
          <p:nvPr/>
        </p:nvSpPr>
        <p:spPr bwMode="auto">
          <a:xfrm flipH="1">
            <a:off x="6273362" y="3962400"/>
            <a:ext cx="648027" cy="1676400"/>
          </a:xfrm>
          <a:prstGeom prst="line">
            <a:avLst/>
          </a:prstGeom>
          <a:noFill/>
          <a:ln w="12700">
            <a:solidFill>
              <a:schemeClr val="tx1"/>
            </a:solidFill>
            <a:round/>
            <a:headEnd type="none" w="sm" len="sm"/>
            <a:tailEnd type="triangle" w="med" len="med"/>
          </a:ln>
          <a:effectLst/>
        </p:spPr>
        <p:txBody>
          <a:bodyPr wrap="none"/>
          <a:lstStyle/>
          <a:p>
            <a:endParaRPr lang="en-US"/>
          </a:p>
        </p:txBody>
      </p:sp>
    </p:spTree>
    <p:extLst>
      <p:ext uri="{BB962C8B-B14F-4D97-AF65-F5344CB8AC3E}">
        <p14:creationId xmlns:p14="http://schemas.microsoft.com/office/powerpoint/2010/main" val="21416841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Return on Investment (ROI)</a:t>
            </a:r>
          </a:p>
        </p:txBody>
      </p:sp>
      <p:sp>
        <p:nvSpPr>
          <p:cNvPr id="3" name="Content Placeholder 2"/>
          <p:cNvSpPr>
            <a:spLocks noGrp="1"/>
          </p:cNvSpPr>
          <p:nvPr>
            <p:ph idx="1"/>
          </p:nvPr>
        </p:nvSpPr>
        <p:spPr/>
        <p:txBody>
          <a:bodyPr/>
          <a:lstStyle/>
          <a:p>
            <a:pPr>
              <a:buNone/>
            </a:pPr>
            <a:r>
              <a:rPr lang="en-US" sz="3600" dirty="0" smtClean="0"/>
              <a:t>	The Amount of revenue or cost savings results from a given investment</a:t>
            </a:r>
          </a:p>
          <a:p>
            <a:pPr lvl="1"/>
            <a:endParaRPr lang="en-US" dirty="0" smtClean="0"/>
          </a:p>
          <a:p>
            <a:pPr lvl="1"/>
            <a:endParaRPr lang="en-US" dirty="0" smtClean="0"/>
          </a:p>
          <a:p>
            <a:pPr lvl="1">
              <a:buNone/>
            </a:pPr>
            <a:r>
              <a:rPr lang="en-US" dirty="0" smtClean="0"/>
              <a:t>	</a:t>
            </a:r>
          </a:p>
          <a:p>
            <a:pPr lvl="1">
              <a:buNone/>
            </a:pPr>
            <a:r>
              <a:rPr lang="en-US" sz="3200" dirty="0" smtClean="0">
                <a:solidFill>
                  <a:srgbClr val="C00000"/>
                </a:solidFill>
              </a:rPr>
              <a:t>     ROI </a:t>
            </a:r>
            <a:r>
              <a:rPr lang="en-US" dirty="0" smtClean="0">
                <a:solidFill>
                  <a:srgbClr val="C00000"/>
                </a:solidFill>
              </a:rPr>
              <a:t>=</a:t>
            </a:r>
          </a:p>
          <a:p>
            <a:endParaRPr lang="en-US" dirty="0" smtClean="0">
              <a:solidFill>
                <a:schemeClr val="tx1"/>
              </a:solidFill>
              <a:latin typeface="+mn-lt"/>
              <a:ea typeface="+mn-ea"/>
              <a:cs typeface="+mn-cs"/>
            </a:endParaRPr>
          </a:p>
          <a:p>
            <a:pPr>
              <a:buNone/>
            </a:pPr>
            <a:r>
              <a:rPr lang="en-US" dirty="0" smtClean="0">
                <a:solidFill>
                  <a:schemeClr val="tx1"/>
                </a:solidFill>
                <a:latin typeface="+mn-lt"/>
                <a:ea typeface="+mn-ea"/>
                <a:cs typeface="+mn-cs"/>
              </a:rPr>
              <a:t>	</a:t>
            </a:r>
            <a:endParaRPr lang="en-US" dirty="0">
              <a:solidFill>
                <a:schemeClr val="tx1"/>
              </a:solidFill>
              <a:latin typeface="+mn-lt"/>
              <a:ea typeface="+mn-ea"/>
              <a:cs typeface="+mn-cs"/>
            </a:endParaRPr>
          </a:p>
        </p:txBody>
      </p:sp>
      <p:sp>
        <p:nvSpPr>
          <p:cNvPr id="4" name="Slide Number Placeholder 3"/>
          <p:cNvSpPr>
            <a:spLocks noGrp="1"/>
          </p:cNvSpPr>
          <p:nvPr>
            <p:ph type="sldNum" sz="quarter" idx="4294967295"/>
          </p:nvPr>
        </p:nvSpPr>
        <p:spPr>
          <a:xfrm>
            <a:off x="7086600" y="6356350"/>
            <a:ext cx="2057400" cy="365125"/>
          </a:xfrm>
        </p:spPr>
        <p:txBody>
          <a:bodyPr/>
          <a:lstStyle/>
          <a:p>
            <a:fld id="{C546E0E4-908A-4724-B308-E4F6AE4FA0DD}" type="slidenum">
              <a:rPr lang="en-US" smtClean="0">
                <a:solidFill>
                  <a:prstClr val="black">
                    <a:tint val="75000"/>
                  </a:prstClr>
                </a:solidFill>
              </a:rPr>
              <a:pPr/>
              <a:t>66</a:t>
            </a:fld>
            <a:endParaRPr lang="en-US">
              <a:solidFill>
                <a:prstClr val="black">
                  <a:tint val="75000"/>
                </a:prstClr>
              </a:solidFill>
            </a:endParaRPr>
          </a:p>
        </p:txBody>
      </p:sp>
      <p:sp>
        <p:nvSpPr>
          <p:cNvPr id="172034" name="Rectangle 2"/>
          <p:cNvSpPr>
            <a:spLocks noChangeArrowheads="1"/>
          </p:cNvSpPr>
          <p:nvPr/>
        </p:nvSpPr>
        <p:spPr bwMode="auto">
          <a:xfrm>
            <a:off x="0" y="0"/>
            <a:ext cx="9144000" cy="0"/>
          </a:xfrm>
          <a:prstGeom prst="rect">
            <a:avLst/>
          </a:prstGeom>
          <a:noFill/>
          <a:ln w="12700" cap="flat" cmpd="sng">
            <a:noFill/>
            <a:prstDash val="solid"/>
            <a:miter lim="800000"/>
            <a:headEnd type="none" w="sm" len="sm"/>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72036" name="Rectangle 4"/>
          <p:cNvSpPr>
            <a:spLocks noChangeArrowheads="1"/>
          </p:cNvSpPr>
          <p:nvPr/>
        </p:nvSpPr>
        <p:spPr bwMode="auto">
          <a:xfrm>
            <a:off x="0" y="0"/>
            <a:ext cx="9144000" cy="0"/>
          </a:xfrm>
          <a:prstGeom prst="rect">
            <a:avLst/>
          </a:prstGeom>
          <a:noFill/>
          <a:ln w="12700" cap="flat" cmpd="sng">
            <a:noFill/>
            <a:prstDash val="solid"/>
            <a:miter lim="800000"/>
            <a:headEnd type="none" w="sm" len="sm"/>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8" name="TextBox 7"/>
          <p:cNvSpPr txBox="1"/>
          <p:nvPr/>
        </p:nvSpPr>
        <p:spPr>
          <a:xfrm>
            <a:off x="2362200" y="3631050"/>
            <a:ext cx="5791200" cy="584775"/>
          </a:xfrm>
          <a:prstGeom prst="rect">
            <a:avLst/>
          </a:prstGeom>
          <a:noFill/>
        </p:spPr>
        <p:txBody>
          <a:bodyPr wrap="square" rtlCol="0">
            <a:spAutoFit/>
          </a:bodyPr>
          <a:lstStyle/>
          <a:p>
            <a:r>
              <a:rPr lang="en-US" sz="3200" dirty="0" smtClean="0">
                <a:solidFill>
                  <a:srgbClr val="C00000"/>
                </a:solidFill>
                <a:effectLst/>
                <a:latin typeface="+mn-lt"/>
              </a:rPr>
              <a:t>Total Benefits – Total Costs</a:t>
            </a:r>
            <a:endParaRPr lang="en-US" sz="3200" dirty="0">
              <a:solidFill>
                <a:srgbClr val="C00000"/>
              </a:solidFill>
              <a:effectLst/>
              <a:latin typeface="+mn-lt"/>
            </a:endParaRPr>
          </a:p>
        </p:txBody>
      </p:sp>
      <p:cxnSp>
        <p:nvCxnSpPr>
          <p:cNvPr id="11" name="Straight Connector 10"/>
          <p:cNvCxnSpPr/>
          <p:nvPr/>
        </p:nvCxnSpPr>
        <p:spPr>
          <a:xfrm>
            <a:off x="2590800" y="4292025"/>
            <a:ext cx="5486400" cy="1588"/>
          </a:xfrm>
          <a:prstGeom prst="line">
            <a:avLst/>
          </a:prstGeom>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3352800" y="4368225"/>
            <a:ext cx="3124200" cy="584775"/>
          </a:xfrm>
          <a:prstGeom prst="rect">
            <a:avLst/>
          </a:prstGeom>
          <a:noFill/>
        </p:spPr>
        <p:txBody>
          <a:bodyPr wrap="square" rtlCol="0">
            <a:spAutoFit/>
          </a:bodyPr>
          <a:lstStyle/>
          <a:p>
            <a:r>
              <a:rPr lang="en-US" sz="3200" dirty="0" smtClean="0">
                <a:solidFill>
                  <a:srgbClr val="C00000"/>
                </a:solidFill>
                <a:effectLst/>
                <a:latin typeface="+mn-lt"/>
              </a:rPr>
              <a:t>Total Costs</a:t>
            </a:r>
            <a:endParaRPr lang="en-US" sz="3200" dirty="0">
              <a:solidFill>
                <a:srgbClr val="C00000"/>
              </a:solidFill>
              <a:effectLst/>
              <a:latin typeface="+mn-lt"/>
            </a:endParaRPr>
          </a:p>
        </p:txBody>
      </p:sp>
    </p:spTree>
    <p:extLst>
      <p:ext uri="{BB962C8B-B14F-4D97-AF65-F5344CB8AC3E}">
        <p14:creationId xmlns:p14="http://schemas.microsoft.com/office/powerpoint/2010/main" val="477361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26345" t="19616" r="23655" b="4369"/>
          <a:stretch/>
        </p:blipFill>
        <p:spPr bwMode="auto">
          <a:xfrm>
            <a:off x="304800" y="990600"/>
            <a:ext cx="6553200" cy="5867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6626" name="Title 1"/>
          <p:cNvSpPr>
            <a:spLocks noGrp="1"/>
          </p:cNvSpPr>
          <p:nvPr>
            <p:ph type="title"/>
          </p:nvPr>
        </p:nvSpPr>
        <p:spPr/>
        <p:txBody>
          <a:bodyPr/>
          <a:lstStyle/>
          <a:p>
            <a:r>
              <a:rPr lang="en-US" dirty="0" smtClean="0"/>
              <a:t>ROI Calculation</a:t>
            </a:r>
            <a:endParaRPr lang="en-US" dirty="0"/>
          </a:p>
        </p:txBody>
      </p:sp>
      <p:sp>
        <p:nvSpPr>
          <p:cNvPr id="3" name="Content Placeholder 2"/>
          <p:cNvSpPr>
            <a:spLocks noGrp="1"/>
          </p:cNvSpPr>
          <p:nvPr>
            <p:ph idx="1"/>
          </p:nvPr>
        </p:nvSpPr>
        <p:spPr/>
        <p:txBody>
          <a:bodyPr/>
          <a:lstStyle/>
          <a:p>
            <a:endParaRPr lang="id-ID"/>
          </a:p>
        </p:txBody>
      </p:sp>
      <p:sp>
        <p:nvSpPr>
          <p:cNvPr id="2" name="Slide Number Placeholder 1"/>
          <p:cNvSpPr>
            <a:spLocks noGrp="1"/>
          </p:cNvSpPr>
          <p:nvPr>
            <p:ph type="sldNum" sz="quarter" idx="4294967295"/>
          </p:nvPr>
        </p:nvSpPr>
        <p:spPr>
          <a:xfrm>
            <a:off x="7086600" y="6356350"/>
            <a:ext cx="2057400" cy="365125"/>
          </a:xfrm>
        </p:spPr>
        <p:txBody>
          <a:bodyPr/>
          <a:lstStyle/>
          <a:p>
            <a:fld id="{C546E0E4-908A-4724-B308-E4F6AE4FA0DD}" type="slidenum">
              <a:rPr lang="en-US" smtClean="0">
                <a:solidFill>
                  <a:prstClr val="black">
                    <a:tint val="75000"/>
                  </a:prstClr>
                </a:solidFill>
              </a:rPr>
              <a:pPr/>
              <a:t>67</a:t>
            </a:fld>
            <a:endParaRPr lang="en-US">
              <a:solidFill>
                <a:prstClr val="black">
                  <a:tint val="75000"/>
                </a:prstClr>
              </a:solidFill>
            </a:endParaRPr>
          </a:p>
        </p:txBody>
      </p:sp>
      <p:graphicFrame>
        <p:nvGraphicFramePr>
          <p:cNvPr id="4" name="Object 4"/>
          <p:cNvGraphicFramePr>
            <a:graphicFrameLocks noChangeAspect="1"/>
          </p:cNvGraphicFramePr>
          <p:nvPr>
            <p:extLst/>
          </p:nvPr>
        </p:nvGraphicFramePr>
        <p:xfrm>
          <a:off x="6477000" y="3048000"/>
          <a:ext cx="2437927" cy="1074738"/>
        </p:xfrm>
        <a:graphic>
          <a:graphicData uri="http://schemas.openxmlformats.org/presentationml/2006/ole">
            <mc:AlternateContent xmlns:mc="http://schemas.openxmlformats.org/markup-compatibility/2006">
              <mc:Choice xmlns:v="urn:schemas-microsoft-com:vml" Requires="v">
                <p:oleObj spid="_x0000_s4100" name="Equation" r:id="rId4" imgW="1384300" imgH="609600" progId="Equation.3">
                  <p:embed/>
                </p:oleObj>
              </mc:Choice>
              <mc:Fallback>
                <p:oleObj name="Equation" r:id="rId4" imgW="1384300" imgH="6096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77000" y="3048000"/>
                        <a:ext cx="2437927" cy="1074738"/>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Line 6"/>
          <p:cNvSpPr>
            <a:spLocks noChangeShapeType="1"/>
          </p:cNvSpPr>
          <p:nvPr/>
        </p:nvSpPr>
        <p:spPr bwMode="auto">
          <a:xfrm flipH="1" flipV="1">
            <a:off x="6477000" y="2362200"/>
            <a:ext cx="457200" cy="685800"/>
          </a:xfrm>
          <a:prstGeom prst="line">
            <a:avLst/>
          </a:prstGeom>
          <a:noFill/>
          <a:ln w="12700">
            <a:solidFill>
              <a:schemeClr val="tx1"/>
            </a:solidFill>
            <a:round/>
            <a:headEnd type="none" w="sm" len="sm"/>
            <a:tailEnd type="triangle" w="med" len="med"/>
          </a:ln>
          <a:effectLst/>
        </p:spPr>
        <p:txBody>
          <a:bodyPr wrap="none"/>
          <a:lstStyle/>
          <a:p>
            <a:endParaRPr lang="en-US"/>
          </a:p>
        </p:txBody>
      </p:sp>
      <p:sp>
        <p:nvSpPr>
          <p:cNvPr id="6" name="Line 7"/>
          <p:cNvSpPr>
            <a:spLocks noChangeShapeType="1"/>
          </p:cNvSpPr>
          <p:nvPr/>
        </p:nvSpPr>
        <p:spPr bwMode="auto">
          <a:xfrm flipH="1">
            <a:off x="6477000" y="3665538"/>
            <a:ext cx="1524000" cy="1295400"/>
          </a:xfrm>
          <a:prstGeom prst="line">
            <a:avLst/>
          </a:prstGeom>
          <a:noFill/>
          <a:ln w="12700">
            <a:solidFill>
              <a:schemeClr val="tx1"/>
            </a:solidFill>
            <a:round/>
            <a:headEnd type="none" w="sm" len="sm"/>
            <a:tailEnd type="triangle" w="med" len="med"/>
          </a:ln>
          <a:effectLst/>
        </p:spPr>
        <p:txBody>
          <a:bodyPr wrap="none"/>
          <a:lstStyle/>
          <a:p>
            <a:endParaRPr lang="en-US"/>
          </a:p>
        </p:txBody>
      </p:sp>
      <p:sp>
        <p:nvSpPr>
          <p:cNvPr id="7" name="Line 8"/>
          <p:cNvSpPr>
            <a:spLocks noChangeShapeType="1"/>
          </p:cNvSpPr>
          <p:nvPr/>
        </p:nvSpPr>
        <p:spPr bwMode="auto">
          <a:xfrm flipH="1">
            <a:off x="2895600" y="4191000"/>
            <a:ext cx="3886200" cy="1981200"/>
          </a:xfrm>
          <a:prstGeom prst="line">
            <a:avLst/>
          </a:prstGeom>
          <a:noFill/>
          <a:ln w="12700">
            <a:solidFill>
              <a:schemeClr val="tx1"/>
            </a:solidFill>
            <a:round/>
            <a:headEnd type="none" w="sm" len="sm"/>
            <a:tailEnd type="triangle" w="med" len="med"/>
          </a:ln>
          <a:effectLst/>
        </p:spPr>
        <p:txBody>
          <a:bodyPr wrap="none"/>
          <a:lstStyle/>
          <a:p>
            <a:endParaRPr lang="en-US"/>
          </a:p>
        </p:txBody>
      </p:sp>
    </p:spTree>
    <p:extLst>
      <p:ext uri="{BB962C8B-B14F-4D97-AF65-F5344CB8AC3E}">
        <p14:creationId xmlns:p14="http://schemas.microsoft.com/office/powerpoint/2010/main" val="28989861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Break Even Point (BEP)</a:t>
            </a:r>
          </a:p>
        </p:txBody>
      </p:sp>
      <p:sp>
        <p:nvSpPr>
          <p:cNvPr id="3" name="Content Placeholder 2"/>
          <p:cNvSpPr>
            <a:spLocks noGrp="1"/>
          </p:cNvSpPr>
          <p:nvPr>
            <p:ph idx="1"/>
          </p:nvPr>
        </p:nvSpPr>
        <p:spPr/>
        <p:txBody>
          <a:bodyPr>
            <a:normAutofit/>
          </a:bodyPr>
          <a:lstStyle/>
          <a:p>
            <a:pPr>
              <a:buNone/>
            </a:pPr>
            <a:r>
              <a:rPr lang="en-US" dirty="0" smtClean="0"/>
              <a:t>	</a:t>
            </a:r>
            <a:r>
              <a:rPr lang="en-US" sz="3200" dirty="0" smtClean="0"/>
              <a:t>The point in time when the costs of the project </a:t>
            </a:r>
            <a:r>
              <a:rPr lang="en-US" sz="3200" dirty="0" smtClean="0">
                <a:solidFill>
                  <a:srgbClr val="C00000"/>
                </a:solidFill>
              </a:rPr>
              <a:t>equal</a:t>
            </a:r>
            <a:r>
              <a:rPr lang="en-US" sz="3200" dirty="0" smtClean="0"/>
              <a:t> the value it has delivered</a:t>
            </a:r>
          </a:p>
          <a:p>
            <a:endParaRPr lang="en-US" dirty="0" smtClean="0">
              <a:solidFill>
                <a:schemeClr val="tx1"/>
              </a:solidFill>
              <a:latin typeface="+mn-lt"/>
              <a:ea typeface="+mn-ea"/>
              <a:cs typeface="+mn-cs"/>
            </a:endParaRPr>
          </a:p>
          <a:p>
            <a:endParaRPr lang="en-US" dirty="0" smtClean="0">
              <a:solidFill>
                <a:schemeClr val="tx1"/>
              </a:solidFill>
              <a:latin typeface="+mn-lt"/>
              <a:ea typeface="+mn-ea"/>
              <a:cs typeface="+mn-cs"/>
            </a:endParaRPr>
          </a:p>
          <a:p>
            <a:pPr>
              <a:buNone/>
            </a:pPr>
            <a:r>
              <a:rPr lang="en-US" dirty="0" smtClean="0">
                <a:solidFill>
                  <a:srgbClr val="C00000"/>
                </a:solidFill>
                <a:latin typeface="+mn-lt"/>
                <a:ea typeface="+mn-ea"/>
                <a:cs typeface="+mn-cs"/>
              </a:rPr>
              <a:t>	BEP =</a:t>
            </a:r>
          </a:p>
          <a:p>
            <a:pPr>
              <a:buNone/>
            </a:pPr>
            <a:endParaRPr lang="en-US" dirty="0" smtClean="0">
              <a:solidFill>
                <a:schemeClr val="tx1"/>
              </a:solidFill>
              <a:latin typeface="+mn-lt"/>
              <a:ea typeface="+mn-ea"/>
              <a:cs typeface="+mn-cs"/>
            </a:endParaRPr>
          </a:p>
          <a:p>
            <a:pPr>
              <a:buNone/>
            </a:pPr>
            <a:endParaRPr lang="en-US" dirty="0" smtClean="0">
              <a:solidFill>
                <a:schemeClr val="tx1"/>
              </a:solidFill>
              <a:latin typeface="+mn-lt"/>
              <a:ea typeface="+mn-ea"/>
              <a:cs typeface="+mn-cs"/>
            </a:endParaRPr>
          </a:p>
          <a:p>
            <a:pPr>
              <a:buNone/>
            </a:pPr>
            <a:r>
              <a:rPr lang="en-US" i="1" dirty="0" smtClean="0">
                <a:solidFill>
                  <a:schemeClr val="tx1"/>
                </a:solidFill>
                <a:latin typeface="+mn-lt"/>
                <a:ea typeface="+mn-ea"/>
                <a:cs typeface="+mn-cs"/>
              </a:rPr>
              <a:t>* </a:t>
            </a:r>
            <a:r>
              <a:rPr lang="en-US" sz="2400" i="1" dirty="0" smtClean="0">
                <a:solidFill>
                  <a:schemeClr val="tx1"/>
                </a:solidFill>
                <a:latin typeface="+mn-lt"/>
                <a:ea typeface="+mn-ea"/>
                <a:cs typeface="+mn-cs"/>
              </a:rPr>
              <a:t>Use the yearly NPV amount from the first year in which project has positive cas</a:t>
            </a:r>
            <a:r>
              <a:rPr lang="en-US" sz="2400" i="1" dirty="0" smtClean="0">
                <a:ea typeface="+mn-ea"/>
                <a:cs typeface="+mn-cs"/>
              </a:rPr>
              <a:t>h flow</a:t>
            </a:r>
            <a:endParaRPr lang="en-US" sz="2400" i="1" dirty="0">
              <a:solidFill>
                <a:schemeClr val="tx1"/>
              </a:solidFill>
              <a:latin typeface="+mn-lt"/>
              <a:ea typeface="+mn-ea"/>
              <a:cs typeface="+mn-cs"/>
            </a:endParaRPr>
          </a:p>
        </p:txBody>
      </p:sp>
      <p:sp>
        <p:nvSpPr>
          <p:cNvPr id="4" name="Slide Number Placeholder 3"/>
          <p:cNvSpPr>
            <a:spLocks noGrp="1"/>
          </p:cNvSpPr>
          <p:nvPr>
            <p:ph type="sldNum" sz="quarter" idx="4294967295"/>
          </p:nvPr>
        </p:nvSpPr>
        <p:spPr>
          <a:xfrm>
            <a:off x="7086600" y="6356350"/>
            <a:ext cx="2057400" cy="365125"/>
          </a:xfrm>
        </p:spPr>
        <p:txBody>
          <a:bodyPr/>
          <a:lstStyle/>
          <a:p>
            <a:fld id="{C546E0E4-908A-4724-B308-E4F6AE4FA0DD}" type="slidenum">
              <a:rPr lang="en-US" smtClean="0">
                <a:solidFill>
                  <a:prstClr val="black">
                    <a:tint val="75000"/>
                  </a:prstClr>
                </a:solidFill>
              </a:rPr>
              <a:pPr/>
              <a:t>68</a:t>
            </a:fld>
            <a:endParaRPr lang="en-US">
              <a:solidFill>
                <a:prstClr val="black">
                  <a:tint val="75000"/>
                </a:prstClr>
              </a:solidFill>
            </a:endParaRPr>
          </a:p>
        </p:txBody>
      </p:sp>
      <p:sp>
        <p:nvSpPr>
          <p:cNvPr id="172034" name="Rectangle 2"/>
          <p:cNvSpPr>
            <a:spLocks noChangeArrowheads="1"/>
          </p:cNvSpPr>
          <p:nvPr/>
        </p:nvSpPr>
        <p:spPr bwMode="auto">
          <a:xfrm>
            <a:off x="0" y="0"/>
            <a:ext cx="9144000" cy="0"/>
          </a:xfrm>
          <a:prstGeom prst="rect">
            <a:avLst/>
          </a:prstGeom>
          <a:noFill/>
          <a:ln w="12700" cap="flat" cmpd="sng">
            <a:noFill/>
            <a:prstDash val="solid"/>
            <a:miter lim="800000"/>
            <a:headEnd type="none" w="sm" len="sm"/>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72036" name="Rectangle 4"/>
          <p:cNvSpPr>
            <a:spLocks noChangeArrowheads="1"/>
          </p:cNvSpPr>
          <p:nvPr/>
        </p:nvSpPr>
        <p:spPr bwMode="auto">
          <a:xfrm>
            <a:off x="0" y="0"/>
            <a:ext cx="9144000" cy="0"/>
          </a:xfrm>
          <a:prstGeom prst="rect">
            <a:avLst/>
          </a:prstGeom>
          <a:noFill/>
          <a:ln w="12700" cap="flat" cmpd="sng">
            <a:noFill/>
            <a:prstDash val="solid"/>
            <a:miter lim="800000"/>
            <a:headEnd type="none" w="sm" len="sm"/>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8" name="TextBox 7"/>
          <p:cNvSpPr txBox="1"/>
          <p:nvPr/>
        </p:nvSpPr>
        <p:spPr>
          <a:xfrm>
            <a:off x="2133600" y="3124200"/>
            <a:ext cx="5867400" cy="584775"/>
          </a:xfrm>
          <a:prstGeom prst="rect">
            <a:avLst/>
          </a:prstGeom>
          <a:noFill/>
        </p:spPr>
        <p:txBody>
          <a:bodyPr wrap="square" rtlCol="0">
            <a:spAutoFit/>
          </a:bodyPr>
          <a:lstStyle/>
          <a:p>
            <a:r>
              <a:rPr lang="en-US" sz="3200" dirty="0" smtClean="0">
                <a:solidFill>
                  <a:srgbClr val="C00000"/>
                </a:solidFill>
                <a:effectLst/>
                <a:latin typeface="+mn-lt"/>
              </a:rPr>
              <a:t>Yearly NPV</a:t>
            </a:r>
            <a:r>
              <a:rPr lang="en-US" sz="3200" baseline="30000" dirty="0" smtClean="0">
                <a:solidFill>
                  <a:srgbClr val="C00000"/>
                </a:solidFill>
                <a:effectLst/>
                <a:latin typeface="+mn-lt"/>
              </a:rPr>
              <a:t>*</a:t>
            </a:r>
            <a:r>
              <a:rPr lang="en-US" sz="3200" dirty="0" smtClean="0">
                <a:solidFill>
                  <a:srgbClr val="C00000"/>
                </a:solidFill>
                <a:effectLst/>
                <a:latin typeface="+mn-lt"/>
              </a:rPr>
              <a:t> – Cumulative NPV</a:t>
            </a:r>
            <a:endParaRPr lang="en-US" sz="3200" dirty="0">
              <a:solidFill>
                <a:srgbClr val="C00000"/>
              </a:solidFill>
              <a:effectLst/>
              <a:latin typeface="+mn-lt"/>
            </a:endParaRPr>
          </a:p>
        </p:txBody>
      </p:sp>
      <p:cxnSp>
        <p:nvCxnSpPr>
          <p:cNvPr id="10" name="Straight Connector 9"/>
          <p:cNvCxnSpPr/>
          <p:nvPr/>
        </p:nvCxnSpPr>
        <p:spPr>
          <a:xfrm>
            <a:off x="2286000" y="3733800"/>
            <a:ext cx="5486400" cy="1588"/>
          </a:xfrm>
          <a:prstGeom prst="line">
            <a:avLst/>
          </a:prstGeom>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2971800" y="3810000"/>
            <a:ext cx="4191000" cy="584775"/>
          </a:xfrm>
          <a:prstGeom prst="rect">
            <a:avLst/>
          </a:prstGeom>
          <a:noFill/>
        </p:spPr>
        <p:txBody>
          <a:bodyPr wrap="square" rtlCol="0">
            <a:spAutoFit/>
          </a:bodyPr>
          <a:lstStyle/>
          <a:p>
            <a:r>
              <a:rPr lang="en-US" sz="3200" dirty="0" smtClean="0">
                <a:solidFill>
                  <a:srgbClr val="C00000"/>
                </a:solidFill>
                <a:effectLst/>
                <a:latin typeface="+mn-lt"/>
              </a:rPr>
              <a:t>Yearly</a:t>
            </a:r>
            <a:r>
              <a:rPr lang="en-US" sz="3200" baseline="30000" dirty="0" smtClean="0">
                <a:solidFill>
                  <a:srgbClr val="C00000"/>
                </a:solidFill>
                <a:effectLst/>
                <a:latin typeface="+mn-lt"/>
              </a:rPr>
              <a:t>*</a:t>
            </a:r>
            <a:r>
              <a:rPr lang="en-US" sz="3200" dirty="0" smtClean="0">
                <a:solidFill>
                  <a:srgbClr val="C00000"/>
                </a:solidFill>
                <a:effectLst/>
                <a:latin typeface="+mn-lt"/>
              </a:rPr>
              <a:t> NPV</a:t>
            </a:r>
            <a:endParaRPr lang="en-US" sz="3200" dirty="0">
              <a:solidFill>
                <a:srgbClr val="C00000"/>
              </a:solidFill>
              <a:effectLst/>
              <a:latin typeface="+mn-lt"/>
            </a:endParaRPr>
          </a:p>
        </p:txBody>
      </p:sp>
    </p:spTree>
    <p:extLst>
      <p:ext uri="{BB962C8B-B14F-4D97-AF65-F5344CB8AC3E}">
        <p14:creationId xmlns:p14="http://schemas.microsoft.com/office/powerpoint/2010/main" val="37837312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p:cNvSpPr>
            <a:spLocks noGrp="1"/>
          </p:cNvSpPr>
          <p:nvPr>
            <p:ph type="title"/>
          </p:nvPr>
        </p:nvSpPr>
        <p:spPr/>
        <p:txBody>
          <a:bodyPr/>
          <a:lstStyle/>
          <a:p>
            <a:r>
              <a:rPr lang="en-US" dirty="0" smtClean="0"/>
              <a:t>Break</a:t>
            </a:r>
            <a:r>
              <a:rPr lang="id-ID" dirty="0" smtClean="0"/>
              <a:t> </a:t>
            </a:r>
            <a:r>
              <a:rPr lang="en-US" dirty="0" smtClean="0"/>
              <a:t>Even Point (BEP)</a:t>
            </a:r>
            <a:endParaRPr lang="en-US" dirty="0"/>
          </a:p>
        </p:txBody>
      </p:sp>
      <p:sp>
        <p:nvSpPr>
          <p:cNvPr id="4" name="Content Placeholder 3"/>
          <p:cNvSpPr>
            <a:spLocks noGrp="1"/>
          </p:cNvSpPr>
          <p:nvPr>
            <p:ph idx="1"/>
          </p:nvPr>
        </p:nvSpPr>
        <p:spPr/>
        <p:txBody>
          <a:bodyPr/>
          <a:lstStyle/>
          <a:p>
            <a:endParaRPr lang="id-ID"/>
          </a:p>
        </p:txBody>
      </p:sp>
      <p:sp>
        <p:nvSpPr>
          <p:cNvPr id="3" name="Slide Number Placeholder 2"/>
          <p:cNvSpPr>
            <a:spLocks noGrp="1"/>
          </p:cNvSpPr>
          <p:nvPr>
            <p:ph type="sldNum" sz="quarter" idx="4294967295"/>
          </p:nvPr>
        </p:nvSpPr>
        <p:spPr>
          <a:xfrm>
            <a:off x="7086600" y="6356350"/>
            <a:ext cx="2057400" cy="365125"/>
          </a:xfrm>
        </p:spPr>
        <p:txBody>
          <a:bodyPr/>
          <a:lstStyle/>
          <a:p>
            <a:fld id="{C546E0E4-908A-4724-B308-E4F6AE4FA0DD}" type="slidenum">
              <a:rPr lang="en-US" smtClean="0">
                <a:solidFill>
                  <a:prstClr val="black">
                    <a:tint val="75000"/>
                  </a:prstClr>
                </a:solidFill>
              </a:rPr>
              <a:pPr/>
              <a:t>69</a:t>
            </a:fld>
            <a:endParaRPr lang="en-US">
              <a:solidFill>
                <a:prstClr val="black">
                  <a:tint val="75000"/>
                </a:prstClr>
              </a:solidFill>
            </a:endParaRPr>
          </a:p>
        </p:txBody>
      </p:sp>
      <p:pic>
        <p:nvPicPr>
          <p:cNvPr id="8909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35224" t="40950" r="14017" b="16383"/>
          <a:stretch/>
        </p:blipFill>
        <p:spPr bwMode="auto">
          <a:xfrm>
            <a:off x="152400" y="1371600"/>
            <a:ext cx="8863723" cy="472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687521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id-ID" sz="5400" b="1" dirty="0" smtClean="0">
                <a:solidFill>
                  <a:srgbClr val="FF0000"/>
                </a:solidFill>
              </a:rPr>
              <a:t>Perencanaan </a:t>
            </a:r>
            <a:r>
              <a:rPr lang="id-ID" sz="5400" b="1" dirty="0">
                <a:solidFill>
                  <a:srgbClr val="FF0000"/>
                </a:solidFill>
              </a:rPr>
              <a:t>Sistem </a:t>
            </a:r>
            <a:endParaRPr lang="id-ID" b="1" dirty="0">
              <a:solidFill>
                <a:srgbClr val="FF0000"/>
              </a:solidFill>
            </a:endParaRPr>
          </a:p>
        </p:txBody>
      </p:sp>
      <p:sp>
        <p:nvSpPr>
          <p:cNvPr id="3" name="Text Placeholder 2"/>
          <p:cNvSpPr>
            <a:spLocks noGrp="1"/>
          </p:cNvSpPr>
          <p:nvPr>
            <p:ph type="body" idx="1"/>
          </p:nvPr>
        </p:nvSpPr>
        <p:spPr/>
        <p:txBody>
          <a:bodyPr/>
          <a:lstStyle/>
          <a:p>
            <a:endParaRPr lang="id-ID" dirty="0"/>
          </a:p>
        </p:txBody>
      </p:sp>
    </p:spTree>
    <p:extLst>
      <p:ext uri="{BB962C8B-B14F-4D97-AF65-F5344CB8AC3E}">
        <p14:creationId xmlns:p14="http://schemas.microsoft.com/office/powerpoint/2010/main" val="2643686408"/>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2"/>
          <p:cNvSpPr>
            <a:spLocks noGrp="1" noChangeArrowheads="1"/>
          </p:cNvSpPr>
          <p:nvPr>
            <p:ph type="title"/>
          </p:nvPr>
        </p:nvSpPr>
        <p:spPr/>
        <p:txBody>
          <a:bodyPr>
            <a:normAutofit/>
          </a:bodyPr>
          <a:lstStyle/>
          <a:p>
            <a:r>
              <a:rPr lang="en-US"/>
              <a:t>Cash </a:t>
            </a:r>
            <a:r>
              <a:rPr lang="en-US" smtClean="0"/>
              <a:t>Flow</a:t>
            </a:r>
            <a:r>
              <a:rPr lang="id-ID" smtClean="0"/>
              <a:t> Plan</a:t>
            </a:r>
            <a:endParaRPr lang="en-US" dirty="0"/>
          </a:p>
        </p:txBody>
      </p:sp>
      <p:sp>
        <p:nvSpPr>
          <p:cNvPr id="3" name="Content Placeholder 2"/>
          <p:cNvSpPr>
            <a:spLocks noGrp="1"/>
          </p:cNvSpPr>
          <p:nvPr>
            <p:ph idx="1"/>
          </p:nvPr>
        </p:nvSpPr>
        <p:spPr/>
        <p:txBody>
          <a:bodyPr/>
          <a:lstStyle/>
          <a:p>
            <a:endParaRPr lang="id-ID"/>
          </a:p>
        </p:txBody>
      </p:sp>
      <p:sp>
        <p:nvSpPr>
          <p:cNvPr id="2" name="Slide Number Placeholder 1"/>
          <p:cNvSpPr>
            <a:spLocks noGrp="1"/>
          </p:cNvSpPr>
          <p:nvPr>
            <p:ph type="sldNum" sz="quarter" idx="4294967295"/>
          </p:nvPr>
        </p:nvSpPr>
        <p:spPr>
          <a:xfrm>
            <a:off x="7086600" y="6356350"/>
            <a:ext cx="2057400" cy="365125"/>
          </a:xfrm>
        </p:spPr>
        <p:txBody>
          <a:bodyPr/>
          <a:lstStyle/>
          <a:p>
            <a:fld id="{C546E0E4-908A-4724-B308-E4F6AE4FA0DD}" type="slidenum">
              <a:rPr lang="en-US" smtClean="0">
                <a:solidFill>
                  <a:prstClr val="black">
                    <a:tint val="75000"/>
                  </a:prstClr>
                </a:solidFill>
              </a:rPr>
              <a:pPr/>
              <a:t>70</a:t>
            </a:fld>
            <a:endParaRPr lang="en-US">
              <a:solidFill>
                <a:prstClr val="black">
                  <a:tint val="75000"/>
                </a:prstClr>
              </a:solidFill>
            </a:endParaRPr>
          </a:p>
        </p:txBody>
      </p:sp>
      <p:pic>
        <p:nvPicPr>
          <p:cNvPr id="8704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6345" t="19616" r="23655" b="4369"/>
          <a:stretch/>
        </p:blipFill>
        <p:spPr bwMode="auto">
          <a:xfrm>
            <a:off x="2628" y="0"/>
            <a:ext cx="9141372"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724937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2"/>
          <p:cNvSpPr>
            <a:spLocks noGrp="1" noChangeArrowheads="1"/>
          </p:cNvSpPr>
          <p:nvPr>
            <p:ph type="title"/>
          </p:nvPr>
        </p:nvSpPr>
        <p:spPr>
          <a:noFill/>
          <a:ln/>
        </p:spPr>
        <p:txBody>
          <a:bodyPr lIns="92075" tIns="46038" rIns="92075" bIns="46038" anchor="ctr">
            <a:normAutofit/>
          </a:bodyPr>
          <a:lstStyle/>
          <a:p>
            <a:r>
              <a:rPr lang="en-US" dirty="0"/>
              <a:t>Feasibility Analysis - Organizational </a:t>
            </a:r>
            <a:r>
              <a:rPr lang="en-US" dirty="0" smtClean="0"/>
              <a:t>Feasibility</a:t>
            </a:r>
            <a:endParaRPr lang="en-US" sz="3200" dirty="0">
              <a:solidFill>
                <a:srgbClr val="0070C0"/>
              </a:solidFill>
            </a:endParaRPr>
          </a:p>
        </p:txBody>
      </p:sp>
      <p:sp>
        <p:nvSpPr>
          <p:cNvPr id="144387" name="Rectangle 3" descr="Rectangle: Click to edit Master text styles&#10;Second level&#10;Third level&#10;Fourth level&#10;Fifth level"/>
          <p:cNvSpPr>
            <a:spLocks noGrp="1" noChangeArrowheads="1"/>
          </p:cNvSpPr>
          <p:nvPr>
            <p:ph idx="1"/>
          </p:nvPr>
        </p:nvSpPr>
        <p:spPr>
          <a:noFill/>
          <a:ln/>
        </p:spPr>
        <p:txBody>
          <a:bodyPr lIns="92075" tIns="46038" rIns="92075" bIns="46038"/>
          <a:lstStyle/>
          <a:p>
            <a:r>
              <a:rPr lang="en-US" sz="3600" dirty="0" smtClean="0">
                <a:solidFill>
                  <a:srgbClr val="C00000"/>
                </a:solidFill>
              </a:rPr>
              <a:t>Strategic Alignment</a:t>
            </a:r>
          </a:p>
          <a:p>
            <a:pPr lvl="1"/>
            <a:r>
              <a:rPr lang="en-US" sz="2800" dirty="0" smtClean="0"/>
              <a:t>How well does the </a:t>
            </a:r>
            <a:r>
              <a:rPr lang="en-US" sz="2800" dirty="0" smtClean="0">
                <a:solidFill>
                  <a:srgbClr val="0070C0"/>
                </a:solidFill>
              </a:rPr>
              <a:t>project match up with the business strategy</a:t>
            </a:r>
            <a:r>
              <a:rPr lang="en-US" sz="2800" dirty="0" smtClean="0"/>
              <a:t>?</a:t>
            </a:r>
            <a:endParaRPr lang="id-ID" sz="2800" dirty="0" smtClean="0"/>
          </a:p>
          <a:p>
            <a:pPr lvl="1"/>
            <a:endParaRPr lang="id-ID" sz="1100" dirty="0" smtClean="0"/>
          </a:p>
          <a:p>
            <a:r>
              <a:rPr lang="en-US" sz="3600" dirty="0">
                <a:solidFill>
                  <a:srgbClr val="C00000"/>
                </a:solidFill>
              </a:rPr>
              <a:t>Stakeholder</a:t>
            </a:r>
            <a:r>
              <a:rPr lang="en-US" sz="3600" dirty="0"/>
              <a:t> analysis considers</a:t>
            </a:r>
          </a:p>
          <a:p>
            <a:pPr lvl="1"/>
            <a:r>
              <a:rPr lang="en-US" sz="2800" dirty="0"/>
              <a:t>Project champion(s)</a:t>
            </a:r>
          </a:p>
          <a:p>
            <a:pPr lvl="1"/>
            <a:r>
              <a:rPr lang="en-US" sz="2800" dirty="0"/>
              <a:t>Organizational management</a:t>
            </a:r>
          </a:p>
          <a:p>
            <a:pPr lvl="1"/>
            <a:r>
              <a:rPr lang="en-US" sz="2800" dirty="0"/>
              <a:t>System users</a:t>
            </a:r>
          </a:p>
          <a:p>
            <a:pPr lvl="1"/>
            <a:r>
              <a:rPr lang="en-US" sz="2800" dirty="0"/>
              <a:t>Anybody affected by the change</a:t>
            </a:r>
          </a:p>
          <a:p>
            <a:pPr lvl="1"/>
            <a:endParaRPr lang="en-US" sz="2800" dirty="0"/>
          </a:p>
        </p:txBody>
      </p:sp>
      <p:sp>
        <p:nvSpPr>
          <p:cNvPr id="2" name="Slide Number Placeholder 1"/>
          <p:cNvSpPr>
            <a:spLocks noGrp="1"/>
          </p:cNvSpPr>
          <p:nvPr>
            <p:ph type="sldNum" sz="quarter" idx="4294967295"/>
          </p:nvPr>
        </p:nvSpPr>
        <p:spPr>
          <a:xfrm>
            <a:off x="7086600" y="6356350"/>
            <a:ext cx="2057400" cy="365125"/>
          </a:xfrm>
        </p:spPr>
        <p:txBody>
          <a:bodyPr/>
          <a:lstStyle/>
          <a:p>
            <a:fld id="{C546E0E4-908A-4724-B308-E4F6AE4FA0DD}" type="slidenum">
              <a:rPr lang="en-US" smtClean="0">
                <a:solidFill>
                  <a:prstClr val="black">
                    <a:tint val="75000"/>
                  </a:prstClr>
                </a:solidFill>
              </a:rPr>
              <a:pPr/>
              <a:t>71</a:t>
            </a:fld>
            <a:endParaRPr lang="en-US">
              <a:solidFill>
                <a:prstClr val="black">
                  <a:tint val="75000"/>
                </a:prstClr>
              </a:solidFill>
            </a:endParaRPr>
          </a:p>
        </p:txBody>
      </p:sp>
    </p:spTree>
    <p:extLst>
      <p:ext uri="{BB962C8B-B14F-4D97-AF65-F5344CB8AC3E}">
        <p14:creationId xmlns:p14="http://schemas.microsoft.com/office/powerpoint/2010/main" val="22986535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2"/>
          <p:cNvSpPr>
            <a:spLocks noGrp="1" noChangeArrowheads="1"/>
          </p:cNvSpPr>
          <p:nvPr>
            <p:ph type="title"/>
          </p:nvPr>
        </p:nvSpPr>
        <p:spPr/>
        <p:txBody>
          <a:bodyPr/>
          <a:lstStyle/>
          <a:p>
            <a:r>
              <a:rPr lang="en-US" dirty="0"/>
              <a:t>Stakeholder </a:t>
            </a:r>
            <a:r>
              <a:rPr lang="en-US" dirty="0" smtClean="0"/>
              <a:t>Analysis </a:t>
            </a:r>
            <a:r>
              <a:rPr lang="en-US" dirty="0"/>
              <a:t>C</a:t>
            </a:r>
            <a:r>
              <a:rPr lang="en-US" dirty="0" smtClean="0"/>
              <a:t>onsiders</a:t>
            </a:r>
            <a:endParaRPr lang="en-US" dirty="0"/>
          </a:p>
        </p:txBody>
      </p:sp>
      <p:sp>
        <p:nvSpPr>
          <p:cNvPr id="166915" name="Rectangle 3" descr="Rectangle: Click to edit Master text styles&#10;Second level&#10;Third level&#10;Fourth level&#10;Fifth level"/>
          <p:cNvSpPr>
            <a:spLocks noGrp="1" noChangeArrowheads="1"/>
          </p:cNvSpPr>
          <p:nvPr>
            <p:ph idx="1"/>
          </p:nvPr>
        </p:nvSpPr>
        <p:spPr/>
        <p:txBody>
          <a:bodyPr/>
          <a:lstStyle/>
          <a:p>
            <a:pPr>
              <a:lnSpc>
                <a:spcPct val="90000"/>
              </a:lnSpc>
            </a:pPr>
            <a:r>
              <a:rPr lang="en-US" sz="3200" dirty="0">
                <a:solidFill>
                  <a:srgbClr val="C00000"/>
                </a:solidFill>
              </a:rPr>
              <a:t>Project champion(s)</a:t>
            </a:r>
          </a:p>
          <a:p>
            <a:pPr lvl="1">
              <a:lnSpc>
                <a:spcPct val="90000"/>
              </a:lnSpc>
            </a:pPr>
            <a:r>
              <a:rPr lang="en-US" sz="2800" dirty="0"/>
              <a:t>High-level non-IS executive</a:t>
            </a:r>
          </a:p>
          <a:p>
            <a:pPr lvl="1">
              <a:lnSpc>
                <a:spcPct val="90000"/>
              </a:lnSpc>
            </a:pPr>
            <a:r>
              <a:rPr lang="en-US" sz="2800" dirty="0"/>
              <a:t>Shepherds project to completion</a:t>
            </a:r>
          </a:p>
          <a:p>
            <a:pPr lvl="1">
              <a:lnSpc>
                <a:spcPct val="90000"/>
              </a:lnSpc>
            </a:pPr>
            <a:r>
              <a:rPr lang="en-US" sz="2800" dirty="0"/>
              <a:t>It's good to have more than one</a:t>
            </a:r>
          </a:p>
          <a:p>
            <a:pPr>
              <a:lnSpc>
                <a:spcPct val="90000"/>
              </a:lnSpc>
            </a:pPr>
            <a:r>
              <a:rPr lang="en-US" sz="3200" dirty="0">
                <a:solidFill>
                  <a:srgbClr val="C00000"/>
                </a:solidFill>
              </a:rPr>
              <a:t>Organizational management</a:t>
            </a:r>
          </a:p>
          <a:p>
            <a:pPr lvl="1">
              <a:lnSpc>
                <a:spcPct val="90000"/>
              </a:lnSpc>
            </a:pPr>
            <a:r>
              <a:rPr lang="en-US" sz="2800" dirty="0"/>
              <a:t>Need this support to sell system to organization</a:t>
            </a:r>
          </a:p>
          <a:p>
            <a:pPr>
              <a:lnSpc>
                <a:spcPct val="90000"/>
              </a:lnSpc>
            </a:pPr>
            <a:r>
              <a:rPr lang="en-US" sz="3200" dirty="0">
                <a:solidFill>
                  <a:srgbClr val="C00000"/>
                </a:solidFill>
              </a:rPr>
              <a:t>System users</a:t>
            </a:r>
          </a:p>
          <a:p>
            <a:pPr lvl="1">
              <a:lnSpc>
                <a:spcPct val="90000"/>
              </a:lnSpc>
            </a:pPr>
            <a:r>
              <a:rPr lang="en-US" sz="2800" dirty="0"/>
              <a:t>In the loop so end system meets needs</a:t>
            </a:r>
          </a:p>
        </p:txBody>
      </p:sp>
      <p:sp>
        <p:nvSpPr>
          <p:cNvPr id="2" name="Slide Number Placeholder 1"/>
          <p:cNvSpPr>
            <a:spLocks noGrp="1"/>
          </p:cNvSpPr>
          <p:nvPr>
            <p:ph type="sldNum" sz="quarter" idx="4294967295"/>
          </p:nvPr>
        </p:nvSpPr>
        <p:spPr>
          <a:xfrm>
            <a:off x="7086600" y="6356350"/>
            <a:ext cx="2057400" cy="365125"/>
          </a:xfrm>
        </p:spPr>
        <p:txBody>
          <a:bodyPr/>
          <a:lstStyle/>
          <a:p>
            <a:fld id="{C546E0E4-908A-4724-B308-E4F6AE4FA0DD}" type="slidenum">
              <a:rPr lang="en-US" smtClean="0">
                <a:solidFill>
                  <a:prstClr val="black">
                    <a:tint val="75000"/>
                  </a:prstClr>
                </a:solidFill>
              </a:rPr>
              <a:pPr/>
              <a:t>72</a:t>
            </a:fld>
            <a:endParaRPr lang="en-US">
              <a:solidFill>
                <a:prstClr val="black">
                  <a:tint val="75000"/>
                </a:prstClr>
              </a:solidFill>
            </a:endParaRPr>
          </a:p>
        </p:txBody>
      </p:sp>
    </p:spTree>
    <p:extLst>
      <p:ext uri="{BB962C8B-B14F-4D97-AF65-F5344CB8AC3E}">
        <p14:creationId xmlns:p14="http://schemas.microsoft.com/office/powerpoint/2010/main" val="42438594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66915">
                                            <p:txEl>
                                              <p:pRg st="0" end="0"/>
                                            </p:txEl>
                                          </p:spTgt>
                                        </p:tgtEl>
                                        <p:attrNameLst>
                                          <p:attrName>style.visibility</p:attrName>
                                        </p:attrNameLst>
                                      </p:cBhvr>
                                      <p:to>
                                        <p:strVal val="visible"/>
                                      </p:to>
                                    </p:set>
                                    <p:animEffect transition="in" filter="fade">
                                      <p:cBhvr>
                                        <p:cTn id="7" dur="1000"/>
                                        <p:tgtEl>
                                          <p:spTgt spid="166915">
                                            <p:txEl>
                                              <p:pRg st="0" end="0"/>
                                            </p:txEl>
                                          </p:spTgt>
                                        </p:tgtEl>
                                      </p:cBhvr>
                                    </p:animEffect>
                                    <p:anim calcmode="lin" valueType="num">
                                      <p:cBhvr>
                                        <p:cTn id="8" dur="1000" fill="hold"/>
                                        <p:tgtEl>
                                          <p:spTgt spid="16691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6691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66915">
                                            <p:txEl>
                                              <p:pRg st="1" end="1"/>
                                            </p:txEl>
                                          </p:spTgt>
                                        </p:tgtEl>
                                        <p:attrNameLst>
                                          <p:attrName>style.visibility</p:attrName>
                                        </p:attrNameLst>
                                      </p:cBhvr>
                                      <p:to>
                                        <p:strVal val="visible"/>
                                      </p:to>
                                    </p:set>
                                    <p:animEffect transition="in" filter="fade">
                                      <p:cBhvr>
                                        <p:cTn id="14" dur="1000"/>
                                        <p:tgtEl>
                                          <p:spTgt spid="166915">
                                            <p:txEl>
                                              <p:pRg st="1" end="1"/>
                                            </p:txEl>
                                          </p:spTgt>
                                        </p:tgtEl>
                                      </p:cBhvr>
                                    </p:animEffect>
                                    <p:anim calcmode="lin" valueType="num">
                                      <p:cBhvr>
                                        <p:cTn id="15" dur="1000" fill="hold"/>
                                        <p:tgtEl>
                                          <p:spTgt spid="166915">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166915">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66915">
                                            <p:txEl>
                                              <p:pRg st="2" end="2"/>
                                            </p:txEl>
                                          </p:spTgt>
                                        </p:tgtEl>
                                        <p:attrNameLst>
                                          <p:attrName>style.visibility</p:attrName>
                                        </p:attrNameLst>
                                      </p:cBhvr>
                                      <p:to>
                                        <p:strVal val="visible"/>
                                      </p:to>
                                    </p:set>
                                    <p:animEffect transition="in" filter="fade">
                                      <p:cBhvr>
                                        <p:cTn id="21" dur="1000"/>
                                        <p:tgtEl>
                                          <p:spTgt spid="166915">
                                            <p:txEl>
                                              <p:pRg st="2" end="2"/>
                                            </p:txEl>
                                          </p:spTgt>
                                        </p:tgtEl>
                                      </p:cBhvr>
                                    </p:animEffect>
                                    <p:anim calcmode="lin" valueType="num">
                                      <p:cBhvr>
                                        <p:cTn id="22" dur="1000" fill="hold"/>
                                        <p:tgtEl>
                                          <p:spTgt spid="166915">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166915">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66915">
                                            <p:txEl>
                                              <p:pRg st="3" end="3"/>
                                            </p:txEl>
                                          </p:spTgt>
                                        </p:tgtEl>
                                        <p:attrNameLst>
                                          <p:attrName>style.visibility</p:attrName>
                                        </p:attrNameLst>
                                      </p:cBhvr>
                                      <p:to>
                                        <p:strVal val="visible"/>
                                      </p:to>
                                    </p:set>
                                    <p:animEffect transition="in" filter="fade">
                                      <p:cBhvr>
                                        <p:cTn id="28" dur="1000"/>
                                        <p:tgtEl>
                                          <p:spTgt spid="166915">
                                            <p:txEl>
                                              <p:pRg st="3" end="3"/>
                                            </p:txEl>
                                          </p:spTgt>
                                        </p:tgtEl>
                                      </p:cBhvr>
                                    </p:animEffect>
                                    <p:anim calcmode="lin" valueType="num">
                                      <p:cBhvr>
                                        <p:cTn id="29" dur="1000" fill="hold"/>
                                        <p:tgtEl>
                                          <p:spTgt spid="166915">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166915">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166915">
                                            <p:txEl>
                                              <p:pRg st="4" end="4"/>
                                            </p:txEl>
                                          </p:spTgt>
                                        </p:tgtEl>
                                        <p:attrNameLst>
                                          <p:attrName>style.visibility</p:attrName>
                                        </p:attrNameLst>
                                      </p:cBhvr>
                                      <p:to>
                                        <p:strVal val="visible"/>
                                      </p:to>
                                    </p:set>
                                    <p:animEffect transition="in" filter="fade">
                                      <p:cBhvr>
                                        <p:cTn id="35" dur="1000"/>
                                        <p:tgtEl>
                                          <p:spTgt spid="166915">
                                            <p:txEl>
                                              <p:pRg st="4" end="4"/>
                                            </p:txEl>
                                          </p:spTgt>
                                        </p:tgtEl>
                                      </p:cBhvr>
                                    </p:animEffect>
                                    <p:anim calcmode="lin" valueType="num">
                                      <p:cBhvr>
                                        <p:cTn id="36" dur="1000" fill="hold"/>
                                        <p:tgtEl>
                                          <p:spTgt spid="166915">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166915">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166915">
                                            <p:txEl>
                                              <p:pRg st="5" end="5"/>
                                            </p:txEl>
                                          </p:spTgt>
                                        </p:tgtEl>
                                        <p:attrNameLst>
                                          <p:attrName>style.visibility</p:attrName>
                                        </p:attrNameLst>
                                      </p:cBhvr>
                                      <p:to>
                                        <p:strVal val="visible"/>
                                      </p:to>
                                    </p:set>
                                    <p:animEffect transition="in" filter="fade">
                                      <p:cBhvr>
                                        <p:cTn id="42" dur="1000"/>
                                        <p:tgtEl>
                                          <p:spTgt spid="166915">
                                            <p:txEl>
                                              <p:pRg st="5" end="5"/>
                                            </p:txEl>
                                          </p:spTgt>
                                        </p:tgtEl>
                                      </p:cBhvr>
                                    </p:animEffect>
                                    <p:anim calcmode="lin" valueType="num">
                                      <p:cBhvr>
                                        <p:cTn id="43" dur="1000" fill="hold"/>
                                        <p:tgtEl>
                                          <p:spTgt spid="166915">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166915">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166915">
                                            <p:txEl>
                                              <p:pRg st="6" end="6"/>
                                            </p:txEl>
                                          </p:spTgt>
                                        </p:tgtEl>
                                        <p:attrNameLst>
                                          <p:attrName>style.visibility</p:attrName>
                                        </p:attrNameLst>
                                      </p:cBhvr>
                                      <p:to>
                                        <p:strVal val="visible"/>
                                      </p:to>
                                    </p:set>
                                    <p:animEffect transition="in" filter="fade">
                                      <p:cBhvr>
                                        <p:cTn id="49" dur="1000"/>
                                        <p:tgtEl>
                                          <p:spTgt spid="166915">
                                            <p:txEl>
                                              <p:pRg st="6" end="6"/>
                                            </p:txEl>
                                          </p:spTgt>
                                        </p:tgtEl>
                                      </p:cBhvr>
                                    </p:animEffect>
                                    <p:anim calcmode="lin" valueType="num">
                                      <p:cBhvr>
                                        <p:cTn id="50" dur="1000" fill="hold"/>
                                        <p:tgtEl>
                                          <p:spTgt spid="166915">
                                            <p:txEl>
                                              <p:pRg st="6" end="6"/>
                                            </p:txEl>
                                          </p:spTgt>
                                        </p:tgtEl>
                                        <p:attrNameLst>
                                          <p:attrName>ppt_x</p:attrName>
                                        </p:attrNameLst>
                                      </p:cBhvr>
                                      <p:tavLst>
                                        <p:tav tm="0">
                                          <p:val>
                                            <p:strVal val="#ppt_x"/>
                                          </p:val>
                                        </p:tav>
                                        <p:tav tm="100000">
                                          <p:val>
                                            <p:strVal val="#ppt_x"/>
                                          </p:val>
                                        </p:tav>
                                      </p:tavLst>
                                    </p:anim>
                                    <p:anim calcmode="lin" valueType="num">
                                      <p:cBhvr>
                                        <p:cTn id="51" dur="1000" fill="hold"/>
                                        <p:tgtEl>
                                          <p:spTgt spid="166915">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nodeType="clickEffect">
                                  <p:stCondLst>
                                    <p:cond delay="0"/>
                                  </p:stCondLst>
                                  <p:childTnLst>
                                    <p:set>
                                      <p:cBhvr>
                                        <p:cTn id="55" dur="1" fill="hold">
                                          <p:stCondLst>
                                            <p:cond delay="0"/>
                                          </p:stCondLst>
                                        </p:cTn>
                                        <p:tgtEl>
                                          <p:spTgt spid="166915">
                                            <p:txEl>
                                              <p:pRg st="7" end="7"/>
                                            </p:txEl>
                                          </p:spTgt>
                                        </p:tgtEl>
                                        <p:attrNameLst>
                                          <p:attrName>style.visibility</p:attrName>
                                        </p:attrNameLst>
                                      </p:cBhvr>
                                      <p:to>
                                        <p:strVal val="visible"/>
                                      </p:to>
                                    </p:set>
                                    <p:animEffect transition="in" filter="fade">
                                      <p:cBhvr>
                                        <p:cTn id="56" dur="1000"/>
                                        <p:tgtEl>
                                          <p:spTgt spid="166915">
                                            <p:txEl>
                                              <p:pRg st="7" end="7"/>
                                            </p:txEl>
                                          </p:spTgt>
                                        </p:tgtEl>
                                      </p:cBhvr>
                                    </p:animEffect>
                                    <p:anim calcmode="lin" valueType="num">
                                      <p:cBhvr>
                                        <p:cTn id="57" dur="1000" fill="hold"/>
                                        <p:tgtEl>
                                          <p:spTgt spid="166915">
                                            <p:txEl>
                                              <p:pRg st="7" end="7"/>
                                            </p:txEl>
                                          </p:spTgt>
                                        </p:tgtEl>
                                        <p:attrNameLst>
                                          <p:attrName>ppt_x</p:attrName>
                                        </p:attrNameLst>
                                      </p:cBhvr>
                                      <p:tavLst>
                                        <p:tav tm="0">
                                          <p:val>
                                            <p:strVal val="#ppt_x"/>
                                          </p:val>
                                        </p:tav>
                                        <p:tav tm="100000">
                                          <p:val>
                                            <p:strVal val="#ppt_x"/>
                                          </p:val>
                                        </p:tav>
                                      </p:tavLst>
                                    </p:anim>
                                    <p:anim calcmode="lin" valueType="num">
                                      <p:cBhvr>
                                        <p:cTn id="58" dur="1000" fill="hold"/>
                                        <p:tgtEl>
                                          <p:spTgt spid="166915">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Feasibility Analysis – Case Study</a:t>
            </a:r>
            <a:endParaRPr lang="id-ID" dirty="0"/>
          </a:p>
        </p:txBody>
      </p:sp>
      <p:sp>
        <p:nvSpPr>
          <p:cNvPr id="3" name="Content Placeholder 2"/>
          <p:cNvSpPr>
            <a:spLocks noGrp="1"/>
          </p:cNvSpPr>
          <p:nvPr>
            <p:ph idx="1"/>
          </p:nvPr>
        </p:nvSpPr>
        <p:spPr/>
        <p:txBody>
          <a:bodyPr>
            <a:normAutofit/>
          </a:bodyPr>
          <a:lstStyle/>
          <a:p>
            <a:pPr marL="514350" indent="-514350">
              <a:buFont typeface="+mj-lt"/>
              <a:buAutoNum type="arabicPeriod"/>
            </a:pPr>
            <a:r>
              <a:rPr lang="en-US" sz="3600" dirty="0">
                <a:solidFill>
                  <a:srgbClr val="C00000"/>
                </a:solidFill>
              </a:rPr>
              <a:t>Technical</a:t>
            </a:r>
            <a:r>
              <a:rPr lang="en-US" sz="3600" dirty="0"/>
              <a:t> feasibility</a:t>
            </a:r>
          </a:p>
          <a:p>
            <a:pPr marL="514350" indent="-514350">
              <a:buFont typeface="+mj-lt"/>
              <a:buAutoNum type="arabicPeriod"/>
            </a:pPr>
            <a:r>
              <a:rPr lang="en-US" sz="3600" dirty="0" smtClean="0">
                <a:solidFill>
                  <a:srgbClr val="C00000"/>
                </a:solidFill>
              </a:rPr>
              <a:t>Economic</a:t>
            </a:r>
            <a:r>
              <a:rPr lang="en-US" sz="3600" dirty="0" smtClean="0"/>
              <a:t> </a:t>
            </a:r>
            <a:r>
              <a:rPr lang="en-US" sz="3600" dirty="0"/>
              <a:t>feasibility</a:t>
            </a:r>
          </a:p>
          <a:p>
            <a:pPr marL="514350" indent="-514350">
              <a:buFont typeface="+mj-lt"/>
              <a:buAutoNum type="arabicPeriod"/>
            </a:pPr>
            <a:r>
              <a:rPr lang="en-US" sz="3600" dirty="0" smtClean="0">
                <a:solidFill>
                  <a:srgbClr val="C00000"/>
                </a:solidFill>
              </a:rPr>
              <a:t>Organizational</a:t>
            </a:r>
            <a:r>
              <a:rPr lang="en-US" sz="3600" dirty="0" smtClean="0"/>
              <a:t> feasibility</a:t>
            </a:r>
            <a:endParaRPr lang="en-US" sz="3600" dirty="0"/>
          </a:p>
        </p:txBody>
      </p:sp>
      <p:sp>
        <p:nvSpPr>
          <p:cNvPr id="4" name="Slide Number Placeholder 3"/>
          <p:cNvSpPr>
            <a:spLocks noGrp="1"/>
          </p:cNvSpPr>
          <p:nvPr>
            <p:ph type="sldNum" sz="quarter" idx="4294967295"/>
          </p:nvPr>
        </p:nvSpPr>
        <p:spPr>
          <a:xfrm>
            <a:off x="7086600" y="6356350"/>
            <a:ext cx="2057400" cy="365125"/>
          </a:xfrm>
        </p:spPr>
        <p:txBody>
          <a:bodyPr/>
          <a:lstStyle/>
          <a:p>
            <a:fld id="{C546E0E4-908A-4724-B308-E4F6AE4FA0DD}" type="slidenum">
              <a:rPr lang="en-US" smtClean="0">
                <a:solidFill>
                  <a:prstClr val="black">
                    <a:tint val="75000"/>
                  </a:prstClr>
                </a:solidFill>
              </a:rPr>
              <a:pPr/>
              <a:t>73</a:t>
            </a:fld>
            <a:endParaRPr lang="en-US" dirty="0">
              <a:solidFill>
                <a:prstClr val="black">
                  <a:tint val="75000"/>
                </a:prstClr>
              </a:solidFill>
            </a:endParaRPr>
          </a:p>
        </p:txBody>
      </p:sp>
    </p:spTree>
    <p:extLst>
      <p:ext uri="{BB962C8B-B14F-4D97-AF65-F5344CB8AC3E}">
        <p14:creationId xmlns:p14="http://schemas.microsoft.com/office/powerpoint/2010/main" val="42278541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Stakeholder Analysis Considers</a:t>
            </a:r>
            <a:endParaRPr lang="id-ID" dirty="0"/>
          </a:p>
        </p:txBody>
      </p:sp>
      <p:sp>
        <p:nvSpPr>
          <p:cNvPr id="5" name="Content Placeholder 4"/>
          <p:cNvSpPr>
            <a:spLocks noGrp="1"/>
          </p:cNvSpPr>
          <p:nvPr>
            <p:ph idx="1"/>
          </p:nvPr>
        </p:nvSpPr>
        <p:spPr/>
        <p:txBody>
          <a:bodyPr/>
          <a:lstStyle/>
          <a:p>
            <a:endParaRPr lang="id-ID"/>
          </a:p>
        </p:txBody>
      </p:sp>
      <p:sp>
        <p:nvSpPr>
          <p:cNvPr id="4" name="Slide Number Placeholder 3"/>
          <p:cNvSpPr>
            <a:spLocks noGrp="1"/>
          </p:cNvSpPr>
          <p:nvPr>
            <p:ph type="sldNum" sz="quarter" idx="4294967295"/>
          </p:nvPr>
        </p:nvSpPr>
        <p:spPr>
          <a:xfrm>
            <a:off x="7086600" y="6356350"/>
            <a:ext cx="2057400" cy="365125"/>
          </a:xfrm>
        </p:spPr>
        <p:txBody>
          <a:bodyPr/>
          <a:lstStyle/>
          <a:p>
            <a:fld id="{C546E0E4-908A-4724-B308-E4F6AE4FA0DD}" type="slidenum">
              <a:rPr lang="en-US" smtClean="0">
                <a:solidFill>
                  <a:prstClr val="black">
                    <a:tint val="75000"/>
                  </a:prstClr>
                </a:solidFill>
              </a:rPr>
              <a:pPr/>
              <a:t>74</a:t>
            </a:fld>
            <a:endParaRPr lang="en-US">
              <a:solidFill>
                <a:prstClr val="black">
                  <a:tint val="75000"/>
                </a:prstClr>
              </a:solidFill>
            </a:endParaRPr>
          </a:p>
        </p:txBody>
      </p:sp>
      <p:pic>
        <p:nvPicPr>
          <p:cNvPr id="9011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1242" t="30260" r="11724" b="15556"/>
          <a:stretch/>
        </p:blipFill>
        <p:spPr bwMode="auto">
          <a:xfrm>
            <a:off x="0" y="1066800"/>
            <a:ext cx="9144000" cy="5791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506487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Feasibility Analysis Template</a:t>
            </a:r>
            <a:endParaRPr lang="en-US" dirty="0"/>
          </a:p>
        </p:txBody>
      </p:sp>
      <p:sp>
        <p:nvSpPr>
          <p:cNvPr id="5" name="Content Placeholder 4"/>
          <p:cNvSpPr>
            <a:spLocks noGrp="1"/>
          </p:cNvSpPr>
          <p:nvPr>
            <p:ph idx="1"/>
          </p:nvPr>
        </p:nvSpPr>
        <p:spPr/>
        <p:txBody>
          <a:bodyPr/>
          <a:lstStyle/>
          <a:p>
            <a:endParaRPr lang="id-ID"/>
          </a:p>
        </p:txBody>
      </p:sp>
      <p:sp>
        <p:nvSpPr>
          <p:cNvPr id="3" name="Slide Number Placeholder 2"/>
          <p:cNvSpPr>
            <a:spLocks noGrp="1"/>
          </p:cNvSpPr>
          <p:nvPr>
            <p:ph type="sldNum" sz="quarter" idx="4294967295"/>
          </p:nvPr>
        </p:nvSpPr>
        <p:spPr>
          <a:xfrm>
            <a:off x="7086600" y="6356350"/>
            <a:ext cx="2057400" cy="365125"/>
          </a:xfrm>
        </p:spPr>
        <p:txBody>
          <a:bodyPr/>
          <a:lstStyle/>
          <a:p>
            <a:fld id="{C546E0E4-908A-4724-B308-E4F6AE4FA0DD}" type="slidenum">
              <a:rPr lang="en-US" smtClean="0">
                <a:solidFill>
                  <a:prstClr val="black">
                    <a:tint val="75000"/>
                  </a:prstClr>
                </a:solidFill>
              </a:rPr>
              <a:pPr/>
              <a:t>75</a:t>
            </a:fld>
            <a:endParaRPr lang="en-US">
              <a:solidFill>
                <a:prstClr val="black">
                  <a:tint val="75000"/>
                </a:prstClr>
              </a:solidFill>
            </a:endParaRPr>
          </a:p>
        </p:txBody>
      </p:sp>
      <p:graphicFrame>
        <p:nvGraphicFramePr>
          <p:cNvPr id="4" name="Content Placeholder 3"/>
          <p:cNvGraphicFramePr>
            <a:graphicFrameLocks/>
          </p:cNvGraphicFramePr>
          <p:nvPr>
            <p:extLst/>
          </p:nvPr>
        </p:nvGraphicFramePr>
        <p:xfrm>
          <a:off x="479285" y="1066800"/>
          <a:ext cx="8001000" cy="5441372"/>
        </p:xfrm>
        <a:graphic>
          <a:graphicData uri="http://schemas.openxmlformats.org/drawingml/2006/table">
            <a:tbl>
              <a:tblPr>
                <a:tableStyleId>{5940675A-B579-460E-94D1-54222C63F5DA}</a:tableStyleId>
              </a:tblPr>
              <a:tblGrid>
                <a:gridCol w="8001000"/>
              </a:tblGrid>
              <a:tr h="374072">
                <a:tc>
                  <a:txBody>
                    <a:bodyPr/>
                    <a:lstStyle/>
                    <a:p>
                      <a:pPr algn="l"/>
                      <a:r>
                        <a:rPr lang="en-US" sz="1800" dirty="0"/>
                        <a:t>Technical Feasibility: Can We Build It? </a:t>
                      </a:r>
                      <a:endParaRPr lang="en-US" sz="1800" b="1" dirty="0">
                        <a:latin typeface="Arial" pitchFamily="34" charset="0"/>
                        <a:cs typeface="Arial" pitchFamily="34" charset="0"/>
                      </a:endParaRPr>
                    </a:p>
                  </a:txBody>
                  <a:tcPr marL="72616" marR="72616" marT="36308" marB="36308"/>
                </a:tc>
              </a:tr>
              <a:tr h="1607128">
                <a:tc>
                  <a:txBody>
                    <a:bodyPr/>
                    <a:lstStyle/>
                    <a:p>
                      <a:pPr marL="342900" indent="-342900" algn="l">
                        <a:buFont typeface="+mj-lt"/>
                        <a:buAutoNum type="arabicPeriod"/>
                      </a:pPr>
                      <a:r>
                        <a:rPr lang="en-US" sz="1800" b="1" dirty="0">
                          <a:solidFill>
                            <a:srgbClr val="C00000"/>
                          </a:solidFill>
                        </a:rPr>
                        <a:t>Familiarity with Application</a:t>
                      </a:r>
                      <a:r>
                        <a:rPr lang="en-US" sz="1800" dirty="0"/>
                        <a:t>: Less familiarity generates more risk </a:t>
                      </a:r>
                    </a:p>
                    <a:p>
                      <a:pPr marL="342900" indent="-342900" algn="l">
                        <a:buFont typeface="+mj-lt"/>
                        <a:buAutoNum type="arabicPeriod"/>
                      </a:pPr>
                      <a:r>
                        <a:rPr lang="en-US" sz="1800" b="1" dirty="0">
                          <a:solidFill>
                            <a:srgbClr val="C00000"/>
                          </a:solidFill>
                        </a:rPr>
                        <a:t>Familiarity with Technology</a:t>
                      </a:r>
                      <a:r>
                        <a:rPr lang="en-US" sz="1800" dirty="0"/>
                        <a:t>: Less familiarity generates more risk </a:t>
                      </a:r>
                    </a:p>
                    <a:p>
                      <a:pPr marL="342900" indent="-342900" algn="l">
                        <a:buFont typeface="+mj-lt"/>
                        <a:buAutoNum type="arabicPeriod"/>
                      </a:pPr>
                      <a:r>
                        <a:rPr lang="en-US" sz="1800" b="1" dirty="0">
                          <a:solidFill>
                            <a:srgbClr val="C00000"/>
                          </a:solidFill>
                        </a:rPr>
                        <a:t>Project Size</a:t>
                      </a:r>
                      <a:r>
                        <a:rPr lang="en-US" sz="1800" dirty="0"/>
                        <a:t>: Large projects have more risk </a:t>
                      </a:r>
                    </a:p>
                    <a:p>
                      <a:pPr marL="342900" indent="-342900" algn="l">
                        <a:buFont typeface="+mj-lt"/>
                        <a:buAutoNum type="arabicPeriod"/>
                      </a:pPr>
                      <a:r>
                        <a:rPr lang="en-US" sz="1800" b="1" dirty="0">
                          <a:solidFill>
                            <a:srgbClr val="C00000"/>
                          </a:solidFill>
                        </a:rPr>
                        <a:t>Compatibility</a:t>
                      </a:r>
                      <a:r>
                        <a:rPr lang="en-US" sz="1800" dirty="0"/>
                        <a:t>: The harder it is to integrate the system with the company’s existing technology, the higher the risk </a:t>
                      </a:r>
                      <a:endParaRPr lang="en-US" sz="1800" dirty="0">
                        <a:latin typeface="Arial" pitchFamily="34" charset="0"/>
                        <a:cs typeface="Arial" pitchFamily="34" charset="0"/>
                      </a:endParaRPr>
                    </a:p>
                  </a:txBody>
                  <a:tcPr marL="72616" marR="72616" marT="36308" marB="36308"/>
                </a:tc>
              </a:tr>
              <a:tr h="374072">
                <a:tc>
                  <a:txBody>
                    <a:bodyPr/>
                    <a:lstStyle/>
                    <a:p>
                      <a:pPr algn="l"/>
                      <a:r>
                        <a:rPr lang="en-US" sz="1800" dirty="0"/>
                        <a:t>Economic Feasibility: Should We Build It? </a:t>
                      </a:r>
                      <a:endParaRPr lang="en-US" sz="1800" b="1" dirty="0">
                        <a:latin typeface="Arial" pitchFamily="34" charset="0"/>
                        <a:cs typeface="Arial" pitchFamily="34" charset="0"/>
                      </a:endParaRPr>
                    </a:p>
                  </a:txBody>
                  <a:tcPr marL="72616" marR="72616" marT="36308" marB="36308"/>
                </a:tc>
              </a:tr>
              <a:tr h="1215736">
                <a:tc>
                  <a:txBody>
                    <a:bodyPr/>
                    <a:lstStyle/>
                    <a:p>
                      <a:pPr marL="342900" indent="-342900" algn="l">
                        <a:buFont typeface="+mj-lt"/>
                        <a:buAutoNum type="arabicPeriod"/>
                      </a:pPr>
                      <a:r>
                        <a:rPr lang="en-US" sz="1800" dirty="0" smtClean="0"/>
                        <a:t>Return on Investment</a:t>
                      </a:r>
                      <a:r>
                        <a:rPr lang="en-US" sz="1800" baseline="0" dirty="0" smtClean="0"/>
                        <a:t> (</a:t>
                      </a:r>
                      <a:r>
                        <a:rPr lang="en-US" sz="1800" b="1" baseline="0" dirty="0" smtClean="0">
                          <a:solidFill>
                            <a:srgbClr val="C00000"/>
                          </a:solidFill>
                        </a:rPr>
                        <a:t>ROI</a:t>
                      </a:r>
                      <a:r>
                        <a:rPr lang="en-US" sz="1800" baseline="0" dirty="0" smtClean="0"/>
                        <a:t>)</a:t>
                      </a:r>
                      <a:r>
                        <a:rPr lang="en-US" sz="1800" dirty="0" smtClean="0"/>
                        <a:t> over 3 years</a:t>
                      </a:r>
                    </a:p>
                    <a:p>
                      <a:pPr marL="342900" indent="-342900" algn="l">
                        <a:buFont typeface="+mj-lt"/>
                        <a:buAutoNum type="arabicPeriod"/>
                      </a:pPr>
                      <a:r>
                        <a:rPr lang="en-US" sz="1800" dirty="0" smtClean="0"/>
                        <a:t>Break-even Point (</a:t>
                      </a:r>
                      <a:r>
                        <a:rPr lang="en-US" sz="1800" b="1" dirty="0" smtClean="0">
                          <a:solidFill>
                            <a:srgbClr val="C00000"/>
                          </a:solidFill>
                        </a:rPr>
                        <a:t>BEP</a:t>
                      </a:r>
                      <a:r>
                        <a:rPr lang="en-US" sz="1800" dirty="0" smtClean="0"/>
                        <a:t>)</a:t>
                      </a:r>
                    </a:p>
                    <a:p>
                      <a:pPr marL="342900" marR="0" indent="-342900" algn="l" defTabSz="914400" rtl="0" eaLnBrk="1" fontAlgn="auto" latinLnBrk="0" hangingPunct="1">
                        <a:lnSpc>
                          <a:spcPct val="100000"/>
                        </a:lnSpc>
                        <a:spcBef>
                          <a:spcPts val="0"/>
                        </a:spcBef>
                        <a:spcAft>
                          <a:spcPts val="0"/>
                        </a:spcAft>
                        <a:buClrTx/>
                        <a:buSzTx/>
                        <a:buFont typeface="+mj-lt"/>
                        <a:buAutoNum type="arabicPeriod"/>
                        <a:tabLst/>
                        <a:defRPr/>
                      </a:pPr>
                      <a:r>
                        <a:rPr lang="en-US" sz="1800" dirty="0" smtClean="0"/>
                        <a:t>Total benefit after 3 years</a:t>
                      </a:r>
                    </a:p>
                    <a:p>
                      <a:pPr marL="342900" indent="-342900" algn="l">
                        <a:buFont typeface="+mj-lt"/>
                        <a:buAutoNum type="arabicPeriod"/>
                      </a:pPr>
                      <a:endParaRPr lang="en-US" sz="1800" dirty="0"/>
                    </a:p>
                  </a:txBody>
                  <a:tcPr marL="72616" marR="72616" marT="36308" marB="36308"/>
                </a:tc>
              </a:tr>
              <a:tr h="374072">
                <a:tc>
                  <a:txBody>
                    <a:bodyPr/>
                    <a:lstStyle/>
                    <a:p>
                      <a:pPr algn="l"/>
                      <a:r>
                        <a:rPr lang="en-US" sz="1800" dirty="0"/>
                        <a:t>Organizational Feasibility: If We Build It, Will They Come? </a:t>
                      </a:r>
                      <a:endParaRPr lang="en-US" sz="1800" b="1" dirty="0">
                        <a:latin typeface="Arial" pitchFamily="34" charset="0"/>
                        <a:cs typeface="Arial" pitchFamily="34" charset="0"/>
                      </a:endParaRPr>
                    </a:p>
                  </a:txBody>
                  <a:tcPr marL="72616" marR="72616" marT="36308" marB="36308"/>
                </a:tc>
              </a:tr>
              <a:tr h="1496292">
                <a:tc>
                  <a:txBody>
                    <a:bodyPr/>
                    <a:lstStyle/>
                    <a:p>
                      <a:pPr marL="342900" indent="-342900" algn="l">
                        <a:buFont typeface="+mj-lt"/>
                        <a:buAutoNum type="arabicPeriod"/>
                      </a:pPr>
                      <a:r>
                        <a:rPr lang="en-US" sz="1800" dirty="0"/>
                        <a:t>Project champion(s) </a:t>
                      </a:r>
                    </a:p>
                    <a:p>
                      <a:pPr marL="342900" indent="-342900" algn="l">
                        <a:buFont typeface="+mj-lt"/>
                        <a:buAutoNum type="arabicPeriod"/>
                      </a:pPr>
                      <a:r>
                        <a:rPr lang="en-US" sz="1800" dirty="0"/>
                        <a:t>Senior management </a:t>
                      </a:r>
                    </a:p>
                    <a:p>
                      <a:pPr marL="342900" indent="-342900" algn="l">
                        <a:buFont typeface="+mj-lt"/>
                        <a:buAutoNum type="arabicPeriod"/>
                      </a:pPr>
                      <a:r>
                        <a:rPr lang="en-US" sz="1800" dirty="0"/>
                        <a:t>Users </a:t>
                      </a:r>
                    </a:p>
                    <a:p>
                      <a:pPr marL="342900" indent="-342900" algn="l">
                        <a:buFont typeface="+mj-lt"/>
                        <a:buAutoNum type="arabicPeriod"/>
                      </a:pPr>
                      <a:r>
                        <a:rPr lang="en-US" sz="1800" dirty="0"/>
                        <a:t>Other stakeholders </a:t>
                      </a:r>
                    </a:p>
                    <a:p>
                      <a:pPr marL="342900" indent="-342900" algn="l">
                        <a:buFont typeface="+mj-lt"/>
                        <a:buAutoNum type="arabicPeriod"/>
                      </a:pPr>
                      <a:r>
                        <a:rPr lang="en-US" sz="1800" b="1" dirty="0">
                          <a:solidFill>
                            <a:srgbClr val="C00000"/>
                          </a:solidFill>
                        </a:rPr>
                        <a:t>Is the project strategically aligned with the business</a:t>
                      </a:r>
                      <a:r>
                        <a:rPr lang="en-US" sz="1800" dirty="0"/>
                        <a:t>?</a:t>
                      </a:r>
                      <a:endParaRPr lang="en-US" sz="1800" dirty="0">
                        <a:latin typeface="Arial" pitchFamily="34" charset="0"/>
                        <a:cs typeface="Arial" pitchFamily="34" charset="0"/>
                      </a:endParaRPr>
                    </a:p>
                  </a:txBody>
                  <a:tcPr marL="72616" marR="72616" marT="36308" marB="36308"/>
                </a:tc>
              </a:tr>
            </a:tbl>
          </a:graphicData>
        </a:graphic>
      </p:graphicFrame>
    </p:spTree>
    <p:extLst>
      <p:ext uri="{BB962C8B-B14F-4D97-AF65-F5344CB8AC3E}">
        <p14:creationId xmlns:p14="http://schemas.microsoft.com/office/powerpoint/2010/main" val="27398993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76200" y="0"/>
          <a:ext cx="8991600" cy="6893244"/>
        </p:xfrm>
        <a:graphic>
          <a:graphicData uri="http://schemas.openxmlformats.org/drawingml/2006/table">
            <a:tbl>
              <a:tblPr firstRow="1">
                <a:tableStyleId>{5DA37D80-6434-44D0-A028-1B22A696006F}</a:tableStyleId>
              </a:tblPr>
              <a:tblGrid>
                <a:gridCol w="8991600"/>
              </a:tblGrid>
              <a:tr h="269556">
                <a:tc>
                  <a:txBody>
                    <a:bodyPr/>
                    <a:lstStyle/>
                    <a:p>
                      <a:pPr algn="l"/>
                      <a:r>
                        <a:rPr lang="en-US" sz="2000" dirty="0" smtClean="0"/>
                        <a:t>CD Selection Internet </a:t>
                      </a:r>
                      <a:r>
                        <a:rPr lang="en-US" sz="2000" dirty="0"/>
                        <a:t>Order Feasibility Analysis Executive Summary </a:t>
                      </a:r>
                      <a:endParaRPr lang="en-US" sz="2000" b="1" dirty="0">
                        <a:latin typeface="Arial" pitchFamily="34" charset="0"/>
                        <a:cs typeface="Arial" pitchFamily="34" charset="0"/>
                      </a:endParaRPr>
                    </a:p>
                  </a:txBody>
                  <a:tcPr marL="0" marR="0" marT="0" marB="0" anchor="ctr">
                    <a:solidFill>
                      <a:schemeClr val="bg1"/>
                    </a:solidFill>
                  </a:tcPr>
                </a:tc>
              </a:tr>
              <a:tr h="688517">
                <a:tc>
                  <a:txBody>
                    <a:bodyPr/>
                    <a:lstStyle/>
                    <a:p>
                      <a:pPr algn="l"/>
                      <a:r>
                        <a:rPr lang="en-US" sz="1600" dirty="0"/>
                        <a:t>Margaret Mooney and Alec Adams created the following feasibility analysis for the CD Selections Internet Order System Project. The </a:t>
                      </a:r>
                      <a:r>
                        <a:rPr lang="en-US" sz="1600" dirty="0" smtClean="0"/>
                        <a:t>System Proposal </a:t>
                      </a:r>
                      <a:r>
                        <a:rPr lang="en-US" sz="1600" dirty="0"/>
                        <a:t>is attached, along with the detailed feasibility </a:t>
                      </a:r>
                      <a:r>
                        <a:rPr lang="en-US" sz="1600" dirty="0" smtClean="0"/>
                        <a:t>study</a:t>
                      </a:r>
                    </a:p>
                  </a:txBody>
                  <a:tcPr marL="14886" marR="14886" marT="7443" marB="7443">
                    <a:solidFill>
                      <a:schemeClr val="bg1"/>
                    </a:solidFill>
                  </a:tcPr>
                </a:tc>
              </a:tr>
              <a:tr h="5899927">
                <a:tc>
                  <a:txBody>
                    <a:bodyPr/>
                    <a:lstStyle/>
                    <a:p>
                      <a:pPr algn="l"/>
                      <a:r>
                        <a:rPr lang="en-US" sz="2000" b="1" dirty="0"/>
                        <a:t>Technical Feasibility </a:t>
                      </a:r>
                    </a:p>
                    <a:p>
                      <a:pPr algn="l"/>
                      <a:r>
                        <a:rPr lang="en-US" sz="1600" dirty="0"/>
                        <a:t>The Internet Order System is </a:t>
                      </a:r>
                      <a:r>
                        <a:rPr lang="en-US" sz="1600" dirty="0">
                          <a:solidFill>
                            <a:srgbClr val="C00000"/>
                          </a:solidFill>
                        </a:rPr>
                        <a:t>feasible technically</a:t>
                      </a:r>
                      <a:r>
                        <a:rPr lang="en-US" sz="1600" dirty="0"/>
                        <a:t>, although there is some risk. </a:t>
                      </a:r>
                      <a:endParaRPr lang="en-US" sz="1600" dirty="0" smtClean="0"/>
                    </a:p>
                    <a:p>
                      <a:pPr algn="l"/>
                      <a:endParaRPr lang="en-US" sz="1500" dirty="0"/>
                    </a:p>
                    <a:p>
                      <a:pPr algn="l"/>
                      <a:r>
                        <a:rPr lang="en-US" sz="1800" dirty="0"/>
                        <a:t>CD Selections’ </a:t>
                      </a:r>
                      <a:r>
                        <a:rPr lang="en-US" sz="1800" b="1" dirty="0">
                          <a:solidFill>
                            <a:srgbClr val="C00000"/>
                          </a:solidFill>
                        </a:rPr>
                        <a:t>risk regarding familiarity with </a:t>
                      </a:r>
                      <a:r>
                        <a:rPr lang="en-US" sz="1800" b="1" dirty="0" smtClean="0">
                          <a:solidFill>
                            <a:srgbClr val="C00000"/>
                          </a:solidFill>
                        </a:rPr>
                        <a:t>the application </a:t>
                      </a:r>
                      <a:r>
                        <a:rPr lang="en-US" sz="1800" b="1" dirty="0">
                          <a:solidFill>
                            <a:srgbClr val="C00000"/>
                          </a:solidFill>
                        </a:rPr>
                        <a:t>is high </a:t>
                      </a:r>
                    </a:p>
                    <a:p>
                      <a:pPr marL="800100" lvl="1" indent="-342900" algn="l">
                        <a:buFont typeface="Arial" pitchFamily="34" charset="0"/>
                        <a:buChar char="•"/>
                      </a:pPr>
                      <a:r>
                        <a:rPr lang="en-US" sz="1600" dirty="0"/>
                        <a:t>The </a:t>
                      </a:r>
                      <a:r>
                        <a:rPr lang="en-US" sz="1600" dirty="0">
                          <a:solidFill>
                            <a:srgbClr val="0070C0"/>
                          </a:solidFill>
                        </a:rPr>
                        <a:t>Marketing Department has little experience </a:t>
                      </a:r>
                      <a:r>
                        <a:rPr lang="en-US" sz="1600" dirty="0"/>
                        <a:t>with Internet-based marketing and </a:t>
                      </a:r>
                      <a:r>
                        <a:rPr lang="en-US" sz="1600" dirty="0" smtClean="0"/>
                        <a:t>sales</a:t>
                      </a:r>
                      <a:endParaRPr lang="en-US" sz="1600" dirty="0"/>
                    </a:p>
                    <a:p>
                      <a:pPr marL="800100" lvl="1" indent="-342900" algn="l">
                        <a:buFont typeface="Arial" pitchFamily="34" charset="0"/>
                        <a:buChar char="•"/>
                      </a:pPr>
                      <a:r>
                        <a:rPr lang="en-US" sz="1600" dirty="0"/>
                        <a:t>The IT Department has strong knowledge of the company’s existing order systems; however, it </a:t>
                      </a:r>
                      <a:r>
                        <a:rPr lang="en-US" sz="1600" dirty="0">
                          <a:solidFill>
                            <a:srgbClr val="0070C0"/>
                          </a:solidFill>
                        </a:rPr>
                        <a:t>has not worked with Web-enabled order </a:t>
                      </a:r>
                      <a:r>
                        <a:rPr lang="en-US" sz="1600" dirty="0" smtClean="0">
                          <a:solidFill>
                            <a:srgbClr val="0070C0"/>
                          </a:solidFill>
                        </a:rPr>
                        <a:t>systems</a:t>
                      </a:r>
                      <a:endParaRPr lang="en-US" sz="1600" dirty="0">
                        <a:solidFill>
                          <a:srgbClr val="0070C0"/>
                        </a:solidFill>
                      </a:endParaRPr>
                    </a:p>
                    <a:p>
                      <a:pPr algn="l"/>
                      <a:r>
                        <a:rPr lang="en-US" sz="1800" dirty="0" smtClean="0"/>
                        <a:t>CD </a:t>
                      </a:r>
                      <a:r>
                        <a:rPr lang="en-US" sz="1800" dirty="0"/>
                        <a:t>Selections’ </a:t>
                      </a:r>
                      <a:r>
                        <a:rPr lang="en-US" sz="1800" b="1" dirty="0">
                          <a:solidFill>
                            <a:srgbClr val="C00000"/>
                          </a:solidFill>
                        </a:rPr>
                        <a:t>risk regarding familiarity with the technology is medium </a:t>
                      </a:r>
                    </a:p>
                    <a:p>
                      <a:pPr marL="800100" lvl="1" indent="-342900" algn="l">
                        <a:buFont typeface="Arial" pitchFamily="34" charset="0"/>
                        <a:buChar char="•"/>
                      </a:pPr>
                      <a:r>
                        <a:rPr lang="en-US" sz="1600" dirty="0"/>
                        <a:t>The </a:t>
                      </a:r>
                      <a:r>
                        <a:rPr lang="en-US" sz="1600" dirty="0">
                          <a:solidFill>
                            <a:srgbClr val="0070C0"/>
                          </a:solidFill>
                        </a:rPr>
                        <a:t>IT Department has relied on external consultants </a:t>
                      </a:r>
                      <a:r>
                        <a:rPr lang="en-US" sz="1600" dirty="0"/>
                        <a:t>and an Information Service Provider to develop its existing Web </a:t>
                      </a:r>
                      <a:r>
                        <a:rPr lang="en-US" sz="1600" dirty="0" smtClean="0"/>
                        <a:t>environment</a:t>
                      </a:r>
                      <a:endParaRPr lang="en-US" sz="1600" dirty="0"/>
                    </a:p>
                    <a:p>
                      <a:pPr marL="800100" lvl="1" indent="-342900" algn="l">
                        <a:buFont typeface="Arial" pitchFamily="34" charset="0"/>
                        <a:buChar char="•"/>
                      </a:pPr>
                      <a:r>
                        <a:rPr lang="en-US" sz="1600" dirty="0"/>
                        <a:t>The IT Department has </a:t>
                      </a:r>
                      <a:r>
                        <a:rPr lang="en-US" sz="1600" dirty="0" smtClean="0"/>
                        <a:t>learned </a:t>
                      </a:r>
                      <a:r>
                        <a:rPr lang="en-US" sz="1600" dirty="0"/>
                        <a:t>about Web </a:t>
                      </a:r>
                      <a:r>
                        <a:rPr lang="en-US" sz="1600" dirty="0" smtClean="0"/>
                        <a:t>technology by </a:t>
                      </a:r>
                      <a:r>
                        <a:rPr lang="en-US" sz="1600" dirty="0"/>
                        <a:t>maintaining </a:t>
                      </a:r>
                      <a:r>
                        <a:rPr lang="en-US" sz="1600" dirty="0" smtClean="0"/>
                        <a:t>the</a:t>
                      </a:r>
                      <a:r>
                        <a:rPr lang="en-US" sz="1600" baseline="0" dirty="0" smtClean="0"/>
                        <a:t> corporate site</a:t>
                      </a:r>
                      <a:endParaRPr lang="en-US" sz="1600" dirty="0"/>
                    </a:p>
                    <a:p>
                      <a:pPr marL="800100" lvl="1" indent="-342900" algn="l">
                        <a:buFont typeface="Arial" pitchFamily="34" charset="0"/>
                        <a:buChar char="•"/>
                      </a:pPr>
                      <a:r>
                        <a:rPr lang="en-US" sz="1600" dirty="0"/>
                        <a:t>Development tools and products for commercial Web application development are available in the marketplace, although the IT department has little experience with </a:t>
                      </a:r>
                      <a:r>
                        <a:rPr lang="en-US" sz="1600" dirty="0" smtClean="0"/>
                        <a:t>them</a:t>
                      </a:r>
                      <a:endParaRPr lang="en-US" sz="1600" dirty="0"/>
                    </a:p>
                    <a:p>
                      <a:pPr algn="l"/>
                      <a:r>
                        <a:rPr lang="en-US" sz="1800" dirty="0" smtClean="0"/>
                        <a:t>The </a:t>
                      </a:r>
                      <a:r>
                        <a:rPr lang="en-US" sz="1800" b="1" dirty="0">
                          <a:solidFill>
                            <a:srgbClr val="C00000"/>
                          </a:solidFill>
                        </a:rPr>
                        <a:t>project size is considered medium risk </a:t>
                      </a:r>
                    </a:p>
                    <a:p>
                      <a:pPr marL="800100" lvl="1" indent="-342900" algn="l">
                        <a:buFont typeface="Arial" pitchFamily="34" charset="0"/>
                        <a:buChar char="•"/>
                      </a:pPr>
                      <a:r>
                        <a:rPr lang="en-US" sz="1600" dirty="0"/>
                        <a:t>The project team likely will include </a:t>
                      </a:r>
                      <a:r>
                        <a:rPr lang="en-US" sz="1600" b="0" dirty="0">
                          <a:solidFill>
                            <a:srgbClr val="0070C0"/>
                          </a:solidFill>
                        </a:rPr>
                        <a:t>less than ten </a:t>
                      </a:r>
                      <a:r>
                        <a:rPr lang="en-US" sz="1600" b="0" dirty="0" smtClean="0">
                          <a:solidFill>
                            <a:srgbClr val="0070C0"/>
                          </a:solidFill>
                        </a:rPr>
                        <a:t>people </a:t>
                      </a:r>
                      <a:endParaRPr lang="en-US" sz="1600" b="0" dirty="0">
                        <a:solidFill>
                          <a:srgbClr val="0070C0"/>
                        </a:solidFill>
                      </a:endParaRPr>
                    </a:p>
                    <a:p>
                      <a:pPr marL="800100" lvl="1" indent="-342900" algn="l">
                        <a:buFont typeface="Arial" pitchFamily="34" charset="0"/>
                        <a:buChar char="•"/>
                      </a:pPr>
                      <a:r>
                        <a:rPr lang="en-US" sz="1600" dirty="0"/>
                        <a:t>Business user involvement will be </a:t>
                      </a:r>
                      <a:r>
                        <a:rPr lang="en-US" sz="1600" dirty="0" smtClean="0"/>
                        <a:t>required</a:t>
                      </a:r>
                      <a:endParaRPr lang="en-US" sz="1600" dirty="0"/>
                    </a:p>
                    <a:p>
                      <a:pPr marL="800100" lvl="1" indent="-342900" algn="l">
                        <a:buFont typeface="Arial" pitchFamily="34" charset="0"/>
                        <a:buChar char="•"/>
                      </a:pPr>
                      <a:r>
                        <a:rPr lang="en-US" sz="1600" dirty="0"/>
                        <a:t>The project </a:t>
                      </a:r>
                      <a:r>
                        <a:rPr lang="en-US" sz="1600" dirty="0">
                          <a:solidFill>
                            <a:srgbClr val="0070C0"/>
                          </a:solidFill>
                        </a:rPr>
                        <a:t>timeframe cannot exceed a year </a:t>
                      </a:r>
                      <a:r>
                        <a:rPr lang="en-US" sz="1600" dirty="0"/>
                        <a:t>because of the Christmas holiday season implementation deadline, and it should be much </a:t>
                      </a:r>
                      <a:r>
                        <a:rPr lang="en-US" sz="1600" dirty="0" smtClean="0"/>
                        <a:t>shorter</a:t>
                      </a:r>
                      <a:endParaRPr lang="en-US" sz="1600" dirty="0"/>
                    </a:p>
                    <a:p>
                      <a:pPr algn="l"/>
                      <a:r>
                        <a:rPr lang="en-US" sz="1800" dirty="0"/>
                        <a:t>The </a:t>
                      </a:r>
                      <a:r>
                        <a:rPr lang="en-US" sz="1800" b="1" dirty="0">
                          <a:solidFill>
                            <a:srgbClr val="C00000"/>
                          </a:solidFill>
                        </a:rPr>
                        <a:t>compatibility with CD Selections’ existing technical infrastructure should be good </a:t>
                      </a:r>
                    </a:p>
                    <a:p>
                      <a:pPr marL="800100" lvl="1" indent="-342900" algn="l">
                        <a:buFont typeface="Arial" pitchFamily="34" charset="0"/>
                        <a:buChar char="•"/>
                      </a:pPr>
                      <a:r>
                        <a:rPr lang="en-US" sz="1600" dirty="0"/>
                        <a:t>The current Order System is a client-server system built using open standards. An </a:t>
                      </a:r>
                      <a:r>
                        <a:rPr lang="en-US" sz="1600" dirty="0">
                          <a:solidFill>
                            <a:srgbClr val="0070C0"/>
                          </a:solidFill>
                        </a:rPr>
                        <a:t>interface with the Web should be </a:t>
                      </a:r>
                      <a:r>
                        <a:rPr lang="en-US" sz="1600" dirty="0" smtClean="0">
                          <a:solidFill>
                            <a:srgbClr val="0070C0"/>
                          </a:solidFill>
                        </a:rPr>
                        <a:t>possible</a:t>
                      </a:r>
                      <a:endParaRPr lang="en-US" sz="1600" dirty="0">
                        <a:solidFill>
                          <a:srgbClr val="0070C0"/>
                        </a:solidFill>
                      </a:endParaRPr>
                    </a:p>
                    <a:p>
                      <a:pPr marL="800100" lvl="1" indent="-342900" algn="l">
                        <a:buFont typeface="Arial" pitchFamily="34" charset="0"/>
                        <a:buChar char="•"/>
                      </a:pPr>
                      <a:r>
                        <a:rPr lang="en-US" sz="1600" dirty="0"/>
                        <a:t>Retail stores already place and maintain orders </a:t>
                      </a:r>
                      <a:r>
                        <a:rPr lang="en-US" sz="1600" dirty="0" smtClean="0"/>
                        <a:t>electronically</a:t>
                      </a:r>
                      <a:endParaRPr lang="en-US" sz="1600" dirty="0"/>
                    </a:p>
                    <a:p>
                      <a:pPr marL="800100" lvl="1" indent="-342900" algn="l">
                        <a:buFont typeface="Arial" pitchFamily="34" charset="0"/>
                        <a:buChar char="•"/>
                      </a:pPr>
                      <a:r>
                        <a:rPr lang="en-US" sz="1600" dirty="0"/>
                        <a:t>An Internet infrastructure already is in place at retail stores and at the corporate </a:t>
                      </a:r>
                      <a:r>
                        <a:rPr lang="en-US" sz="1600" dirty="0" smtClean="0"/>
                        <a:t>headquarters</a:t>
                      </a:r>
                      <a:endParaRPr lang="en-US" sz="1600" dirty="0"/>
                    </a:p>
                  </a:txBody>
                  <a:tcPr marL="14886" marR="14886" marT="7443" marB="7443">
                    <a:solidFill>
                      <a:schemeClr val="bg1"/>
                    </a:solidFill>
                  </a:tcPr>
                </a:tc>
              </a:tr>
            </a:tbl>
          </a:graphicData>
        </a:graphic>
      </p:graphicFrame>
      <p:sp>
        <p:nvSpPr>
          <p:cNvPr id="2" name="Slide Number Placeholder 1"/>
          <p:cNvSpPr>
            <a:spLocks noGrp="1"/>
          </p:cNvSpPr>
          <p:nvPr>
            <p:ph type="sldNum" sz="quarter" idx="4294967295"/>
          </p:nvPr>
        </p:nvSpPr>
        <p:spPr>
          <a:xfrm>
            <a:off x="7086600" y="6356350"/>
            <a:ext cx="2057400" cy="365125"/>
          </a:xfrm>
        </p:spPr>
        <p:txBody>
          <a:bodyPr/>
          <a:lstStyle/>
          <a:p>
            <a:fld id="{C546E0E4-908A-4724-B308-E4F6AE4FA0DD}" type="slidenum">
              <a:rPr lang="en-US" smtClean="0">
                <a:solidFill>
                  <a:prstClr val="black">
                    <a:tint val="75000"/>
                  </a:prstClr>
                </a:solidFill>
              </a:rPr>
              <a:pPr/>
              <a:t>76</a:t>
            </a:fld>
            <a:endParaRPr lang="en-US">
              <a:solidFill>
                <a:prstClr val="black">
                  <a:tint val="75000"/>
                </a:prstClr>
              </a:solidFill>
            </a:endParaRPr>
          </a:p>
        </p:txBody>
      </p:sp>
    </p:spTree>
    <p:extLst>
      <p:ext uri="{BB962C8B-B14F-4D97-AF65-F5344CB8AC3E}">
        <p14:creationId xmlns:p14="http://schemas.microsoft.com/office/powerpoint/2010/main" val="37029954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76200" y="76200"/>
          <a:ext cx="8991600" cy="6704534"/>
        </p:xfrm>
        <a:graphic>
          <a:graphicData uri="http://schemas.openxmlformats.org/drawingml/2006/table">
            <a:tbl>
              <a:tblPr firstRow="1">
                <a:tableStyleId>{5DA37D80-6434-44D0-A028-1B22A696006F}</a:tableStyleId>
              </a:tblPr>
              <a:tblGrid>
                <a:gridCol w="8991600"/>
              </a:tblGrid>
              <a:tr h="380996">
                <a:tc>
                  <a:txBody>
                    <a:bodyPr/>
                    <a:lstStyle/>
                    <a:p>
                      <a:pPr algn="l"/>
                      <a:r>
                        <a:rPr lang="en-US" sz="2000" dirty="0"/>
                        <a:t>Economic Feasibility </a:t>
                      </a:r>
                      <a:endParaRPr lang="en-US" sz="2000" b="1" i="0" dirty="0">
                        <a:latin typeface="Arial" pitchFamily="34" charset="0"/>
                        <a:cs typeface="Arial" pitchFamily="34" charset="0"/>
                      </a:endParaRPr>
                    </a:p>
                  </a:txBody>
                  <a:tcPr marL="0" marR="0" marT="0" marB="0" anchor="ctr">
                    <a:solidFill>
                      <a:schemeClr val="bg1"/>
                    </a:solidFill>
                  </a:tcPr>
                </a:tc>
              </a:tr>
              <a:tr h="1465188">
                <a:tc>
                  <a:txBody>
                    <a:bodyPr/>
                    <a:lstStyle/>
                    <a:p>
                      <a:pPr algn="l"/>
                      <a:r>
                        <a:rPr lang="en-US" sz="1800" dirty="0" smtClean="0"/>
                        <a:t>A </a:t>
                      </a:r>
                      <a:r>
                        <a:rPr lang="en-US" sz="1800" dirty="0" smtClean="0">
                          <a:solidFill>
                            <a:srgbClr val="C00000"/>
                          </a:solidFill>
                        </a:rPr>
                        <a:t>cost–benefit analysis was performed</a:t>
                      </a:r>
                      <a:r>
                        <a:rPr lang="en-US" sz="1800" dirty="0" smtClean="0"/>
                        <a:t>; see attached spreadsheet for details. A conservative approach shows that the Internet Order System has a good chance of adding to the bottom line of the company significantly. </a:t>
                      </a:r>
                      <a:endParaRPr lang="en-US" sz="1800" dirty="0"/>
                    </a:p>
                    <a:p>
                      <a:pPr marL="742950" lvl="1" indent="-285750" algn="l">
                        <a:buFont typeface="Arial" pitchFamily="34" charset="0"/>
                        <a:buChar char="•"/>
                      </a:pPr>
                      <a:r>
                        <a:rPr lang="en-US" sz="1800" b="1" dirty="0" smtClean="0">
                          <a:solidFill>
                            <a:srgbClr val="0070C0"/>
                          </a:solidFill>
                        </a:rPr>
                        <a:t>Return</a:t>
                      </a:r>
                      <a:r>
                        <a:rPr lang="en-US" sz="1800" b="1" baseline="0" dirty="0" smtClean="0">
                          <a:solidFill>
                            <a:srgbClr val="0070C0"/>
                          </a:solidFill>
                        </a:rPr>
                        <a:t> on Investment (R</a:t>
                      </a:r>
                      <a:r>
                        <a:rPr lang="en-US" sz="1800" b="1" dirty="0" smtClean="0">
                          <a:solidFill>
                            <a:srgbClr val="0070C0"/>
                          </a:solidFill>
                        </a:rPr>
                        <a:t>OI) </a:t>
                      </a:r>
                      <a:r>
                        <a:rPr lang="en-US" sz="1800" b="1" dirty="0">
                          <a:solidFill>
                            <a:srgbClr val="0070C0"/>
                          </a:solidFill>
                        </a:rPr>
                        <a:t>over 3 years</a:t>
                      </a:r>
                      <a:r>
                        <a:rPr lang="en-US" sz="1800" dirty="0"/>
                        <a:t>: 229 percent </a:t>
                      </a:r>
                    </a:p>
                    <a:p>
                      <a:pPr marL="742950" lvl="1" indent="-285750" algn="l">
                        <a:buFont typeface="Arial" pitchFamily="34" charset="0"/>
                        <a:buChar char="•"/>
                      </a:pPr>
                      <a:r>
                        <a:rPr lang="en-US" sz="1800" b="1" dirty="0" smtClean="0">
                          <a:solidFill>
                            <a:srgbClr val="0070C0"/>
                          </a:solidFill>
                        </a:rPr>
                        <a:t>Break-even point (BEP)</a:t>
                      </a:r>
                      <a:r>
                        <a:rPr lang="en-US" sz="1800" dirty="0" smtClean="0"/>
                        <a:t>: </a:t>
                      </a:r>
                      <a:r>
                        <a:rPr lang="en-US" sz="1800" dirty="0"/>
                        <a:t>after 1.7 </a:t>
                      </a:r>
                      <a:r>
                        <a:rPr lang="en-US" sz="1800" dirty="0" smtClean="0"/>
                        <a:t>years</a:t>
                      </a:r>
                    </a:p>
                    <a:p>
                      <a:pPr marL="742950" marR="0" lvl="1" indent="-2857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800" dirty="0" smtClean="0"/>
                        <a:t>Total benefit after three years: $3.5 million (adjusted for present value)  </a:t>
                      </a:r>
                    </a:p>
                    <a:p>
                      <a:pPr algn="l"/>
                      <a:endParaRPr lang="en-US" sz="1800" dirty="0"/>
                    </a:p>
                    <a:p>
                      <a:pPr algn="l"/>
                      <a:r>
                        <a:rPr lang="en-US" sz="1800" dirty="0"/>
                        <a:t>Intangible Costs and Benefits </a:t>
                      </a:r>
                    </a:p>
                    <a:p>
                      <a:pPr marL="800100" lvl="1" indent="-342900" algn="l">
                        <a:buFont typeface="Arial" pitchFamily="34" charset="0"/>
                        <a:buChar char="•"/>
                      </a:pPr>
                      <a:r>
                        <a:rPr lang="en-US" sz="1800" dirty="0"/>
                        <a:t>Improved customer satisfaction </a:t>
                      </a:r>
                    </a:p>
                    <a:p>
                      <a:pPr marL="800100" lvl="1" indent="-342900" algn="l">
                        <a:buFont typeface="Arial" pitchFamily="34" charset="0"/>
                        <a:buChar char="•"/>
                      </a:pPr>
                      <a:r>
                        <a:rPr lang="en-US" sz="1800" dirty="0"/>
                        <a:t>Greater brand </a:t>
                      </a:r>
                      <a:r>
                        <a:rPr lang="en-US" sz="1800" dirty="0" smtClean="0"/>
                        <a:t>recognition</a:t>
                      </a:r>
                    </a:p>
                    <a:p>
                      <a:pPr algn="l">
                        <a:buFont typeface="Arial"/>
                        <a:buNone/>
                      </a:pPr>
                      <a:endParaRPr lang="en-US" sz="1400" dirty="0">
                        <a:latin typeface="Arial" pitchFamily="34" charset="0"/>
                        <a:cs typeface="Arial" pitchFamily="34" charset="0"/>
                      </a:endParaRPr>
                    </a:p>
                  </a:txBody>
                  <a:tcPr marL="14886" marR="14886" marT="7443" marB="7443">
                    <a:solidFill>
                      <a:schemeClr val="bg1"/>
                    </a:solidFill>
                  </a:tcPr>
                </a:tc>
              </a:tr>
              <a:tr h="190934">
                <a:tc>
                  <a:txBody>
                    <a:bodyPr/>
                    <a:lstStyle/>
                    <a:p>
                      <a:pPr algn="l"/>
                      <a:r>
                        <a:rPr lang="en-US" sz="2000" b="1" dirty="0"/>
                        <a:t>Organizational Feasibility </a:t>
                      </a:r>
                      <a:endParaRPr lang="en-US" sz="2000" b="1" dirty="0">
                        <a:latin typeface="Arial" pitchFamily="34" charset="0"/>
                        <a:cs typeface="Arial" pitchFamily="34" charset="0"/>
                      </a:endParaRPr>
                    </a:p>
                  </a:txBody>
                  <a:tcPr marL="14886" marR="14886" marT="7443" marB="7443">
                    <a:solidFill>
                      <a:schemeClr val="bg1"/>
                    </a:solidFill>
                  </a:tcPr>
                </a:tc>
              </a:tr>
              <a:tr h="1418473">
                <a:tc>
                  <a:txBody>
                    <a:bodyPr/>
                    <a:lstStyle/>
                    <a:p>
                      <a:pPr marL="285750" indent="-285750" algn="l">
                        <a:buFont typeface="Arial" panose="020B0604020202020204" pitchFamily="34" charset="0"/>
                        <a:buChar char="•"/>
                      </a:pPr>
                      <a:r>
                        <a:rPr lang="en-US" sz="1800" dirty="0"/>
                        <a:t>From an organizational perspective, this project has low risk. The objective of the system, which is to increase sales, is aligned well with the senior management’s goal of increasing sales for the company. </a:t>
                      </a:r>
                      <a:r>
                        <a:rPr lang="en-US" sz="1800" dirty="0">
                          <a:solidFill>
                            <a:srgbClr val="C00000"/>
                          </a:solidFill>
                        </a:rPr>
                        <a:t>The move to the Internet also aligns with Marketing’s goal </a:t>
                      </a:r>
                      <a:r>
                        <a:rPr lang="en-US" sz="1800" dirty="0"/>
                        <a:t>to become more savvy in Internet marketing and sales. </a:t>
                      </a:r>
                    </a:p>
                    <a:p>
                      <a:pPr marL="285750" indent="-285750" algn="l">
                        <a:buFont typeface="Arial" panose="020B0604020202020204" pitchFamily="34" charset="0"/>
                        <a:buChar char="•"/>
                      </a:pPr>
                      <a:r>
                        <a:rPr lang="en-US" sz="1800" dirty="0"/>
                        <a:t>The project has a </a:t>
                      </a:r>
                      <a:r>
                        <a:rPr lang="en-US" sz="1800" dirty="0">
                          <a:solidFill>
                            <a:srgbClr val="C00000"/>
                          </a:solidFill>
                        </a:rPr>
                        <a:t>project champion</a:t>
                      </a:r>
                      <a:r>
                        <a:rPr lang="en-US" sz="1800" dirty="0"/>
                        <a:t>, Margaret Mooney, Vice President of Marketing. Margaret is well positioned to sponsor this project and to educate the rest of the senior management team when necessary. To date, much of senior management is aware of and supports the initiative. </a:t>
                      </a:r>
                    </a:p>
                    <a:p>
                      <a:pPr marL="285750" indent="-285750" algn="l">
                        <a:buFont typeface="Arial" panose="020B0604020202020204" pitchFamily="34" charset="0"/>
                        <a:buChar char="•"/>
                      </a:pPr>
                      <a:r>
                        <a:rPr lang="en-US" sz="1800" dirty="0"/>
                        <a:t>The users of the system, Internet consumers, are expected to appreciate the benefits of CD Selections’ Web presence. And, management in the retail stores should be willing to accept the system, given the possibility of increased sales at the store level. </a:t>
                      </a:r>
                      <a:endParaRPr lang="en-US" sz="1800" dirty="0" smtClean="0"/>
                    </a:p>
                  </a:txBody>
                  <a:tcPr marL="14886" marR="14886" marT="7443" marB="7443">
                    <a:solidFill>
                      <a:schemeClr val="bg1"/>
                    </a:solidFill>
                  </a:tcPr>
                </a:tc>
              </a:tr>
            </a:tbl>
          </a:graphicData>
        </a:graphic>
      </p:graphicFrame>
      <p:sp>
        <p:nvSpPr>
          <p:cNvPr id="2" name="Slide Number Placeholder 1"/>
          <p:cNvSpPr>
            <a:spLocks noGrp="1"/>
          </p:cNvSpPr>
          <p:nvPr>
            <p:ph type="sldNum" sz="quarter" idx="4294967295"/>
          </p:nvPr>
        </p:nvSpPr>
        <p:spPr>
          <a:xfrm>
            <a:off x="7086600" y="6356350"/>
            <a:ext cx="2057400" cy="365125"/>
          </a:xfrm>
        </p:spPr>
        <p:txBody>
          <a:bodyPr/>
          <a:lstStyle/>
          <a:p>
            <a:fld id="{C546E0E4-908A-4724-B308-E4F6AE4FA0DD}" type="slidenum">
              <a:rPr lang="en-US" smtClean="0">
                <a:solidFill>
                  <a:prstClr val="black">
                    <a:tint val="75000"/>
                  </a:prstClr>
                </a:solidFill>
              </a:rPr>
              <a:pPr/>
              <a:t>77</a:t>
            </a:fld>
            <a:endParaRPr lang="en-US">
              <a:solidFill>
                <a:prstClr val="black">
                  <a:tint val="75000"/>
                </a:prstClr>
              </a:solidFill>
            </a:endParaRPr>
          </a:p>
        </p:txBody>
      </p:sp>
    </p:spTree>
    <p:extLst>
      <p:ext uri="{BB962C8B-B14F-4D97-AF65-F5344CB8AC3E}">
        <p14:creationId xmlns:p14="http://schemas.microsoft.com/office/powerpoint/2010/main" val="6020274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76200" y="1"/>
          <a:ext cx="8991600" cy="6857999"/>
        </p:xfrm>
        <a:graphic>
          <a:graphicData uri="http://schemas.openxmlformats.org/drawingml/2006/table">
            <a:tbl>
              <a:tblPr firstRow="1">
                <a:tableStyleId>{ED083AE6-46FA-4A59-8FB0-9F97EB10719F}</a:tableStyleId>
              </a:tblPr>
              <a:tblGrid>
                <a:gridCol w="3276600"/>
                <a:gridCol w="1447800"/>
                <a:gridCol w="1752600"/>
                <a:gridCol w="1524000"/>
                <a:gridCol w="990600"/>
              </a:tblGrid>
              <a:tr h="251656">
                <a:tc>
                  <a:txBody>
                    <a:bodyPr/>
                    <a:lstStyle/>
                    <a:p>
                      <a:pPr algn="l"/>
                      <a:endParaRPr lang="en-US" sz="1300" dirty="0">
                        <a:latin typeface="Arial Narrow" pitchFamily="34" charset="0"/>
                        <a:cs typeface="Arial" pitchFamily="34" charset="0"/>
                      </a:endParaRPr>
                    </a:p>
                  </a:txBody>
                  <a:tcPr marL="0" marR="0" marT="0" marB="0" anchor="ctr">
                    <a:solidFill>
                      <a:schemeClr val="bg1"/>
                    </a:solidFill>
                  </a:tcPr>
                </a:tc>
                <a:tc>
                  <a:txBody>
                    <a:bodyPr/>
                    <a:lstStyle/>
                    <a:p>
                      <a:pPr algn="l"/>
                      <a:r>
                        <a:rPr lang="en-US" sz="1300" b="1" dirty="0">
                          <a:latin typeface="Arial Narrow" pitchFamily="34" charset="0"/>
                          <a:cs typeface="Arial" pitchFamily="34" charset="0"/>
                        </a:rPr>
                        <a:t>2003 </a:t>
                      </a:r>
                    </a:p>
                  </a:txBody>
                  <a:tcPr marL="12024" marR="12024" marT="6012" marB="6012">
                    <a:solidFill>
                      <a:schemeClr val="bg1"/>
                    </a:solidFill>
                  </a:tcPr>
                </a:tc>
                <a:tc>
                  <a:txBody>
                    <a:bodyPr/>
                    <a:lstStyle/>
                    <a:p>
                      <a:pPr algn="l"/>
                      <a:r>
                        <a:rPr lang="en-US" sz="1300" b="1" dirty="0">
                          <a:latin typeface="Arial Narrow" pitchFamily="34" charset="0"/>
                          <a:cs typeface="Arial" pitchFamily="34" charset="0"/>
                        </a:rPr>
                        <a:t>2004 </a:t>
                      </a:r>
                    </a:p>
                  </a:txBody>
                  <a:tcPr marL="12024" marR="12024" marT="6012" marB="6012">
                    <a:solidFill>
                      <a:schemeClr val="bg1"/>
                    </a:solidFill>
                  </a:tcPr>
                </a:tc>
                <a:tc>
                  <a:txBody>
                    <a:bodyPr/>
                    <a:lstStyle/>
                    <a:p>
                      <a:pPr algn="l"/>
                      <a:r>
                        <a:rPr lang="en-US" sz="1300" b="1" dirty="0">
                          <a:latin typeface="Arial Narrow" pitchFamily="34" charset="0"/>
                          <a:cs typeface="Arial" pitchFamily="34" charset="0"/>
                        </a:rPr>
                        <a:t>2005 </a:t>
                      </a:r>
                    </a:p>
                  </a:txBody>
                  <a:tcPr marL="12024" marR="12024" marT="6012" marB="6012">
                    <a:solidFill>
                      <a:schemeClr val="bg1"/>
                    </a:solidFill>
                  </a:tcPr>
                </a:tc>
                <a:tc>
                  <a:txBody>
                    <a:bodyPr/>
                    <a:lstStyle/>
                    <a:p>
                      <a:pPr algn="l"/>
                      <a:r>
                        <a:rPr lang="en-US" sz="1300" b="1" dirty="0">
                          <a:latin typeface="Arial Narrow" pitchFamily="34" charset="0"/>
                          <a:cs typeface="Arial" pitchFamily="34" charset="0"/>
                        </a:rPr>
                        <a:t>Total </a:t>
                      </a:r>
                    </a:p>
                  </a:txBody>
                  <a:tcPr marL="12024" marR="12024" marT="6012" marB="6012">
                    <a:solidFill>
                      <a:schemeClr val="bg1"/>
                    </a:solidFill>
                  </a:tcPr>
                </a:tc>
              </a:tr>
              <a:tr h="200548">
                <a:tc>
                  <a:txBody>
                    <a:bodyPr/>
                    <a:lstStyle/>
                    <a:p>
                      <a:pPr algn="l"/>
                      <a:r>
                        <a:rPr lang="en-US" sz="1300">
                          <a:latin typeface="Arial Narrow" pitchFamily="34" charset="0"/>
                          <a:cs typeface="Arial" pitchFamily="34" charset="0"/>
                        </a:rPr>
                        <a:t>Increased sales from new customers </a:t>
                      </a:r>
                    </a:p>
                  </a:txBody>
                  <a:tcPr marL="12024" marR="12024" marT="6012" marB="6012">
                    <a:solidFill>
                      <a:schemeClr val="bg1"/>
                    </a:solidFill>
                  </a:tcPr>
                </a:tc>
                <a:tc>
                  <a:txBody>
                    <a:bodyPr/>
                    <a:lstStyle/>
                    <a:p>
                      <a:pPr algn="l"/>
                      <a:r>
                        <a:rPr lang="en-US" sz="1300">
                          <a:latin typeface="Arial Narrow" pitchFamily="34" charset="0"/>
                          <a:cs typeface="Arial" pitchFamily="34" charset="0"/>
                        </a:rPr>
                        <a:t>0 </a:t>
                      </a:r>
                    </a:p>
                  </a:txBody>
                  <a:tcPr marL="12024" marR="12024" marT="6012" marB="6012">
                    <a:solidFill>
                      <a:schemeClr val="bg1"/>
                    </a:solidFill>
                  </a:tcPr>
                </a:tc>
                <a:tc>
                  <a:txBody>
                    <a:bodyPr/>
                    <a:lstStyle/>
                    <a:p>
                      <a:pPr algn="l"/>
                      <a:r>
                        <a:rPr lang="en-US" sz="1300" dirty="0">
                          <a:latin typeface="Arial Narrow" pitchFamily="34" charset="0"/>
                          <a:cs typeface="Arial" pitchFamily="34" charset="0"/>
                        </a:rPr>
                        <a:t>750,000 </a:t>
                      </a:r>
                    </a:p>
                  </a:txBody>
                  <a:tcPr marL="12024" marR="12024" marT="6012" marB="6012">
                    <a:solidFill>
                      <a:schemeClr val="bg1"/>
                    </a:solidFill>
                  </a:tcPr>
                </a:tc>
                <a:tc>
                  <a:txBody>
                    <a:bodyPr/>
                    <a:lstStyle/>
                    <a:p>
                      <a:pPr algn="l"/>
                      <a:r>
                        <a:rPr lang="en-US" sz="1300" dirty="0">
                          <a:latin typeface="Arial Narrow" pitchFamily="34" charset="0"/>
                          <a:cs typeface="Arial" pitchFamily="34" charset="0"/>
                        </a:rPr>
                        <a:t>772,500 </a:t>
                      </a:r>
                    </a:p>
                  </a:txBody>
                  <a:tcPr marL="12024" marR="12024" marT="6012" marB="6012">
                    <a:solidFill>
                      <a:schemeClr val="bg1"/>
                    </a:solidFill>
                  </a:tcPr>
                </a:tc>
                <a:tc>
                  <a:txBody>
                    <a:bodyPr/>
                    <a:lstStyle/>
                    <a:p>
                      <a:pPr algn="l"/>
                      <a:r>
                        <a:rPr lang="en-US" sz="1300" dirty="0">
                          <a:latin typeface="Arial Narrow" pitchFamily="34" charset="0"/>
                          <a:cs typeface="Arial" pitchFamily="34" charset="0"/>
                        </a:rPr>
                        <a:t> </a:t>
                      </a:r>
                    </a:p>
                  </a:txBody>
                  <a:tcPr marL="12024" marR="12024" marT="6012" marB="6012">
                    <a:solidFill>
                      <a:schemeClr val="bg1"/>
                    </a:solidFill>
                  </a:tcPr>
                </a:tc>
              </a:tr>
              <a:tr h="200548">
                <a:tc>
                  <a:txBody>
                    <a:bodyPr/>
                    <a:lstStyle/>
                    <a:p>
                      <a:pPr algn="l"/>
                      <a:r>
                        <a:rPr lang="en-US" sz="1300">
                          <a:latin typeface="Arial Narrow" pitchFamily="34" charset="0"/>
                          <a:cs typeface="Arial" pitchFamily="34" charset="0"/>
                        </a:rPr>
                        <a:t>Increased sales from existing customers </a:t>
                      </a:r>
                    </a:p>
                  </a:txBody>
                  <a:tcPr marL="12024" marR="12024" marT="6012" marB="6012">
                    <a:solidFill>
                      <a:schemeClr val="bg1"/>
                    </a:solidFill>
                  </a:tcPr>
                </a:tc>
                <a:tc>
                  <a:txBody>
                    <a:bodyPr/>
                    <a:lstStyle/>
                    <a:p>
                      <a:pPr algn="l"/>
                      <a:r>
                        <a:rPr lang="en-US" sz="1300">
                          <a:latin typeface="Arial Narrow" pitchFamily="34" charset="0"/>
                          <a:cs typeface="Arial" pitchFamily="34" charset="0"/>
                        </a:rPr>
                        <a:t>0 </a:t>
                      </a:r>
                    </a:p>
                  </a:txBody>
                  <a:tcPr marL="12024" marR="12024" marT="6012" marB="6012">
                    <a:solidFill>
                      <a:schemeClr val="bg1"/>
                    </a:solidFill>
                  </a:tcPr>
                </a:tc>
                <a:tc>
                  <a:txBody>
                    <a:bodyPr/>
                    <a:lstStyle/>
                    <a:p>
                      <a:pPr algn="l"/>
                      <a:r>
                        <a:rPr lang="en-US" sz="1300">
                          <a:latin typeface="Arial Narrow" pitchFamily="34" charset="0"/>
                          <a:cs typeface="Arial" pitchFamily="34" charset="0"/>
                        </a:rPr>
                        <a:t>1,875,000 </a:t>
                      </a:r>
                    </a:p>
                  </a:txBody>
                  <a:tcPr marL="12024" marR="12024" marT="6012" marB="6012">
                    <a:solidFill>
                      <a:schemeClr val="bg1"/>
                    </a:solidFill>
                  </a:tcPr>
                </a:tc>
                <a:tc>
                  <a:txBody>
                    <a:bodyPr/>
                    <a:lstStyle/>
                    <a:p>
                      <a:pPr algn="l"/>
                      <a:r>
                        <a:rPr lang="en-US" sz="1300">
                          <a:latin typeface="Arial Narrow" pitchFamily="34" charset="0"/>
                          <a:cs typeface="Arial" pitchFamily="34" charset="0"/>
                        </a:rPr>
                        <a:t>1,931,250 </a:t>
                      </a:r>
                    </a:p>
                  </a:txBody>
                  <a:tcPr marL="12024" marR="12024" marT="6012" marB="6012">
                    <a:solidFill>
                      <a:schemeClr val="bg1"/>
                    </a:solidFill>
                  </a:tcPr>
                </a:tc>
                <a:tc>
                  <a:txBody>
                    <a:bodyPr/>
                    <a:lstStyle/>
                    <a:p>
                      <a:pPr algn="l"/>
                      <a:r>
                        <a:rPr lang="en-US" sz="1300">
                          <a:latin typeface="Arial Narrow" pitchFamily="34" charset="0"/>
                          <a:cs typeface="Arial" pitchFamily="34" charset="0"/>
                        </a:rPr>
                        <a:t> </a:t>
                      </a:r>
                    </a:p>
                  </a:txBody>
                  <a:tcPr marL="12024" marR="12024" marT="6012" marB="6012">
                    <a:solidFill>
                      <a:schemeClr val="bg1"/>
                    </a:solidFill>
                  </a:tcPr>
                </a:tc>
              </a:tr>
              <a:tr h="200548">
                <a:tc>
                  <a:txBody>
                    <a:bodyPr/>
                    <a:lstStyle/>
                    <a:p>
                      <a:pPr algn="l"/>
                      <a:r>
                        <a:rPr lang="en-US" sz="1300" dirty="0">
                          <a:latin typeface="Arial Narrow" pitchFamily="34" charset="0"/>
                          <a:cs typeface="Arial" pitchFamily="34" charset="0"/>
                        </a:rPr>
                        <a:t>Reduction in customer complaint calls </a:t>
                      </a:r>
                    </a:p>
                  </a:txBody>
                  <a:tcPr marL="12024" marR="12024" marT="6012" marB="6012">
                    <a:solidFill>
                      <a:schemeClr val="bg1"/>
                    </a:solidFill>
                  </a:tcPr>
                </a:tc>
                <a:tc>
                  <a:txBody>
                    <a:bodyPr/>
                    <a:lstStyle/>
                    <a:p>
                      <a:pPr algn="l"/>
                      <a:r>
                        <a:rPr lang="en-US" sz="1300">
                          <a:latin typeface="Arial Narrow" pitchFamily="34" charset="0"/>
                          <a:cs typeface="Arial" pitchFamily="34" charset="0"/>
                        </a:rPr>
                        <a:t>0 </a:t>
                      </a:r>
                    </a:p>
                  </a:txBody>
                  <a:tcPr marL="12024" marR="12024" marT="6012" marB="6012">
                    <a:solidFill>
                      <a:schemeClr val="bg1"/>
                    </a:solidFill>
                  </a:tcPr>
                </a:tc>
                <a:tc>
                  <a:txBody>
                    <a:bodyPr/>
                    <a:lstStyle/>
                    <a:p>
                      <a:pPr algn="l"/>
                      <a:r>
                        <a:rPr lang="en-US" sz="1300" dirty="0">
                          <a:latin typeface="Arial Narrow" pitchFamily="34" charset="0"/>
                          <a:cs typeface="Arial" pitchFamily="34" charset="0"/>
                        </a:rPr>
                        <a:t>50,000 </a:t>
                      </a:r>
                    </a:p>
                  </a:txBody>
                  <a:tcPr marL="12024" marR="12024" marT="6012" marB="6012">
                    <a:solidFill>
                      <a:schemeClr val="bg1"/>
                    </a:solidFill>
                  </a:tcPr>
                </a:tc>
                <a:tc>
                  <a:txBody>
                    <a:bodyPr/>
                    <a:lstStyle/>
                    <a:p>
                      <a:pPr algn="l"/>
                      <a:r>
                        <a:rPr lang="en-US" sz="1300">
                          <a:latin typeface="Arial Narrow" pitchFamily="34" charset="0"/>
                          <a:cs typeface="Arial" pitchFamily="34" charset="0"/>
                        </a:rPr>
                        <a:t>50,000 </a:t>
                      </a:r>
                    </a:p>
                  </a:txBody>
                  <a:tcPr marL="12024" marR="12024" marT="6012" marB="6012">
                    <a:solidFill>
                      <a:schemeClr val="bg1"/>
                    </a:solidFill>
                  </a:tcPr>
                </a:tc>
                <a:tc>
                  <a:txBody>
                    <a:bodyPr/>
                    <a:lstStyle/>
                    <a:p>
                      <a:pPr algn="l"/>
                      <a:r>
                        <a:rPr lang="en-US" sz="1300">
                          <a:latin typeface="Arial Narrow" pitchFamily="34" charset="0"/>
                          <a:cs typeface="Arial" pitchFamily="34" charset="0"/>
                        </a:rPr>
                        <a:t> </a:t>
                      </a:r>
                    </a:p>
                  </a:txBody>
                  <a:tcPr marL="12024" marR="12024" marT="6012" marB="6012">
                    <a:solidFill>
                      <a:schemeClr val="bg1"/>
                    </a:solidFill>
                  </a:tcPr>
                </a:tc>
              </a:tr>
              <a:tr h="200548">
                <a:tc>
                  <a:txBody>
                    <a:bodyPr/>
                    <a:lstStyle/>
                    <a:p>
                      <a:pPr algn="l"/>
                      <a:r>
                        <a:rPr lang="en-US" sz="1300" b="1" dirty="0">
                          <a:latin typeface="Arial Narrow" pitchFamily="34" charset="0"/>
                          <a:cs typeface="Arial" pitchFamily="34" charset="0"/>
                        </a:rPr>
                        <a:t>Total Benefits: </a:t>
                      </a:r>
                    </a:p>
                  </a:txBody>
                  <a:tcPr marL="12024" marR="12024" marT="6012" marB="6012">
                    <a:solidFill>
                      <a:schemeClr val="accent4">
                        <a:lumMod val="40000"/>
                        <a:lumOff val="60000"/>
                      </a:schemeClr>
                    </a:solidFill>
                  </a:tcPr>
                </a:tc>
                <a:tc>
                  <a:txBody>
                    <a:bodyPr/>
                    <a:lstStyle/>
                    <a:p>
                      <a:pPr algn="l"/>
                      <a:r>
                        <a:rPr lang="en-US" sz="1300" b="1">
                          <a:latin typeface="Arial Narrow" pitchFamily="34" charset="0"/>
                          <a:cs typeface="Arial" pitchFamily="34" charset="0"/>
                        </a:rPr>
                        <a:t>0 </a:t>
                      </a:r>
                    </a:p>
                  </a:txBody>
                  <a:tcPr marL="12024" marR="12024" marT="6012" marB="6012">
                    <a:solidFill>
                      <a:schemeClr val="accent4">
                        <a:lumMod val="40000"/>
                        <a:lumOff val="60000"/>
                      </a:schemeClr>
                    </a:solidFill>
                  </a:tcPr>
                </a:tc>
                <a:tc>
                  <a:txBody>
                    <a:bodyPr/>
                    <a:lstStyle/>
                    <a:p>
                      <a:pPr algn="l"/>
                      <a:r>
                        <a:rPr lang="en-US" sz="1300" b="1">
                          <a:latin typeface="Arial Narrow" pitchFamily="34" charset="0"/>
                          <a:cs typeface="Arial" pitchFamily="34" charset="0"/>
                        </a:rPr>
                        <a:t>2,675,000 </a:t>
                      </a:r>
                    </a:p>
                  </a:txBody>
                  <a:tcPr marL="12024" marR="12024" marT="6012" marB="6012">
                    <a:solidFill>
                      <a:schemeClr val="accent4">
                        <a:lumMod val="40000"/>
                        <a:lumOff val="60000"/>
                      </a:schemeClr>
                    </a:solidFill>
                  </a:tcPr>
                </a:tc>
                <a:tc>
                  <a:txBody>
                    <a:bodyPr/>
                    <a:lstStyle/>
                    <a:p>
                      <a:pPr algn="l"/>
                      <a:r>
                        <a:rPr lang="en-US" sz="1300" b="1">
                          <a:latin typeface="Arial Narrow" pitchFamily="34" charset="0"/>
                          <a:cs typeface="Arial" pitchFamily="34" charset="0"/>
                        </a:rPr>
                        <a:t>2,753,750 </a:t>
                      </a:r>
                    </a:p>
                  </a:txBody>
                  <a:tcPr marL="12024" marR="12024" marT="6012" marB="6012">
                    <a:solidFill>
                      <a:schemeClr val="accent4">
                        <a:lumMod val="40000"/>
                        <a:lumOff val="60000"/>
                      </a:schemeClr>
                    </a:solidFill>
                  </a:tcPr>
                </a:tc>
                <a:tc>
                  <a:txBody>
                    <a:bodyPr/>
                    <a:lstStyle/>
                    <a:p>
                      <a:pPr algn="l"/>
                      <a:r>
                        <a:rPr lang="en-US" sz="1300" b="1">
                          <a:latin typeface="Arial Narrow" pitchFamily="34" charset="0"/>
                          <a:cs typeface="Arial" pitchFamily="34" charset="0"/>
                        </a:rPr>
                        <a:t> </a:t>
                      </a:r>
                    </a:p>
                  </a:txBody>
                  <a:tcPr marL="12024" marR="12024" marT="6012" marB="6012">
                    <a:solidFill>
                      <a:schemeClr val="accent4">
                        <a:lumMod val="40000"/>
                        <a:lumOff val="60000"/>
                      </a:schemeClr>
                    </a:solidFill>
                  </a:tcPr>
                </a:tc>
              </a:tr>
              <a:tr h="200548">
                <a:tc>
                  <a:txBody>
                    <a:bodyPr/>
                    <a:lstStyle/>
                    <a:p>
                      <a:pPr algn="l"/>
                      <a:r>
                        <a:rPr lang="en-US" sz="1300" b="1">
                          <a:latin typeface="Arial Narrow" pitchFamily="34" charset="0"/>
                          <a:cs typeface="Arial" pitchFamily="34" charset="0"/>
                        </a:rPr>
                        <a:t>PV of Benefits: </a:t>
                      </a:r>
                    </a:p>
                  </a:txBody>
                  <a:tcPr marL="12024" marR="12024" marT="6012" marB="6012">
                    <a:solidFill>
                      <a:schemeClr val="accent4">
                        <a:lumMod val="40000"/>
                        <a:lumOff val="60000"/>
                      </a:schemeClr>
                    </a:solidFill>
                  </a:tcPr>
                </a:tc>
                <a:tc>
                  <a:txBody>
                    <a:bodyPr/>
                    <a:lstStyle/>
                    <a:p>
                      <a:pPr algn="l"/>
                      <a:r>
                        <a:rPr lang="en-US" sz="1300" b="1" dirty="0">
                          <a:latin typeface="Arial Narrow" pitchFamily="34" charset="0"/>
                          <a:cs typeface="Arial" pitchFamily="34" charset="0"/>
                        </a:rPr>
                        <a:t>0 </a:t>
                      </a:r>
                    </a:p>
                  </a:txBody>
                  <a:tcPr marL="12024" marR="12024" marT="6012" marB="6012">
                    <a:solidFill>
                      <a:schemeClr val="accent4">
                        <a:lumMod val="40000"/>
                        <a:lumOff val="60000"/>
                      </a:schemeClr>
                    </a:solidFill>
                  </a:tcPr>
                </a:tc>
                <a:tc>
                  <a:txBody>
                    <a:bodyPr/>
                    <a:lstStyle/>
                    <a:p>
                      <a:pPr algn="l"/>
                      <a:r>
                        <a:rPr lang="en-US" sz="1300" b="1" dirty="0">
                          <a:latin typeface="Arial Narrow" pitchFamily="34" charset="0"/>
                          <a:cs typeface="Arial" pitchFamily="34" charset="0"/>
                        </a:rPr>
                        <a:t>2,521,444 </a:t>
                      </a:r>
                    </a:p>
                  </a:txBody>
                  <a:tcPr marL="12024" marR="12024" marT="6012" marB="6012">
                    <a:solidFill>
                      <a:schemeClr val="accent4">
                        <a:lumMod val="40000"/>
                        <a:lumOff val="60000"/>
                      </a:schemeClr>
                    </a:solidFill>
                  </a:tcPr>
                </a:tc>
                <a:tc>
                  <a:txBody>
                    <a:bodyPr/>
                    <a:lstStyle/>
                    <a:p>
                      <a:pPr algn="l"/>
                      <a:r>
                        <a:rPr lang="en-US" sz="1300" b="1">
                          <a:latin typeface="Arial Narrow" pitchFamily="34" charset="0"/>
                          <a:cs typeface="Arial" pitchFamily="34" charset="0"/>
                        </a:rPr>
                        <a:t>2,520,071 </a:t>
                      </a:r>
                    </a:p>
                  </a:txBody>
                  <a:tcPr marL="12024" marR="12024" marT="6012" marB="6012">
                    <a:solidFill>
                      <a:schemeClr val="accent4">
                        <a:lumMod val="40000"/>
                        <a:lumOff val="60000"/>
                      </a:schemeClr>
                    </a:solidFill>
                  </a:tcPr>
                </a:tc>
                <a:tc>
                  <a:txBody>
                    <a:bodyPr/>
                    <a:lstStyle/>
                    <a:p>
                      <a:pPr algn="l"/>
                      <a:r>
                        <a:rPr lang="en-US" sz="1300" b="1">
                          <a:latin typeface="Arial Narrow" pitchFamily="34" charset="0"/>
                          <a:cs typeface="Arial" pitchFamily="34" charset="0"/>
                        </a:rPr>
                        <a:t>5,041,515 </a:t>
                      </a:r>
                    </a:p>
                  </a:txBody>
                  <a:tcPr marL="12024" marR="12024" marT="6012" marB="6012">
                    <a:solidFill>
                      <a:schemeClr val="accent4">
                        <a:lumMod val="40000"/>
                        <a:lumOff val="60000"/>
                      </a:schemeClr>
                    </a:solidFill>
                  </a:tcPr>
                </a:tc>
              </a:tr>
              <a:tr h="200548">
                <a:tc>
                  <a:txBody>
                    <a:bodyPr/>
                    <a:lstStyle/>
                    <a:p>
                      <a:pPr algn="l"/>
                      <a:r>
                        <a:rPr lang="en-US" sz="1300" b="1" dirty="0">
                          <a:latin typeface="Arial Narrow" pitchFamily="34" charset="0"/>
                          <a:cs typeface="Arial" pitchFamily="34" charset="0"/>
                        </a:rPr>
                        <a:t>PV of All Benefits: </a:t>
                      </a:r>
                    </a:p>
                  </a:txBody>
                  <a:tcPr marL="12024" marR="12024" marT="6012" marB="6012">
                    <a:solidFill>
                      <a:schemeClr val="accent4">
                        <a:lumMod val="40000"/>
                        <a:lumOff val="60000"/>
                      </a:schemeClr>
                    </a:solidFill>
                  </a:tcPr>
                </a:tc>
                <a:tc>
                  <a:txBody>
                    <a:bodyPr/>
                    <a:lstStyle/>
                    <a:p>
                      <a:pPr algn="l"/>
                      <a:r>
                        <a:rPr lang="en-US" sz="1300" b="1">
                          <a:latin typeface="Arial Narrow" pitchFamily="34" charset="0"/>
                          <a:cs typeface="Arial" pitchFamily="34" charset="0"/>
                        </a:rPr>
                        <a:t>0 </a:t>
                      </a:r>
                    </a:p>
                  </a:txBody>
                  <a:tcPr marL="12024" marR="12024" marT="6012" marB="6012">
                    <a:solidFill>
                      <a:schemeClr val="accent4">
                        <a:lumMod val="40000"/>
                        <a:lumOff val="60000"/>
                      </a:schemeClr>
                    </a:solidFill>
                  </a:tcPr>
                </a:tc>
                <a:tc>
                  <a:txBody>
                    <a:bodyPr/>
                    <a:lstStyle/>
                    <a:p>
                      <a:pPr algn="l"/>
                      <a:r>
                        <a:rPr lang="en-US" sz="1300" b="1" dirty="0">
                          <a:latin typeface="Arial Narrow" pitchFamily="34" charset="0"/>
                          <a:cs typeface="Arial" pitchFamily="34" charset="0"/>
                        </a:rPr>
                        <a:t>2,521,444 </a:t>
                      </a:r>
                    </a:p>
                  </a:txBody>
                  <a:tcPr marL="12024" marR="12024" marT="6012" marB="6012">
                    <a:solidFill>
                      <a:schemeClr val="accent4">
                        <a:lumMod val="40000"/>
                        <a:lumOff val="60000"/>
                      </a:schemeClr>
                    </a:solidFill>
                  </a:tcPr>
                </a:tc>
                <a:tc>
                  <a:txBody>
                    <a:bodyPr/>
                    <a:lstStyle/>
                    <a:p>
                      <a:pPr algn="l"/>
                      <a:r>
                        <a:rPr lang="en-US" sz="1300" b="1" dirty="0">
                          <a:latin typeface="Arial Narrow" pitchFamily="34" charset="0"/>
                          <a:cs typeface="Arial" pitchFamily="34" charset="0"/>
                        </a:rPr>
                        <a:t>5,041,515 </a:t>
                      </a:r>
                    </a:p>
                  </a:txBody>
                  <a:tcPr marL="12024" marR="12024" marT="6012" marB="6012">
                    <a:solidFill>
                      <a:schemeClr val="accent4">
                        <a:lumMod val="40000"/>
                        <a:lumOff val="60000"/>
                      </a:schemeClr>
                    </a:solidFill>
                  </a:tcPr>
                </a:tc>
                <a:tc>
                  <a:txBody>
                    <a:bodyPr/>
                    <a:lstStyle/>
                    <a:p>
                      <a:pPr algn="l"/>
                      <a:r>
                        <a:rPr lang="en-US" sz="1300" b="1" dirty="0">
                          <a:latin typeface="Arial Narrow" pitchFamily="34" charset="0"/>
                          <a:cs typeface="Arial" pitchFamily="34" charset="0"/>
                        </a:rPr>
                        <a:t> </a:t>
                      </a:r>
                    </a:p>
                  </a:txBody>
                  <a:tcPr marL="12024" marR="12024" marT="6012" marB="6012">
                    <a:solidFill>
                      <a:schemeClr val="accent4">
                        <a:lumMod val="40000"/>
                        <a:lumOff val="60000"/>
                      </a:schemeClr>
                    </a:solidFill>
                  </a:tcPr>
                </a:tc>
              </a:tr>
              <a:tr h="200548">
                <a:tc>
                  <a:txBody>
                    <a:bodyPr/>
                    <a:lstStyle/>
                    <a:p>
                      <a:pPr algn="l"/>
                      <a:r>
                        <a:rPr lang="en-US" sz="1300" dirty="0">
                          <a:latin typeface="Arial Narrow" pitchFamily="34" charset="0"/>
                          <a:cs typeface="Arial" pitchFamily="34" charset="0"/>
                        </a:rPr>
                        <a:t>Labor: </a:t>
                      </a:r>
                      <a:r>
                        <a:rPr lang="en-US" sz="1300" dirty="0" smtClean="0">
                          <a:latin typeface="Arial Narrow" pitchFamily="34" charset="0"/>
                          <a:cs typeface="Arial" pitchFamily="34" charset="0"/>
                        </a:rPr>
                        <a:t>Analysis, Design and</a:t>
                      </a:r>
                      <a:r>
                        <a:rPr lang="en-US" sz="1300" baseline="0" dirty="0" smtClean="0">
                          <a:latin typeface="Arial Narrow" pitchFamily="34" charset="0"/>
                          <a:cs typeface="Arial" pitchFamily="34" charset="0"/>
                        </a:rPr>
                        <a:t> Implementation</a:t>
                      </a:r>
                      <a:endParaRPr lang="en-US" sz="1300" dirty="0">
                        <a:latin typeface="Arial Narrow" pitchFamily="34" charset="0"/>
                        <a:cs typeface="Arial" pitchFamily="34" charset="0"/>
                      </a:endParaRPr>
                    </a:p>
                  </a:txBody>
                  <a:tcPr marL="12024" marR="12024" marT="6012" marB="6012">
                    <a:solidFill>
                      <a:schemeClr val="bg1"/>
                    </a:solidFill>
                  </a:tcPr>
                </a:tc>
                <a:tc>
                  <a:txBody>
                    <a:bodyPr/>
                    <a:lstStyle/>
                    <a:p>
                      <a:pPr algn="l"/>
                      <a:r>
                        <a:rPr lang="en-US" sz="1300" dirty="0" smtClean="0">
                          <a:latin typeface="Arial Narrow" pitchFamily="34" charset="0"/>
                          <a:cs typeface="Arial" pitchFamily="34" charset="0"/>
                        </a:rPr>
                        <a:t>162,000 </a:t>
                      </a:r>
                      <a:endParaRPr lang="en-US" sz="1300" dirty="0">
                        <a:latin typeface="Arial Narrow" pitchFamily="34" charset="0"/>
                        <a:cs typeface="Arial" pitchFamily="34" charset="0"/>
                      </a:endParaRPr>
                    </a:p>
                  </a:txBody>
                  <a:tcPr marL="12024" marR="12024" marT="6012" marB="6012">
                    <a:solidFill>
                      <a:schemeClr val="bg1"/>
                    </a:solidFill>
                  </a:tcPr>
                </a:tc>
                <a:tc>
                  <a:txBody>
                    <a:bodyPr/>
                    <a:lstStyle/>
                    <a:p>
                      <a:pPr algn="l"/>
                      <a:r>
                        <a:rPr lang="en-US" sz="1300">
                          <a:latin typeface="Arial Narrow" pitchFamily="34" charset="0"/>
                          <a:cs typeface="Arial" pitchFamily="34" charset="0"/>
                        </a:rPr>
                        <a:t>0 </a:t>
                      </a:r>
                    </a:p>
                  </a:txBody>
                  <a:tcPr marL="12024" marR="12024" marT="6012" marB="6012">
                    <a:solidFill>
                      <a:schemeClr val="bg1"/>
                    </a:solidFill>
                  </a:tcPr>
                </a:tc>
                <a:tc>
                  <a:txBody>
                    <a:bodyPr/>
                    <a:lstStyle/>
                    <a:p>
                      <a:pPr algn="l"/>
                      <a:r>
                        <a:rPr lang="en-US" sz="1300">
                          <a:latin typeface="Arial Narrow" pitchFamily="34" charset="0"/>
                          <a:cs typeface="Arial" pitchFamily="34" charset="0"/>
                        </a:rPr>
                        <a:t>0 </a:t>
                      </a:r>
                    </a:p>
                  </a:txBody>
                  <a:tcPr marL="12024" marR="12024" marT="6012" marB="6012">
                    <a:solidFill>
                      <a:schemeClr val="bg1"/>
                    </a:solidFill>
                  </a:tcPr>
                </a:tc>
                <a:tc>
                  <a:txBody>
                    <a:bodyPr/>
                    <a:lstStyle/>
                    <a:p>
                      <a:pPr algn="l"/>
                      <a:r>
                        <a:rPr lang="en-US" sz="1300">
                          <a:latin typeface="Arial Narrow" pitchFamily="34" charset="0"/>
                          <a:cs typeface="Arial" pitchFamily="34" charset="0"/>
                        </a:rPr>
                        <a:t> </a:t>
                      </a:r>
                    </a:p>
                  </a:txBody>
                  <a:tcPr marL="12024" marR="12024" marT="6012" marB="6012">
                    <a:solidFill>
                      <a:schemeClr val="bg1"/>
                    </a:solidFill>
                  </a:tcPr>
                </a:tc>
              </a:tr>
              <a:tr h="200548">
                <a:tc>
                  <a:txBody>
                    <a:bodyPr/>
                    <a:lstStyle/>
                    <a:p>
                      <a:pPr algn="l"/>
                      <a:r>
                        <a:rPr lang="en-US" sz="1300" dirty="0">
                          <a:latin typeface="Arial Narrow" pitchFamily="34" charset="0"/>
                          <a:cs typeface="Arial" pitchFamily="34" charset="0"/>
                        </a:rPr>
                        <a:t>Consultant Fees </a:t>
                      </a:r>
                    </a:p>
                  </a:txBody>
                  <a:tcPr marL="12024" marR="12024" marT="6012" marB="6012">
                    <a:solidFill>
                      <a:schemeClr val="bg1"/>
                    </a:solidFill>
                  </a:tcPr>
                </a:tc>
                <a:tc>
                  <a:txBody>
                    <a:bodyPr/>
                    <a:lstStyle/>
                    <a:p>
                      <a:pPr algn="l"/>
                      <a:r>
                        <a:rPr lang="en-US" sz="1300">
                          <a:latin typeface="Arial Narrow" pitchFamily="34" charset="0"/>
                          <a:cs typeface="Arial" pitchFamily="34" charset="0"/>
                        </a:rPr>
                        <a:t>50,000 </a:t>
                      </a:r>
                    </a:p>
                  </a:txBody>
                  <a:tcPr marL="12024" marR="12024" marT="6012" marB="6012">
                    <a:solidFill>
                      <a:schemeClr val="bg1"/>
                    </a:solidFill>
                  </a:tcPr>
                </a:tc>
                <a:tc>
                  <a:txBody>
                    <a:bodyPr/>
                    <a:lstStyle/>
                    <a:p>
                      <a:pPr algn="l"/>
                      <a:r>
                        <a:rPr lang="en-US" sz="1300">
                          <a:latin typeface="Arial Narrow" pitchFamily="34" charset="0"/>
                          <a:cs typeface="Arial" pitchFamily="34" charset="0"/>
                        </a:rPr>
                        <a:t>0 </a:t>
                      </a:r>
                    </a:p>
                  </a:txBody>
                  <a:tcPr marL="12024" marR="12024" marT="6012" marB="6012">
                    <a:solidFill>
                      <a:schemeClr val="bg1"/>
                    </a:solidFill>
                  </a:tcPr>
                </a:tc>
                <a:tc>
                  <a:txBody>
                    <a:bodyPr/>
                    <a:lstStyle/>
                    <a:p>
                      <a:pPr algn="l"/>
                      <a:r>
                        <a:rPr lang="en-US" sz="1300">
                          <a:latin typeface="Arial Narrow" pitchFamily="34" charset="0"/>
                          <a:cs typeface="Arial" pitchFamily="34" charset="0"/>
                        </a:rPr>
                        <a:t>0 </a:t>
                      </a:r>
                    </a:p>
                  </a:txBody>
                  <a:tcPr marL="12024" marR="12024" marT="6012" marB="6012">
                    <a:solidFill>
                      <a:schemeClr val="bg1"/>
                    </a:solidFill>
                  </a:tcPr>
                </a:tc>
                <a:tc>
                  <a:txBody>
                    <a:bodyPr/>
                    <a:lstStyle/>
                    <a:p>
                      <a:pPr algn="l"/>
                      <a:r>
                        <a:rPr lang="en-US" sz="1300">
                          <a:latin typeface="Arial Narrow" pitchFamily="34" charset="0"/>
                          <a:cs typeface="Arial" pitchFamily="34" charset="0"/>
                        </a:rPr>
                        <a:t> </a:t>
                      </a:r>
                    </a:p>
                  </a:txBody>
                  <a:tcPr marL="12024" marR="12024" marT="6012" marB="6012">
                    <a:solidFill>
                      <a:schemeClr val="bg1"/>
                    </a:solidFill>
                  </a:tcPr>
                </a:tc>
              </a:tr>
              <a:tr h="200548">
                <a:tc>
                  <a:txBody>
                    <a:bodyPr/>
                    <a:lstStyle/>
                    <a:p>
                      <a:pPr algn="l"/>
                      <a:r>
                        <a:rPr lang="en-US" sz="1300" dirty="0">
                          <a:latin typeface="Arial Narrow" pitchFamily="34" charset="0"/>
                          <a:cs typeface="Arial" pitchFamily="34" charset="0"/>
                        </a:rPr>
                        <a:t>Office Space and Equipment </a:t>
                      </a:r>
                    </a:p>
                  </a:txBody>
                  <a:tcPr marL="12024" marR="12024" marT="6012" marB="6012">
                    <a:solidFill>
                      <a:schemeClr val="bg1"/>
                    </a:solidFill>
                  </a:tcPr>
                </a:tc>
                <a:tc>
                  <a:txBody>
                    <a:bodyPr/>
                    <a:lstStyle/>
                    <a:p>
                      <a:pPr algn="l"/>
                      <a:r>
                        <a:rPr lang="en-US" sz="1300" dirty="0" smtClean="0">
                          <a:latin typeface="Arial Narrow" pitchFamily="34" charset="0"/>
                          <a:cs typeface="Arial" pitchFamily="34" charset="0"/>
                        </a:rPr>
                        <a:t>7,000 </a:t>
                      </a:r>
                      <a:endParaRPr lang="en-US" sz="1300" dirty="0">
                        <a:latin typeface="Arial Narrow" pitchFamily="34" charset="0"/>
                        <a:cs typeface="Arial" pitchFamily="34" charset="0"/>
                      </a:endParaRPr>
                    </a:p>
                  </a:txBody>
                  <a:tcPr marL="12024" marR="12024" marT="6012" marB="6012">
                    <a:solidFill>
                      <a:schemeClr val="bg1"/>
                    </a:solidFill>
                  </a:tcPr>
                </a:tc>
                <a:tc>
                  <a:txBody>
                    <a:bodyPr/>
                    <a:lstStyle/>
                    <a:p>
                      <a:pPr algn="l"/>
                      <a:r>
                        <a:rPr lang="en-US" sz="1300" dirty="0">
                          <a:latin typeface="Arial Narrow" pitchFamily="34" charset="0"/>
                          <a:cs typeface="Arial" pitchFamily="34" charset="0"/>
                        </a:rPr>
                        <a:t>0 </a:t>
                      </a:r>
                    </a:p>
                  </a:txBody>
                  <a:tcPr marL="12024" marR="12024" marT="6012" marB="6012">
                    <a:solidFill>
                      <a:schemeClr val="bg1"/>
                    </a:solidFill>
                  </a:tcPr>
                </a:tc>
                <a:tc>
                  <a:txBody>
                    <a:bodyPr/>
                    <a:lstStyle/>
                    <a:p>
                      <a:pPr algn="l"/>
                      <a:r>
                        <a:rPr lang="en-US" sz="1300" dirty="0">
                          <a:latin typeface="Arial Narrow" pitchFamily="34" charset="0"/>
                          <a:cs typeface="Arial" pitchFamily="34" charset="0"/>
                        </a:rPr>
                        <a:t>0 </a:t>
                      </a:r>
                    </a:p>
                  </a:txBody>
                  <a:tcPr marL="12024" marR="12024" marT="6012" marB="6012">
                    <a:solidFill>
                      <a:schemeClr val="bg1"/>
                    </a:solidFill>
                  </a:tcPr>
                </a:tc>
                <a:tc>
                  <a:txBody>
                    <a:bodyPr/>
                    <a:lstStyle/>
                    <a:p>
                      <a:pPr algn="l"/>
                      <a:r>
                        <a:rPr lang="en-US" sz="1300">
                          <a:latin typeface="Arial Narrow" pitchFamily="34" charset="0"/>
                          <a:cs typeface="Arial" pitchFamily="34" charset="0"/>
                        </a:rPr>
                        <a:t> </a:t>
                      </a:r>
                    </a:p>
                  </a:txBody>
                  <a:tcPr marL="12024" marR="12024" marT="6012" marB="6012">
                    <a:solidFill>
                      <a:schemeClr val="bg1"/>
                    </a:solidFill>
                  </a:tcPr>
                </a:tc>
              </a:tr>
              <a:tr h="200548">
                <a:tc>
                  <a:txBody>
                    <a:bodyPr/>
                    <a:lstStyle/>
                    <a:p>
                      <a:pPr algn="l"/>
                      <a:r>
                        <a:rPr lang="en-US" sz="1300" dirty="0">
                          <a:latin typeface="Arial Narrow" pitchFamily="34" charset="0"/>
                          <a:cs typeface="Arial" pitchFamily="34" charset="0"/>
                        </a:rPr>
                        <a:t>Software </a:t>
                      </a:r>
                      <a:r>
                        <a:rPr lang="en-US" sz="1300" dirty="0" smtClean="0">
                          <a:latin typeface="Arial Narrow" pitchFamily="34" charset="0"/>
                          <a:cs typeface="Arial" pitchFamily="34" charset="0"/>
                        </a:rPr>
                        <a:t>and Hardware</a:t>
                      </a:r>
                      <a:endParaRPr lang="en-US" sz="1300" dirty="0">
                        <a:latin typeface="Arial Narrow" pitchFamily="34" charset="0"/>
                        <a:cs typeface="Arial" pitchFamily="34" charset="0"/>
                      </a:endParaRPr>
                    </a:p>
                  </a:txBody>
                  <a:tcPr marL="12024" marR="12024" marT="6012" marB="6012">
                    <a:solidFill>
                      <a:schemeClr val="bg1"/>
                    </a:solidFill>
                  </a:tcPr>
                </a:tc>
                <a:tc>
                  <a:txBody>
                    <a:bodyPr/>
                    <a:lstStyle/>
                    <a:p>
                      <a:pPr algn="l"/>
                      <a:r>
                        <a:rPr lang="en-US" sz="1300" dirty="0" smtClean="0">
                          <a:latin typeface="Arial Narrow" pitchFamily="34" charset="0"/>
                          <a:cs typeface="Arial" pitchFamily="34" charset="0"/>
                        </a:rPr>
                        <a:t>35,000 </a:t>
                      </a:r>
                      <a:endParaRPr lang="en-US" sz="1300" dirty="0">
                        <a:latin typeface="Arial Narrow" pitchFamily="34" charset="0"/>
                        <a:cs typeface="Arial" pitchFamily="34" charset="0"/>
                      </a:endParaRPr>
                    </a:p>
                  </a:txBody>
                  <a:tcPr marL="12024" marR="12024" marT="6012" marB="6012">
                    <a:solidFill>
                      <a:schemeClr val="bg1"/>
                    </a:solidFill>
                  </a:tcPr>
                </a:tc>
                <a:tc>
                  <a:txBody>
                    <a:bodyPr/>
                    <a:lstStyle/>
                    <a:p>
                      <a:pPr algn="l"/>
                      <a:r>
                        <a:rPr lang="en-US" sz="1300" dirty="0">
                          <a:latin typeface="Arial Narrow" pitchFamily="34" charset="0"/>
                          <a:cs typeface="Arial" pitchFamily="34" charset="0"/>
                        </a:rPr>
                        <a:t>0 </a:t>
                      </a:r>
                    </a:p>
                  </a:txBody>
                  <a:tcPr marL="12024" marR="12024" marT="6012" marB="6012">
                    <a:solidFill>
                      <a:schemeClr val="bg1"/>
                    </a:solidFill>
                  </a:tcPr>
                </a:tc>
                <a:tc>
                  <a:txBody>
                    <a:bodyPr/>
                    <a:lstStyle/>
                    <a:p>
                      <a:pPr algn="l"/>
                      <a:r>
                        <a:rPr lang="en-US" sz="1300">
                          <a:latin typeface="Arial Narrow" pitchFamily="34" charset="0"/>
                          <a:cs typeface="Arial" pitchFamily="34" charset="0"/>
                        </a:rPr>
                        <a:t>0 </a:t>
                      </a:r>
                    </a:p>
                  </a:txBody>
                  <a:tcPr marL="12024" marR="12024" marT="6012" marB="6012">
                    <a:solidFill>
                      <a:schemeClr val="bg1"/>
                    </a:solidFill>
                  </a:tcPr>
                </a:tc>
                <a:tc>
                  <a:txBody>
                    <a:bodyPr/>
                    <a:lstStyle/>
                    <a:p>
                      <a:pPr algn="l"/>
                      <a:r>
                        <a:rPr lang="en-US" sz="1300">
                          <a:latin typeface="Arial Narrow" pitchFamily="34" charset="0"/>
                          <a:cs typeface="Arial" pitchFamily="34" charset="0"/>
                        </a:rPr>
                        <a:t> </a:t>
                      </a:r>
                    </a:p>
                  </a:txBody>
                  <a:tcPr marL="12024" marR="12024" marT="6012" marB="6012">
                    <a:solidFill>
                      <a:schemeClr val="bg1"/>
                    </a:solidFill>
                  </a:tcPr>
                </a:tc>
              </a:tr>
              <a:tr h="200548">
                <a:tc>
                  <a:txBody>
                    <a:bodyPr/>
                    <a:lstStyle/>
                    <a:p>
                      <a:pPr algn="l"/>
                      <a:r>
                        <a:rPr lang="en-US" sz="1300" b="1" dirty="0">
                          <a:latin typeface="Arial Narrow" pitchFamily="34" charset="0"/>
                          <a:cs typeface="Arial" pitchFamily="34" charset="0"/>
                        </a:rPr>
                        <a:t>Total Development Costs: </a:t>
                      </a:r>
                    </a:p>
                  </a:txBody>
                  <a:tcPr marL="12024" marR="12024" marT="6012" marB="6012">
                    <a:solidFill>
                      <a:schemeClr val="accent4">
                        <a:lumMod val="40000"/>
                        <a:lumOff val="60000"/>
                      </a:schemeClr>
                    </a:solidFill>
                  </a:tcPr>
                </a:tc>
                <a:tc>
                  <a:txBody>
                    <a:bodyPr/>
                    <a:lstStyle/>
                    <a:p>
                      <a:pPr algn="l"/>
                      <a:r>
                        <a:rPr lang="en-US" sz="1300" b="1" dirty="0">
                          <a:latin typeface="Arial Narrow" pitchFamily="34" charset="0"/>
                          <a:cs typeface="Arial" pitchFamily="34" charset="0"/>
                        </a:rPr>
                        <a:t>254,000 </a:t>
                      </a:r>
                    </a:p>
                  </a:txBody>
                  <a:tcPr marL="12024" marR="12024" marT="6012" marB="6012">
                    <a:solidFill>
                      <a:schemeClr val="accent4">
                        <a:lumMod val="40000"/>
                        <a:lumOff val="60000"/>
                      </a:schemeClr>
                    </a:solidFill>
                  </a:tcPr>
                </a:tc>
                <a:tc>
                  <a:txBody>
                    <a:bodyPr/>
                    <a:lstStyle/>
                    <a:p>
                      <a:pPr algn="l"/>
                      <a:r>
                        <a:rPr lang="en-US" sz="1300" b="1" dirty="0">
                          <a:latin typeface="Arial Narrow" pitchFamily="34" charset="0"/>
                          <a:cs typeface="Arial" pitchFamily="34" charset="0"/>
                        </a:rPr>
                        <a:t>0 </a:t>
                      </a:r>
                    </a:p>
                  </a:txBody>
                  <a:tcPr marL="12024" marR="12024" marT="6012" marB="6012">
                    <a:solidFill>
                      <a:schemeClr val="accent4">
                        <a:lumMod val="40000"/>
                        <a:lumOff val="60000"/>
                      </a:schemeClr>
                    </a:solidFill>
                  </a:tcPr>
                </a:tc>
                <a:tc>
                  <a:txBody>
                    <a:bodyPr/>
                    <a:lstStyle/>
                    <a:p>
                      <a:pPr algn="l"/>
                      <a:r>
                        <a:rPr lang="en-US" sz="1300" b="1" dirty="0">
                          <a:latin typeface="Arial Narrow" pitchFamily="34" charset="0"/>
                          <a:cs typeface="Arial" pitchFamily="34" charset="0"/>
                        </a:rPr>
                        <a:t>0 </a:t>
                      </a:r>
                    </a:p>
                  </a:txBody>
                  <a:tcPr marL="12024" marR="12024" marT="6012" marB="6012">
                    <a:solidFill>
                      <a:schemeClr val="accent4">
                        <a:lumMod val="40000"/>
                        <a:lumOff val="60000"/>
                      </a:schemeClr>
                    </a:solidFill>
                  </a:tcPr>
                </a:tc>
                <a:tc>
                  <a:txBody>
                    <a:bodyPr/>
                    <a:lstStyle/>
                    <a:p>
                      <a:pPr algn="l"/>
                      <a:r>
                        <a:rPr lang="en-US" sz="1300" dirty="0">
                          <a:latin typeface="Arial Narrow" pitchFamily="34" charset="0"/>
                          <a:cs typeface="Arial" pitchFamily="34" charset="0"/>
                        </a:rPr>
                        <a:t> </a:t>
                      </a:r>
                    </a:p>
                  </a:txBody>
                  <a:tcPr marL="12024" marR="12024" marT="6012" marB="6012">
                    <a:solidFill>
                      <a:schemeClr val="accent4">
                        <a:lumMod val="40000"/>
                        <a:lumOff val="60000"/>
                      </a:schemeClr>
                    </a:solidFill>
                  </a:tcPr>
                </a:tc>
              </a:tr>
              <a:tr h="200548">
                <a:tc>
                  <a:txBody>
                    <a:bodyPr/>
                    <a:lstStyle/>
                    <a:p>
                      <a:pPr algn="l"/>
                      <a:r>
                        <a:rPr lang="en-US" sz="1300" dirty="0">
                          <a:latin typeface="Arial Narrow" pitchFamily="34" charset="0"/>
                          <a:cs typeface="Arial" pitchFamily="34" charset="0"/>
                        </a:rPr>
                        <a:t>Labor: Webmaster </a:t>
                      </a:r>
                    </a:p>
                  </a:txBody>
                  <a:tcPr marL="12024" marR="12024" marT="6012" marB="6012">
                    <a:solidFill>
                      <a:schemeClr val="bg1"/>
                    </a:solidFill>
                  </a:tcPr>
                </a:tc>
                <a:tc>
                  <a:txBody>
                    <a:bodyPr/>
                    <a:lstStyle/>
                    <a:p>
                      <a:pPr algn="l"/>
                      <a:r>
                        <a:rPr lang="en-US" sz="1300">
                          <a:latin typeface="Arial Narrow" pitchFamily="34" charset="0"/>
                          <a:cs typeface="Arial" pitchFamily="34" charset="0"/>
                        </a:rPr>
                        <a:t>85,000 </a:t>
                      </a:r>
                    </a:p>
                  </a:txBody>
                  <a:tcPr marL="12024" marR="12024" marT="6012" marB="6012">
                    <a:solidFill>
                      <a:schemeClr val="bg1"/>
                    </a:solidFill>
                  </a:tcPr>
                </a:tc>
                <a:tc>
                  <a:txBody>
                    <a:bodyPr/>
                    <a:lstStyle/>
                    <a:p>
                      <a:pPr algn="l"/>
                      <a:r>
                        <a:rPr lang="en-US" sz="1300" dirty="0">
                          <a:latin typeface="Arial Narrow" pitchFamily="34" charset="0"/>
                          <a:cs typeface="Arial" pitchFamily="34" charset="0"/>
                        </a:rPr>
                        <a:t>87,550 </a:t>
                      </a:r>
                    </a:p>
                  </a:txBody>
                  <a:tcPr marL="12024" marR="12024" marT="6012" marB="6012">
                    <a:solidFill>
                      <a:schemeClr val="bg1"/>
                    </a:solidFill>
                  </a:tcPr>
                </a:tc>
                <a:tc>
                  <a:txBody>
                    <a:bodyPr/>
                    <a:lstStyle/>
                    <a:p>
                      <a:pPr algn="l"/>
                      <a:r>
                        <a:rPr lang="en-US" sz="1300">
                          <a:latin typeface="Arial Narrow" pitchFamily="34" charset="0"/>
                          <a:cs typeface="Arial" pitchFamily="34" charset="0"/>
                        </a:rPr>
                        <a:t>90,177 </a:t>
                      </a:r>
                    </a:p>
                  </a:txBody>
                  <a:tcPr marL="12024" marR="12024" marT="6012" marB="6012">
                    <a:solidFill>
                      <a:schemeClr val="bg1"/>
                    </a:solidFill>
                  </a:tcPr>
                </a:tc>
                <a:tc>
                  <a:txBody>
                    <a:bodyPr/>
                    <a:lstStyle/>
                    <a:p>
                      <a:pPr algn="l"/>
                      <a:r>
                        <a:rPr lang="en-US" sz="1300">
                          <a:latin typeface="Arial Narrow" pitchFamily="34" charset="0"/>
                          <a:cs typeface="Arial" pitchFamily="34" charset="0"/>
                        </a:rPr>
                        <a:t> </a:t>
                      </a:r>
                    </a:p>
                  </a:txBody>
                  <a:tcPr marL="12024" marR="12024" marT="6012" marB="6012">
                    <a:solidFill>
                      <a:schemeClr val="bg1"/>
                    </a:solidFill>
                  </a:tcPr>
                </a:tc>
              </a:tr>
              <a:tr h="200548">
                <a:tc>
                  <a:txBody>
                    <a:bodyPr/>
                    <a:lstStyle/>
                    <a:p>
                      <a:pPr algn="l"/>
                      <a:r>
                        <a:rPr lang="en-US" sz="1300">
                          <a:latin typeface="Arial Narrow" pitchFamily="34" charset="0"/>
                          <a:cs typeface="Arial" pitchFamily="34" charset="0"/>
                        </a:rPr>
                        <a:t>Labor: Network Technician </a:t>
                      </a:r>
                    </a:p>
                  </a:txBody>
                  <a:tcPr marL="12024" marR="12024" marT="6012" marB="6012">
                    <a:solidFill>
                      <a:schemeClr val="bg1"/>
                    </a:solidFill>
                  </a:tcPr>
                </a:tc>
                <a:tc>
                  <a:txBody>
                    <a:bodyPr/>
                    <a:lstStyle/>
                    <a:p>
                      <a:pPr algn="l"/>
                      <a:r>
                        <a:rPr lang="en-US" sz="1300">
                          <a:latin typeface="Arial Narrow" pitchFamily="34" charset="0"/>
                          <a:cs typeface="Arial" pitchFamily="34" charset="0"/>
                        </a:rPr>
                        <a:t>60,000 </a:t>
                      </a:r>
                    </a:p>
                  </a:txBody>
                  <a:tcPr marL="12024" marR="12024" marT="6012" marB="6012">
                    <a:solidFill>
                      <a:schemeClr val="bg1"/>
                    </a:solidFill>
                  </a:tcPr>
                </a:tc>
                <a:tc>
                  <a:txBody>
                    <a:bodyPr/>
                    <a:lstStyle/>
                    <a:p>
                      <a:pPr algn="l"/>
                      <a:r>
                        <a:rPr lang="en-US" sz="1300">
                          <a:latin typeface="Arial Narrow" pitchFamily="34" charset="0"/>
                          <a:cs typeface="Arial" pitchFamily="34" charset="0"/>
                        </a:rPr>
                        <a:t>61,800 </a:t>
                      </a:r>
                    </a:p>
                  </a:txBody>
                  <a:tcPr marL="12024" marR="12024" marT="6012" marB="6012">
                    <a:solidFill>
                      <a:schemeClr val="bg1"/>
                    </a:solidFill>
                  </a:tcPr>
                </a:tc>
                <a:tc>
                  <a:txBody>
                    <a:bodyPr/>
                    <a:lstStyle/>
                    <a:p>
                      <a:pPr algn="l"/>
                      <a:r>
                        <a:rPr lang="en-US" sz="1300" dirty="0">
                          <a:latin typeface="Arial Narrow" pitchFamily="34" charset="0"/>
                          <a:cs typeface="Arial" pitchFamily="34" charset="0"/>
                        </a:rPr>
                        <a:t>63,654 </a:t>
                      </a:r>
                    </a:p>
                  </a:txBody>
                  <a:tcPr marL="12024" marR="12024" marT="6012" marB="6012">
                    <a:solidFill>
                      <a:schemeClr val="bg1"/>
                    </a:solidFill>
                  </a:tcPr>
                </a:tc>
                <a:tc>
                  <a:txBody>
                    <a:bodyPr/>
                    <a:lstStyle/>
                    <a:p>
                      <a:pPr algn="l"/>
                      <a:r>
                        <a:rPr lang="en-US" sz="1300">
                          <a:latin typeface="Arial Narrow" pitchFamily="34" charset="0"/>
                          <a:cs typeface="Arial" pitchFamily="34" charset="0"/>
                        </a:rPr>
                        <a:t> </a:t>
                      </a:r>
                    </a:p>
                  </a:txBody>
                  <a:tcPr marL="12024" marR="12024" marT="6012" marB="6012">
                    <a:solidFill>
                      <a:schemeClr val="bg1"/>
                    </a:solidFill>
                  </a:tcPr>
                </a:tc>
              </a:tr>
              <a:tr h="200548">
                <a:tc>
                  <a:txBody>
                    <a:bodyPr/>
                    <a:lstStyle/>
                    <a:p>
                      <a:pPr algn="l"/>
                      <a:r>
                        <a:rPr lang="en-US" sz="1300">
                          <a:latin typeface="Arial Narrow" pitchFamily="34" charset="0"/>
                          <a:cs typeface="Arial" pitchFamily="34" charset="0"/>
                        </a:rPr>
                        <a:t>Labor: Computer Operations </a:t>
                      </a:r>
                    </a:p>
                  </a:txBody>
                  <a:tcPr marL="12024" marR="12024" marT="6012" marB="6012">
                    <a:solidFill>
                      <a:schemeClr val="bg1"/>
                    </a:solidFill>
                  </a:tcPr>
                </a:tc>
                <a:tc>
                  <a:txBody>
                    <a:bodyPr/>
                    <a:lstStyle/>
                    <a:p>
                      <a:pPr algn="l"/>
                      <a:r>
                        <a:rPr lang="en-US" sz="1300">
                          <a:latin typeface="Arial Narrow" pitchFamily="34" charset="0"/>
                          <a:cs typeface="Arial" pitchFamily="34" charset="0"/>
                        </a:rPr>
                        <a:t>50,000 </a:t>
                      </a:r>
                    </a:p>
                  </a:txBody>
                  <a:tcPr marL="12024" marR="12024" marT="6012" marB="6012">
                    <a:solidFill>
                      <a:schemeClr val="bg1"/>
                    </a:solidFill>
                  </a:tcPr>
                </a:tc>
                <a:tc>
                  <a:txBody>
                    <a:bodyPr/>
                    <a:lstStyle/>
                    <a:p>
                      <a:pPr algn="l"/>
                      <a:r>
                        <a:rPr lang="en-US" sz="1300">
                          <a:latin typeface="Arial Narrow" pitchFamily="34" charset="0"/>
                          <a:cs typeface="Arial" pitchFamily="34" charset="0"/>
                        </a:rPr>
                        <a:t>51,500 </a:t>
                      </a:r>
                    </a:p>
                  </a:txBody>
                  <a:tcPr marL="12024" marR="12024" marT="6012" marB="6012">
                    <a:solidFill>
                      <a:schemeClr val="bg1"/>
                    </a:solidFill>
                  </a:tcPr>
                </a:tc>
                <a:tc>
                  <a:txBody>
                    <a:bodyPr/>
                    <a:lstStyle/>
                    <a:p>
                      <a:pPr algn="l"/>
                      <a:r>
                        <a:rPr lang="en-US" sz="1300">
                          <a:latin typeface="Arial Narrow" pitchFamily="34" charset="0"/>
                          <a:cs typeface="Arial" pitchFamily="34" charset="0"/>
                        </a:rPr>
                        <a:t>53,045 </a:t>
                      </a:r>
                    </a:p>
                  </a:txBody>
                  <a:tcPr marL="12024" marR="12024" marT="6012" marB="6012">
                    <a:solidFill>
                      <a:schemeClr val="bg1"/>
                    </a:solidFill>
                  </a:tcPr>
                </a:tc>
                <a:tc>
                  <a:txBody>
                    <a:bodyPr/>
                    <a:lstStyle/>
                    <a:p>
                      <a:pPr algn="l"/>
                      <a:r>
                        <a:rPr lang="en-US" sz="1300">
                          <a:latin typeface="Arial Narrow" pitchFamily="34" charset="0"/>
                          <a:cs typeface="Arial" pitchFamily="34" charset="0"/>
                        </a:rPr>
                        <a:t> </a:t>
                      </a:r>
                    </a:p>
                  </a:txBody>
                  <a:tcPr marL="12024" marR="12024" marT="6012" marB="6012">
                    <a:solidFill>
                      <a:schemeClr val="bg1"/>
                    </a:solidFill>
                  </a:tcPr>
                </a:tc>
              </a:tr>
              <a:tr h="200548">
                <a:tc>
                  <a:txBody>
                    <a:bodyPr/>
                    <a:lstStyle/>
                    <a:p>
                      <a:pPr algn="l"/>
                      <a:r>
                        <a:rPr lang="en-US" sz="1300">
                          <a:latin typeface="Arial Narrow" pitchFamily="34" charset="0"/>
                          <a:cs typeface="Arial" pitchFamily="34" charset="0"/>
                        </a:rPr>
                        <a:t>Labor: Business Manager </a:t>
                      </a:r>
                    </a:p>
                  </a:txBody>
                  <a:tcPr marL="12024" marR="12024" marT="6012" marB="6012">
                    <a:solidFill>
                      <a:schemeClr val="bg1"/>
                    </a:solidFill>
                  </a:tcPr>
                </a:tc>
                <a:tc>
                  <a:txBody>
                    <a:bodyPr/>
                    <a:lstStyle/>
                    <a:p>
                      <a:pPr algn="l"/>
                      <a:r>
                        <a:rPr lang="en-US" sz="1300">
                          <a:latin typeface="Arial Narrow" pitchFamily="34" charset="0"/>
                          <a:cs typeface="Arial" pitchFamily="34" charset="0"/>
                        </a:rPr>
                        <a:t>60,000 </a:t>
                      </a:r>
                    </a:p>
                  </a:txBody>
                  <a:tcPr marL="12024" marR="12024" marT="6012" marB="6012">
                    <a:solidFill>
                      <a:schemeClr val="bg1"/>
                    </a:solidFill>
                  </a:tcPr>
                </a:tc>
                <a:tc>
                  <a:txBody>
                    <a:bodyPr/>
                    <a:lstStyle/>
                    <a:p>
                      <a:pPr algn="l"/>
                      <a:r>
                        <a:rPr lang="en-US" sz="1300">
                          <a:latin typeface="Arial Narrow" pitchFamily="34" charset="0"/>
                          <a:cs typeface="Arial" pitchFamily="34" charset="0"/>
                        </a:rPr>
                        <a:t>61,800 </a:t>
                      </a:r>
                    </a:p>
                  </a:txBody>
                  <a:tcPr marL="12024" marR="12024" marT="6012" marB="6012">
                    <a:solidFill>
                      <a:schemeClr val="bg1"/>
                    </a:solidFill>
                  </a:tcPr>
                </a:tc>
                <a:tc>
                  <a:txBody>
                    <a:bodyPr/>
                    <a:lstStyle/>
                    <a:p>
                      <a:pPr algn="l"/>
                      <a:r>
                        <a:rPr lang="en-US" sz="1300">
                          <a:latin typeface="Arial Narrow" pitchFamily="34" charset="0"/>
                          <a:cs typeface="Arial" pitchFamily="34" charset="0"/>
                        </a:rPr>
                        <a:t>63,654 </a:t>
                      </a:r>
                    </a:p>
                  </a:txBody>
                  <a:tcPr marL="12024" marR="12024" marT="6012" marB="6012">
                    <a:solidFill>
                      <a:schemeClr val="bg1"/>
                    </a:solidFill>
                  </a:tcPr>
                </a:tc>
                <a:tc>
                  <a:txBody>
                    <a:bodyPr/>
                    <a:lstStyle/>
                    <a:p>
                      <a:pPr algn="l"/>
                      <a:r>
                        <a:rPr lang="en-US" sz="1300">
                          <a:latin typeface="Arial Narrow" pitchFamily="34" charset="0"/>
                          <a:cs typeface="Arial" pitchFamily="34" charset="0"/>
                        </a:rPr>
                        <a:t> </a:t>
                      </a:r>
                    </a:p>
                  </a:txBody>
                  <a:tcPr marL="12024" marR="12024" marT="6012" marB="6012">
                    <a:solidFill>
                      <a:schemeClr val="bg1"/>
                    </a:solidFill>
                  </a:tcPr>
                </a:tc>
              </a:tr>
              <a:tr h="200548">
                <a:tc>
                  <a:txBody>
                    <a:bodyPr/>
                    <a:lstStyle/>
                    <a:p>
                      <a:pPr algn="l"/>
                      <a:r>
                        <a:rPr lang="en-US" sz="1300" dirty="0">
                          <a:latin typeface="Arial Narrow" pitchFamily="34" charset="0"/>
                          <a:cs typeface="Arial" pitchFamily="34" charset="0"/>
                        </a:rPr>
                        <a:t>Labor: Assistant Manager </a:t>
                      </a:r>
                    </a:p>
                  </a:txBody>
                  <a:tcPr marL="12024" marR="12024" marT="6012" marB="6012">
                    <a:solidFill>
                      <a:schemeClr val="bg1"/>
                    </a:solidFill>
                  </a:tcPr>
                </a:tc>
                <a:tc>
                  <a:txBody>
                    <a:bodyPr/>
                    <a:lstStyle/>
                    <a:p>
                      <a:pPr algn="l"/>
                      <a:r>
                        <a:rPr lang="en-US" sz="1300">
                          <a:latin typeface="Arial Narrow" pitchFamily="34" charset="0"/>
                          <a:cs typeface="Arial" pitchFamily="34" charset="0"/>
                        </a:rPr>
                        <a:t>45,000 </a:t>
                      </a:r>
                    </a:p>
                  </a:txBody>
                  <a:tcPr marL="12024" marR="12024" marT="6012" marB="6012">
                    <a:solidFill>
                      <a:schemeClr val="bg1"/>
                    </a:solidFill>
                  </a:tcPr>
                </a:tc>
                <a:tc>
                  <a:txBody>
                    <a:bodyPr/>
                    <a:lstStyle/>
                    <a:p>
                      <a:pPr algn="l"/>
                      <a:r>
                        <a:rPr lang="en-US" sz="1300" dirty="0">
                          <a:latin typeface="Arial Narrow" pitchFamily="34" charset="0"/>
                          <a:cs typeface="Arial" pitchFamily="34" charset="0"/>
                        </a:rPr>
                        <a:t>46,350 </a:t>
                      </a:r>
                    </a:p>
                  </a:txBody>
                  <a:tcPr marL="12024" marR="12024" marT="6012" marB="6012">
                    <a:solidFill>
                      <a:schemeClr val="bg1"/>
                    </a:solidFill>
                  </a:tcPr>
                </a:tc>
                <a:tc>
                  <a:txBody>
                    <a:bodyPr/>
                    <a:lstStyle/>
                    <a:p>
                      <a:pPr algn="l"/>
                      <a:r>
                        <a:rPr lang="en-US" sz="1300">
                          <a:latin typeface="Arial Narrow" pitchFamily="34" charset="0"/>
                          <a:cs typeface="Arial" pitchFamily="34" charset="0"/>
                        </a:rPr>
                        <a:t>47,741 </a:t>
                      </a:r>
                    </a:p>
                  </a:txBody>
                  <a:tcPr marL="12024" marR="12024" marT="6012" marB="6012">
                    <a:solidFill>
                      <a:schemeClr val="bg1"/>
                    </a:solidFill>
                  </a:tcPr>
                </a:tc>
                <a:tc>
                  <a:txBody>
                    <a:bodyPr/>
                    <a:lstStyle/>
                    <a:p>
                      <a:pPr algn="l"/>
                      <a:r>
                        <a:rPr lang="en-US" sz="1300">
                          <a:latin typeface="Arial Narrow" pitchFamily="34" charset="0"/>
                          <a:cs typeface="Arial" pitchFamily="34" charset="0"/>
                        </a:rPr>
                        <a:t> </a:t>
                      </a:r>
                    </a:p>
                  </a:txBody>
                  <a:tcPr marL="12024" marR="12024" marT="6012" marB="6012">
                    <a:solidFill>
                      <a:schemeClr val="bg1"/>
                    </a:solidFill>
                  </a:tcPr>
                </a:tc>
              </a:tr>
              <a:tr h="200548">
                <a:tc>
                  <a:txBody>
                    <a:bodyPr/>
                    <a:lstStyle/>
                    <a:p>
                      <a:pPr algn="l"/>
                      <a:r>
                        <a:rPr lang="en-US" sz="1300">
                          <a:latin typeface="Arial Narrow" pitchFamily="34" charset="0"/>
                          <a:cs typeface="Arial" pitchFamily="34" charset="0"/>
                        </a:rPr>
                        <a:t>Labor: 3 Staff </a:t>
                      </a:r>
                    </a:p>
                  </a:txBody>
                  <a:tcPr marL="12024" marR="12024" marT="6012" marB="6012">
                    <a:solidFill>
                      <a:schemeClr val="bg1"/>
                    </a:solidFill>
                  </a:tcPr>
                </a:tc>
                <a:tc>
                  <a:txBody>
                    <a:bodyPr/>
                    <a:lstStyle/>
                    <a:p>
                      <a:pPr algn="l"/>
                      <a:r>
                        <a:rPr lang="en-US" sz="1300">
                          <a:latin typeface="Arial Narrow" pitchFamily="34" charset="0"/>
                          <a:cs typeface="Arial" pitchFamily="34" charset="0"/>
                        </a:rPr>
                        <a:t>90,000 </a:t>
                      </a:r>
                    </a:p>
                  </a:txBody>
                  <a:tcPr marL="12024" marR="12024" marT="6012" marB="6012">
                    <a:solidFill>
                      <a:schemeClr val="bg1"/>
                    </a:solidFill>
                  </a:tcPr>
                </a:tc>
                <a:tc>
                  <a:txBody>
                    <a:bodyPr/>
                    <a:lstStyle/>
                    <a:p>
                      <a:pPr algn="l"/>
                      <a:r>
                        <a:rPr lang="en-US" sz="1300">
                          <a:latin typeface="Arial Narrow" pitchFamily="34" charset="0"/>
                          <a:cs typeface="Arial" pitchFamily="34" charset="0"/>
                        </a:rPr>
                        <a:t>92,700 </a:t>
                      </a:r>
                    </a:p>
                  </a:txBody>
                  <a:tcPr marL="12024" marR="12024" marT="6012" marB="6012">
                    <a:solidFill>
                      <a:schemeClr val="bg1"/>
                    </a:solidFill>
                  </a:tcPr>
                </a:tc>
                <a:tc>
                  <a:txBody>
                    <a:bodyPr/>
                    <a:lstStyle/>
                    <a:p>
                      <a:pPr algn="l"/>
                      <a:r>
                        <a:rPr lang="en-US" sz="1300">
                          <a:latin typeface="Arial Narrow" pitchFamily="34" charset="0"/>
                          <a:cs typeface="Arial" pitchFamily="34" charset="0"/>
                        </a:rPr>
                        <a:t>95,481 </a:t>
                      </a:r>
                    </a:p>
                  </a:txBody>
                  <a:tcPr marL="12024" marR="12024" marT="6012" marB="6012">
                    <a:solidFill>
                      <a:schemeClr val="bg1"/>
                    </a:solidFill>
                  </a:tcPr>
                </a:tc>
                <a:tc>
                  <a:txBody>
                    <a:bodyPr/>
                    <a:lstStyle/>
                    <a:p>
                      <a:pPr algn="l"/>
                      <a:r>
                        <a:rPr lang="en-US" sz="1300">
                          <a:latin typeface="Arial Narrow" pitchFamily="34" charset="0"/>
                          <a:cs typeface="Arial" pitchFamily="34" charset="0"/>
                        </a:rPr>
                        <a:t> </a:t>
                      </a:r>
                    </a:p>
                  </a:txBody>
                  <a:tcPr marL="12024" marR="12024" marT="6012" marB="6012">
                    <a:solidFill>
                      <a:schemeClr val="bg1"/>
                    </a:solidFill>
                  </a:tcPr>
                </a:tc>
              </a:tr>
              <a:tr h="200548">
                <a:tc>
                  <a:txBody>
                    <a:bodyPr/>
                    <a:lstStyle/>
                    <a:p>
                      <a:pPr algn="l"/>
                      <a:r>
                        <a:rPr lang="en-US" sz="1300" dirty="0">
                          <a:latin typeface="Arial Narrow" pitchFamily="34" charset="0"/>
                          <a:cs typeface="Arial" pitchFamily="34" charset="0"/>
                        </a:rPr>
                        <a:t>Software upgrades </a:t>
                      </a:r>
                      <a:r>
                        <a:rPr lang="en-US" sz="1300" dirty="0" smtClean="0">
                          <a:latin typeface="Arial Narrow" pitchFamily="34" charset="0"/>
                          <a:cs typeface="Arial" pitchFamily="34" charset="0"/>
                        </a:rPr>
                        <a:t> and licenses</a:t>
                      </a:r>
                      <a:endParaRPr lang="en-US" sz="1300" dirty="0">
                        <a:latin typeface="Arial Narrow" pitchFamily="34" charset="0"/>
                        <a:cs typeface="Arial" pitchFamily="34" charset="0"/>
                      </a:endParaRPr>
                    </a:p>
                  </a:txBody>
                  <a:tcPr marL="12024" marR="12024" marT="6012" marB="6012">
                    <a:solidFill>
                      <a:schemeClr val="bg1"/>
                    </a:solidFill>
                  </a:tcPr>
                </a:tc>
                <a:tc>
                  <a:txBody>
                    <a:bodyPr/>
                    <a:lstStyle/>
                    <a:p>
                      <a:pPr algn="l"/>
                      <a:r>
                        <a:rPr lang="en-US" sz="1300" dirty="0" smtClean="0">
                          <a:latin typeface="Arial Narrow" pitchFamily="34" charset="0"/>
                          <a:cs typeface="Arial" pitchFamily="34" charset="0"/>
                        </a:rPr>
                        <a:t>4,000 </a:t>
                      </a:r>
                      <a:endParaRPr lang="en-US" sz="1300" dirty="0">
                        <a:latin typeface="Arial Narrow" pitchFamily="34" charset="0"/>
                        <a:cs typeface="Arial" pitchFamily="34" charset="0"/>
                      </a:endParaRPr>
                    </a:p>
                  </a:txBody>
                  <a:tcPr marL="12024" marR="12024" marT="6012" marB="6012">
                    <a:solidFill>
                      <a:schemeClr val="bg1"/>
                    </a:solidFill>
                  </a:tcPr>
                </a:tc>
                <a:tc>
                  <a:txBody>
                    <a:bodyPr/>
                    <a:lstStyle/>
                    <a:p>
                      <a:pPr algn="l"/>
                      <a:r>
                        <a:rPr lang="en-US" sz="1300">
                          <a:latin typeface="Arial Narrow" pitchFamily="34" charset="0"/>
                          <a:cs typeface="Arial" pitchFamily="34" charset="0"/>
                        </a:rPr>
                        <a:t>1,000 </a:t>
                      </a:r>
                    </a:p>
                  </a:txBody>
                  <a:tcPr marL="12024" marR="12024" marT="6012" marB="6012">
                    <a:solidFill>
                      <a:schemeClr val="bg1"/>
                    </a:solidFill>
                  </a:tcPr>
                </a:tc>
                <a:tc>
                  <a:txBody>
                    <a:bodyPr/>
                    <a:lstStyle/>
                    <a:p>
                      <a:pPr algn="l"/>
                      <a:r>
                        <a:rPr lang="en-US" sz="1300">
                          <a:latin typeface="Arial Narrow" pitchFamily="34" charset="0"/>
                          <a:cs typeface="Arial" pitchFamily="34" charset="0"/>
                        </a:rPr>
                        <a:t>1,000 </a:t>
                      </a:r>
                    </a:p>
                  </a:txBody>
                  <a:tcPr marL="12024" marR="12024" marT="6012" marB="6012">
                    <a:solidFill>
                      <a:schemeClr val="bg1"/>
                    </a:solidFill>
                  </a:tcPr>
                </a:tc>
                <a:tc>
                  <a:txBody>
                    <a:bodyPr/>
                    <a:lstStyle/>
                    <a:p>
                      <a:pPr algn="l"/>
                      <a:r>
                        <a:rPr lang="en-US" sz="1300">
                          <a:latin typeface="Arial Narrow" pitchFamily="34" charset="0"/>
                          <a:cs typeface="Arial" pitchFamily="34" charset="0"/>
                        </a:rPr>
                        <a:t> </a:t>
                      </a:r>
                    </a:p>
                  </a:txBody>
                  <a:tcPr marL="12024" marR="12024" marT="6012" marB="6012">
                    <a:solidFill>
                      <a:schemeClr val="bg1"/>
                    </a:solidFill>
                  </a:tcPr>
                </a:tc>
              </a:tr>
              <a:tr h="200548">
                <a:tc>
                  <a:txBody>
                    <a:bodyPr/>
                    <a:lstStyle/>
                    <a:p>
                      <a:pPr algn="l"/>
                      <a:r>
                        <a:rPr lang="en-US" sz="1300" dirty="0">
                          <a:latin typeface="Arial Narrow" pitchFamily="34" charset="0"/>
                          <a:cs typeface="Arial" pitchFamily="34" charset="0"/>
                        </a:rPr>
                        <a:t>Hardware upgrades </a:t>
                      </a:r>
                    </a:p>
                  </a:txBody>
                  <a:tcPr marL="12024" marR="12024" marT="6012" marB="6012">
                    <a:solidFill>
                      <a:schemeClr val="bg1"/>
                    </a:solidFill>
                  </a:tcPr>
                </a:tc>
                <a:tc>
                  <a:txBody>
                    <a:bodyPr/>
                    <a:lstStyle/>
                    <a:p>
                      <a:pPr algn="l"/>
                      <a:r>
                        <a:rPr lang="en-US" sz="1300" dirty="0">
                          <a:latin typeface="Arial Narrow" pitchFamily="34" charset="0"/>
                          <a:cs typeface="Arial" pitchFamily="34" charset="0"/>
                        </a:rPr>
                        <a:t>5,000 </a:t>
                      </a:r>
                    </a:p>
                  </a:txBody>
                  <a:tcPr marL="12024" marR="12024" marT="6012" marB="6012">
                    <a:solidFill>
                      <a:schemeClr val="bg1"/>
                    </a:solidFill>
                  </a:tcPr>
                </a:tc>
                <a:tc>
                  <a:txBody>
                    <a:bodyPr/>
                    <a:lstStyle/>
                    <a:p>
                      <a:pPr algn="l"/>
                      <a:r>
                        <a:rPr lang="en-US" sz="1300" dirty="0">
                          <a:latin typeface="Arial Narrow" pitchFamily="34" charset="0"/>
                          <a:cs typeface="Arial" pitchFamily="34" charset="0"/>
                        </a:rPr>
                        <a:t>3,000 </a:t>
                      </a:r>
                    </a:p>
                  </a:txBody>
                  <a:tcPr marL="12024" marR="12024" marT="6012" marB="6012">
                    <a:solidFill>
                      <a:schemeClr val="bg1"/>
                    </a:solidFill>
                  </a:tcPr>
                </a:tc>
                <a:tc>
                  <a:txBody>
                    <a:bodyPr/>
                    <a:lstStyle/>
                    <a:p>
                      <a:pPr algn="l"/>
                      <a:r>
                        <a:rPr lang="en-US" sz="1300" dirty="0">
                          <a:latin typeface="Arial Narrow" pitchFamily="34" charset="0"/>
                          <a:cs typeface="Arial" pitchFamily="34" charset="0"/>
                        </a:rPr>
                        <a:t>3,000 </a:t>
                      </a:r>
                    </a:p>
                  </a:txBody>
                  <a:tcPr marL="12024" marR="12024" marT="6012" marB="6012">
                    <a:solidFill>
                      <a:schemeClr val="bg1"/>
                    </a:solidFill>
                  </a:tcPr>
                </a:tc>
                <a:tc>
                  <a:txBody>
                    <a:bodyPr/>
                    <a:lstStyle/>
                    <a:p>
                      <a:pPr algn="l"/>
                      <a:r>
                        <a:rPr lang="en-US" sz="1300">
                          <a:latin typeface="Arial Narrow" pitchFamily="34" charset="0"/>
                          <a:cs typeface="Arial" pitchFamily="34" charset="0"/>
                        </a:rPr>
                        <a:t> </a:t>
                      </a:r>
                    </a:p>
                  </a:txBody>
                  <a:tcPr marL="12024" marR="12024" marT="6012" marB="6012">
                    <a:solidFill>
                      <a:schemeClr val="bg1"/>
                    </a:solidFill>
                  </a:tcPr>
                </a:tc>
              </a:tr>
              <a:tr h="200548">
                <a:tc>
                  <a:txBody>
                    <a:bodyPr/>
                    <a:lstStyle/>
                    <a:p>
                      <a:pPr algn="l"/>
                      <a:r>
                        <a:rPr lang="en-US" sz="1300" dirty="0">
                          <a:latin typeface="Arial Narrow" pitchFamily="34" charset="0"/>
                          <a:cs typeface="Arial" pitchFamily="34" charset="0"/>
                        </a:rPr>
                        <a:t>User training </a:t>
                      </a:r>
                    </a:p>
                  </a:txBody>
                  <a:tcPr marL="12024" marR="12024" marT="6012" marB="6012">
                    <a:solidFill>
                      <a:schemeClr val="bg1"/>
                    </a:solidFill>
                  </a:tcPr>
                </a:tc>
                <a:tc>
                  <a:txBody>
                    <a:bodyPr/>
                    <a:lstStyle/>
                    <a:p>
                      <a:pPr algn="l"/>
                      <a:r>
                        <a:rPr lang="en-US" sz="1300" dirty="0">
                          <a:latin typeface="Arial Narrow" pitchFamily="34" charset="0"/>
                          <a:cs typeface="Arial" pitchFamily="34" charset="0"/>
                        </a:rPr>
                        <a:t>2,000 </a:t>
                      </a:r>
                    </a:p>
                  </a:txBody>
                  <a:tcPr marL="12024" marR="12024" marT="6012" marB="6012">
                    <a:solidFill>
                      <a:schemeClr val="bg1"/>
                    </a:solidFill>
                  </a:tcPr>
                </a:tc>
                <a:tc>
                  <a:txBody>
                    <a:bodyPr/>
                    <a:lstStyle/>
                    <a:p>
                      <a:pPr algn="l"/>
                      <a:r>
                        <a:rPr lang="en-US" sz="1300">
                          <a:latin typeface="Arial Narrow" pitchFamily="34" charset="0"/>
                          <a:cs typeface="Arial" pitchFamily="34" charset="0"/>
                        </a:rPr>
                        <a:t>1,000 </a:t>
                      </a:r>
                    </a:p>
                  </a:txBody>
                  <a:tcPr marL="12024" marR="12024" marT="6012" marB="6012">
                    <a:solidFill>
                      <a:schemeClr val="bg1"/>
                    </a:solidFill>
                  </a:tcPr>
                </a:tc>
                <a:tc>
                  <a:txBody>
                    <a:bodyPr/>
                    <a:lstStyle/>
                    <a:p>
                      <a:pPr algn="l"/>
                      <a:r>
                        <a:rPr lang="en-US" sz="1300" dirty="0">
                          <a:latin typeface="Arial Narrow" pitchFamily="34" charset="0"/>
                          <a:cs typeface="Arial" pitchFamily="34" charset="0"/>
                        </a:rPr>
                        <a:t>1,000 </a:t>
                      </a:r>
                    </a:p>
                  </a:txBody>
                  <a:tcPr marL="12024" marR="12024" marT="6012" marB="6012">
                    <a:solidFill>
                      <a:schemeClr val="bg1"/>
                    </a:solidFill>
                  </a:tcPr>
                </a:tc>
                <a:tc>
                  <a:txBody>
                    <a:bodyPr/>
                    <a:lstStyle/>
                    <a:p>
                      <a:pPr algn="l"/>
                      <a:r>
                        <a:rPr lang="en-US" sz="1300">
                          <a:latin typeface="Arial Narrow" pitchFamily="34" charset="0"/>
                          <a:cs typeface="Arial" pitchFamily="34" charset="0"/>
                        </a:rPr>
                        <a:t> </a:t>
                      </a:r>
                    </a:p>
                  </a:txBody>
                  <a:tcPr marL="12024" marR="12024" marT="6012" marB="6012">
                    <a:solidFill>
                      <a:schemeClr val="bg1"/>
                    </a:solidFill>
                  </a:tcPr>
                </a:tc>
              </a:tr>
              <a:tr h="200548">
                <a:tc>
                  <a:txBody>
                    <a:bodyPr/>
                    <a:lstStyle/>
                    <a:p>
                      <a:pPr algn="l"/>
                      <a:r>
                        <a:rPr lang="en-US" sz="1300" dirty="0">
                          <a:latin typeface="Arial Narrow" pitchFamily="34" charset="0"/>
                          <a:cs typeface="Arial" pitchFamily="34" charset="0"/>
                        </a:rPr>
                        <a:t>Communications charges </a:t>
                      </a:r>
                    </a:p>
                  </a:txBody>
                  <a:tcPr marL="12024" marR="12024" marT="6012" marB="6012">
                    <a:solidFill>
                      <a:schemeClr val="bg1"/>
                    </a:solidFill>
                  </a:tcPr>
                </a:tc>
                <a:tc>
                  <a:txBody>
                    <a:bodyPr/>
                    <a:lstStyle/>
                    <a:p>
                      <a:pPr algn="l"/>
                      <a:r>
                        <a:rPr lang="en-US" sz="1300">
                          <a:latin typeface="Arial Narrow" pitchFamily="34" charset="0"/>
                          <a:cs typeface="Arial" pitchFamily="34" charset="0"/>
                        </a:rPr>
                        <a:t>20,000 </a:t>
                      </a:r>
                    </a:p>
                  </a:txBody>
                  <a:tcPr marL="12024" marR="12024" marT="6012" marB="6012">
                    <a:solidFill>
                      <a:schemeClr val="bg1"/>
                    </a:solidFill>
                  </a:tcPr>
                </a:tc>
                <a:tc>
                  <a:txBody>
                    <a:bodyPr/>
                    <a:lstStyle/>
                    <a:p>
                      <a:pPr algn="l"/>
                      <a:r>
                        <a:rPr lang="en-US" sz="1300" dirty="0">
                          <a:latin typeface="Arial Narrow" pitchFamily="34" charset="0"/>
                          <a:cs typeface="Arial" pitchFamily="34" charset="0"/>
                        </a:rPr>
                        <a:t>20,000 </a:t>
                      </a:r>
                    </a:p>
                  </a:txBody>
                  <a:tcPr marL="12024" marR="12024" marT="6012" marB="6012">
                    <a:solidFill>
                      <a:schemeClr val="bg1"/>
                    </a:solidFill>
                  </a:tcPr>
                </a:tc>
                <a:tc>
                  <a:txBody>
                    <a:bodyPr/>
                    <a:lstStyle/>
                    <a:p>
                      <a:pPr algn="l"/>
                      <a:r>
                        <a:rPr lang="en-US" sz="1300" dirty="0">
                          <a:latin typeface="Arial Narrow" pitchFamily="34" charset="0"/>
                          <a:cs typeface="Arial" pitchFamily="34" charset="0"/>
                        </a:rPr>
                        <a:t>20,000 </a:t>
                      </a:r>
                    </a:p>
                  </a:txBody>
                  <a:tcPr marL="12024" marR="12024" marT="6012" marB="6012">
                    <a:solidFill>
                      <a:schemeClr val="bg1"/>
                    </a:solidFill>
                  </a:tcPr>
                </a:tc>
                <a:tc>
                  <a:txBody>
                    <a:bodyPr/>
                    <a:lstStyle/>
                    <a:p>
                      <a:pPr algn="l"/>
                      <a:r>
                        <a:rPr lang="en-US" sz="1300">
                          <a:latin typeface="Arial Narrow" pitchFamily="34" charset="0"/>
                          <a:cs typeface="Arial" pitchFamily="34" charset="0"/>
                        </a:rPr>
                        <a:t> </a:t>
                      </a:r>
                    </a:p>
                  </a:txBody>
                  <a:tcPr marL="12024" marR="12024" marT="6012" marB="6012">
                    <a:solidFill>
                      <a:schemeClr val="bg1"/>
                    </a:solidFill>
                  </a:tcPr>
                </a:tc>
              </a:tr>
              <a:tr h="200548">
                <a:tc>
                  <a:txBody>
                    <a:bodyPr/>
                    <a:lstStyle/>
                    <a:p>
                      <a:pPr algn="l"/>
                      <a:r>
                        <a:rPr lang="en-US" sz="1300" dirty="0">
                          <a:latin typeface="Arial Narrow" pitchFamily="34" charset="0"/>
                          <a:cs typeface="Arial" pitchFamily="34" charset="0"/>
                        </a:rPr>
                        <a:t>Marketing expenses </a:t>
                      </a:r>
                    </a:p>
                  </a:txBody>
                  <a:tcPr marL="12024" marR="12024" marT="6012" marB="6012">
                    <a:solidFill>
                      <a:schemeClr val="bg1"/>
                    </a:solidFill>
                  </a:tcPr>
                </a:tc>
                <a:tc>
                  <a:txBody>
                    <a:bodyPr/>
                    <a:lstStyle/>
                    <a:p>
                      <a:pPr algn="l"/>
                      <a:r>
                        <a:rPr lang="en-US" sz="1300">
                          <a:latin typeface="Arial Narrow" pitchFamily="34" charset="0"/>
                          <a:cs typeface="Arial" pitchFamily="34" charset="0"/>
                        </a:rPr>
                        <a:t>25,000 </a:t>
                      </a:r>
                    </a:p>
                  </a:txBody>
                  <a:tcPr marL="12024" marR="12024" marT="6012" marB="6012">
                    <a:solidFill>
                      <a:schemeClr val="bg1"/>
                    </a:solidFill>
                  </a:tcPr>
                </a:tc>
                <a:tc>
                  <a:txBody>
                    <a:bodyPr/>
                    <a:lstStyle/>
                    <a:p>
                      <a:pPr algn="l"/>
                      <a:r>
                        <a:rPr lang="en-US" sz="1300" dirty="0">
                          <a:latin typeface="Arial Narrow" pitchFamily="34" charset="0"/>
                          <a:cs typeface="Arial" pitchFamily="34" charset="0"/>
                        </a:rPr>
                        <a:t>25,000 </a:t>
                      </a:r>
                    </a:p>
                  </a:txBody>
                  <a:tcPr marL="12024" marR="12024" marT="6012" marB="6012">
                    <a:solidFill>
                      <a:schemeClr val="bg1"/>
                    </a:solidFill>
                  </a:tcPr>
                </a:tc>
                <a:tc>
                  <a:txBody>
                    <a:bodyPr/>
                    <a:lstStyle/>
                    <a:p>
                      <a:pPr algn="l"/>
                      <a:r>
                        <a:rPr lang="en-US" sz="1300">
                          <a:latin typeface="Arial Narrow" pitchFamily="34" charset="0"/>
                          <a:cs typeface="Arial" pitchFamily="34" charset="0"/>
                        </a:rPr>
                        <a:t>25,000 </a:t>
                      </a:r>
                    </a:p>
                  </a:txBody>
                  <a:tcPr marL="12024" marR="12024" marT="6012" marB="6012">
                    <a:solidFill>
                      <a:schemeClr val="bg1"/>
                    </a:solidFill>
                  </a:tcPr>
                </a:tc>
                <a:tc>
                  <a:txBody>
                    <a:bodyPr/>
                    <a:lstStyle/>
                    <a:p>
                      <a:pPr algn="l"/>
                      <a:r>
                        <a:rPr lang="en-US" sz="1300">
                          <a:latin typeface="Arial Narrow" pitchFamily="34" charset="0"/>
                          <a:cs typeface="Arial" pitchFamily="34" charset="0"/>
                        </a:rPr>
                        <a:t> </a:t>
                      </a:r>
                    </a:p>
                  </a:txBody>
                  <a:tcPr marL="12024" marR="12024" marT="6012" marB="6012">
                    <a:solidFill>
                      <a:schemeClr val="bg1"/>
                    </a:solidFill>
                  </a:tcPr>
                </a:tc>
              </a:tr>
              <a:tr h="200548">
                <a:tc>
                  <a:txBody>
                    <a:bodyPr/>
                    <a:lstStyle/>
                    <a:p>
                      <a:pPr algn="l"/>
                      <a:r>
                        <a:rPr lang="en-US" sz="1300" b="1" dirty="0">
                          <a:latin typeface="Arial Narrow" pitchFamily="34" charset="0"/>
                          <a:cs typeface="Arial" pitchFamily="34" charset="0"/>
                        </a:rPr>
                        <a:t>Total Operational Costs: </a:t>
                      </a:r>
                    </a:p>
                  </a:txBody>
                  <a:tcPr marL="12024" marR="12024" marT="6012" marB="6012">
                    <a:solidFill>
                      <a:schemeClr val="accent4">
                        <a:lumMod val="40000"/>
                        <a:lumOff val="60000"/>
                      </a:schemeClr>
                    </a:solidFill>
                  </a:tcPr>
                </a:tc>
                <a:tc>
                  <a:txBody>
                    <a:bodyPr/>
                    <a:lstStyle/>
                    <a:p>
                      <a:pPr algn="l"/>
                      <a:r>
                        <a:rPr lang="en-US" sz="1300" b="1" dirty="0">
                          <a:latin typeface="Arial Narrow" pitchFamily="34" charset="0"/>
                          <a:cs typeface="Arial" pitchFamily="34" charset="0"/>
                        </a:rPr>
                        <a:t>446,000 </a:t>
                      </a:r>
                    </a:p>
                  </a:txBody>
                  <a:tcPr marL="12024" marR="12024" marT="6012" marB="6012">
                    <a:solidFill>
                      <a:schemeClr val="accent4">
                        <a:lumMod val="40000"/>
                        <a:lumOff val="60000"/>
                      </a:schemeClr>
                    </a:solidFill>
                  </a:tcPr>
                </a:tc>
                <a:tc>
                  <a:txBody>
                    <a:bodyPr/>
                    <a:lstStyle/>
                    <a:p>
                      <a:pPr algn="l"/>
                      <a:r>
                        <a:rPr lang="en-US" sz="1300" b="1">
                          <a:latin typeface="Arial Narrow" pitchFamily="34" charset="0"/>
                          <a:cs typeface="Arial" pitchFamily="34" charset="0"/>
                        </a:rPr>
                        <a:t>452,700 </a:t>
                      </a:r>
                    </a:p>
                  </a:txBody>
                  <a:tcPr marL="12024" marR="12024" marT="6012" marB="6012">
                    <a:solidFill>
                      <a:schemeClr val="accent4">
                        <a:lumMod val="40000"/>
                        <a:lumOff val="60000"/>
                      </a:schemeClr>
                    </a:solidFill>
                  </a:tcPr>
                </a:tc>
                <a:tc>
                  <a:txBody>
                    <a:bodyPr/>
                    <a:lstStyle/>
                    <a:p>
                      <a:pPr algn="l"/>
                      <a:r>
                        <a:rPr lang="en-US" sz="1300" b="1">
                          <a:latin typeface="Arial Narrow" pitchFamily="34" charset="0"/>
                          <a:cs typeface="Arial" pitchFamily="34" charset="0"/>
                        </a:rPr>
                        <a:t>464,751 </a:t>
                      </a:r>
                    </a:p>
                  </a:txBody>
                  <a:tcPr marL="12024" marR="12024" marT="6012" marB="6012">
                    <a:solidFill>
                      <a:schemeClr val="accent4">
                        <a:lumMod val="40000"/>
                        <a:lumOff val="60000"/>
                      </a:schemeClr>
                    </a:solidFill>
                  </a:tcPr>
                </a:tc>
                <a:tc>
                  <a:txBody>
                    <a:bodyPr/>
                    <a:lstStyle/>
                    <a:p>
                      <a:pPr algn="l"/>
                      <a:r>
                        <a:rPr lang="en-US" sz="1300" b="1">
                          <a:latin typeface="Arial Narrow" pitchFamily="34" charset="0"/>
                          <a:cs typeface="Arial" pitchFamily="34" charset="0"/>
                        </a:rPr>
                        <a:t> </a:t>
                      </a:r>
                    </a:p>
                  </a:txBody>
                  <a:tcPr marL="12024" marR="12024" marT="6012" marB="6012">
                    <a:solidFill>
                      <a:schemeClr val="accent4">
                        <a:lumMod val="40000"/>
                        <a:lumOff val="60000"/>
                      </a:schemeClr>
                    </a:solidFill>
                  </a:tcPr>
                </a:tc>
              </a:tr>
              <a:tr h="200548">
                <a:tc>
                  <a:txBody>
                    <a:bodyPr/>
                    <a:lstStyle/>
                    <a:p>
                      <a:pPr algn="l"/>
                      <a:r>
                        <a:rPr lang="en-US" sz="1300" b="1" dirty="0">
                          <a:latin typeface="Arial Narrow" pitchFamily="34" charset="0"/>
                          <a:cs typeface="Arial" pitchFamily="34" charset="0"/>
                        </a:rPr>
                        <a:t>Total Costs: </a:t>
                      </a:r>
                    </a:p>
                  </a:txBody>
                  <a:tcPr marL="12024" marR="12024" marT="6012" marB="6012">
                    <a:solidFill>
                      <a:schemeClr val="accent4">
                        <a:lumMod val="40000"/>
                        <a:lumOff val="60000"/>
                      </a:schemeClr>
                    </a:solidFill>
                  </a:tcPr>
                </a:tc>
                <a:tc>
                  <a:txBody>
                    <a:bodyPr/>
                    <a:lstStyle/>
                    <a:p>
                      <a:pPr algn="l"/>
                      <a:r>
                        <a:rPr lang="en-US" sz="1300" b="1" dirty="0">
                          <a:latin typeface="Arial Narrow" pitchFamily="34" charset="0"/>
                          <a:cs typeface="Arial" pitchFamily="34" charset="0"/>
                        </a:rPr>
                        <a:t>700,000 </a:t>
                      </a:r>
                    </a:p>
                  </a:txBody>
                  <a:tcPr marL="12024" marR="12024" marT="6012" marB="6012">
                    <a:solidFill>
                      <a:schemeClr val="accent4">
                        <a:lumMod val="40000"/>
                        <a:lumOff val="60000"/>
                      </a:schemeClr>
                    </a:solidFill>
                  </a:tcPr>
                </a:tc>
                <a:tc>
                  <a:txBody>
                    <a:bodyPr/>
                    <a:lstStyle/>
                    <a:p>
                      <a:pPr algn="l"/>
                      <a:r>
                        <a:rPr lang="en-US" sz="1300" b="1">
                          <a:latin typeface="Arial Narrow" pitchFamily="34" charset="0"/>
                          <a:cs typeface="Arial" pitchFamily="34" charset="0"/>
                        </a:rPr>
                        <a:t>452,700 </a:t>
                      </a:r>
                    </a:p>
                  </a:txBody>
                  <a:tcPr marL="12024" marR="12024" marT="6012" marB="6012">
                    <a:solidFill>
                      <a:schemeClr val="accent4">
                        <a:lumMod val="40000"/>
                        <a:lumOff val="60000"/>
                      </a:schemeClr>
                    </a:solidFill>
                  </a:tcPr>
                </a:tc>
                <a:tc>
                  <a:txBody>
                    <a:bodyPr/>
                    <a:lstStyle/>
                    <a:p>
                      <a:pPr algn="l"/>
                      <a:r>
                        <a:rPr lang="en-US" sz="1300" b="1">
                          <a:latin typeface="Arial Narrow" pitchFamily="34" charset="0"/>
                          <a:cs typeface="Arial" pitchFamily="34" charset="0"/>
                        </a:rPr>
                        <a:t>464,751 </a:t>
                      </a:r>
                    </a:p>
                  </a:txBody>
                  <a:tcPr marL="12024" marR="12024" marT="6012" marB="6012">
                    <a:solidFill>
                      <a:schemeClr val="accent4">
                        <a:lumMod val="40000"/>
                        <a:lumOff val="60000"/>
                      </a:schemeClr>
                    </a:solidFill>
                  </a:tcPr>
                </a:tc>
                <a:tc>
                  <a:txBody>
                    <a:bodyPr/>
                    <a:lstStyle/>
                    <a:p>
                      <a:pPr algn="l"/>
                      <a:r>
                        <a:rPr lang="en-US" sz="1300" b="1" dirty="0">
                          <a:latin typeface="Arial Narrow" pitchFamily="34" charset="0"/>
                          <a:cs typeface="Arial" pitchFamily="34" charset="0"/>
                        </a:rPr>
                        <a:t> </a:t>
                      </a:r>
                    </a:p>
                  </a:txBody>
                  <a:tcPr marL="12024" marR="12024" marT="6012" marB="6012">
                    <a:solidFill>
                      <a:schemeClr val="accent4">
                        <a:lumMod val="40000"/>
                        <a:lumOff val="60000"/>
                      </a:schemeClr>
                    </a:solidFill>
                  </a:tcPr>
                </a:tc>
              </a:tr>
              <a:tr h="200548">
                <a:tc>
                  <a:txBody>
                    <a:bodyPr/>
                    <a:lstStyle/>
                    <a:p>
                      <a:pPr algn="l"/>
                      <a:r>
                        <a:rPr lang="en-US" sz="1300" b="1" dirty="0">
                          <a:latin typeface="Arial Narrow" pitchFamily="34" charset="0"/>
                          <a:cs typeface="Arial" pitchFamily="34" charset="0"/>
                        </a:rPr>
                        <a:t>PV of Costs: </a:t>
                      </a:r>
                    </a:p>
                  </a:txBody>
                  <a:tcPr marL="12024" marR="12024" marT="6012" marB="6012">
                    <a:solidFill>
                      <a:schemeClr val="accent4">
                        <a:lumMod val="40000"/>
                        <a:lumOff val="60000"/>
                      </a:schemeClr>
                    </a:solidFill>
                  </a:tcPr>
                </a:tc>
                <a:tc>
                  <a:txBody>
                    <a:bodyPr/>
                    <a:lstStyle/>
                    <a:p>
                      <a:pPr algn="l"/>
                      <a:r>
                        <a:rPr lang="en-US" sz="1300" b="1" dirty="0">
                          <a:latin typeface="Arial Narrow" pitchFamily="34" charset="0"/>
                          <a:cs typeface="Arial" pitchFamily="34" charset="0"/>
                        </a:rPr>
                        <a:t>679,612 </a:t>
                      </a:r>
                    </a:p>
                  </a:txBody>
                  <a:tcPr marL="12024" marR="12024" marT="6012" marB="6012">
                    <a:solidFill>
                      <a:schemeClr val="accent4">
                        <a:lumMod val="40000"/>
                        <a:lumOff val="60000"/>
                      </a:schemeClr>
                    </a:solidFill>
                  </a:tcPr>
                </a:tc>
                <a:tc>
                  <a:txBody>
                    <a:bodyPr/>
                    <a:lstStyle/>
                    <a:p>
                      <a:pPr algn="l"/>
                      <a:r>
                        <a:rPr lang="en-US" sz="1300" b="1" dirty="0">
                          <a:latin typeface="Arial Narrow" pitchFamily="34" charset="0"/>
                          <a:cs typeface="Arial" pitchFamily="34" charset="0"/>
                        </a:rPr>
                        <a:t>426,713 </a:t>
                      </a:r>
                    </a:p>
                  </a:txBody>
                  <a:tcPr marL="12024" marR="12024" marT="6012" marB="6012">
                    <a:solidFill>
                      <a:schemeClr val="accent4">
                        <a:lumMod val="40000"/>
                        <a:lumOff val="60000"/>
                      </a:schemeClr>
                    </a:solidFill>
                  </a:tcPr>
                </a:tc>
                <a:tc>
                  <a:txBody>
                    <a:bodyPr/>
                    <a:lstStyle/>
                    <a:p>
                      <a:pPr algn="l"/>
                      <a:r>
                        <a:rPr lang="en-US" sz="1300" b="1">
                          <a:latin typeface="Arial Narrow" pitchFamily="34" charset="0"/>
                          <a:cs typeface="Arial" pitchFamily="34" charset="0"/>
                        </a:rPr>
                        <a:t>425,313 </a:t>
                      </a:r>
                    </a:p>
                  </a:txBody>
                  <a:tcPr marL="12024" marR="12024" marT="6012" marB="6012">
                    <a:solidFill>
                      <a:schemeClr val="accent4">
                        <a:lumMod val="40000"/>
                        <a:lumOff val="60000"/>
                      </a:schemeClr>
                    </a:solidFill>
                  </a:tcPr>
                </a:tc>
                <a:tc>
                  <a:txBody>
                    <a:bodyPr/>
                    <a:lstStyle/>
                    <a:p>
                      <a:pPr algn="l"/>
                      <a:r>
                        <a:rPr lang="en-US" sz="1300" b="1" dirty="0">
                          <a:latin typeface="Arial Narrow" pitchFamily="34" charset="0"/>
                          <a:cs typeface="Arial" pitchFamily="34" charset="0"/>
                        </a:rPr>
                        <a:t>1,531,638 </a:t>
                      </a:r>
                    </a:p>
                  </a:txBody>
                  <a:tcPr marL="12024" marR="12024" marT="6012" marB="6012">
                    <a:solidFill>
                      <a:schemeClr val="accent4">
                        <a:lumMod val="40000"/>
                        <a:lumOff val="60000"/>
                      </a:schemeClr>
                    </a:solidFill>
                  </a:tcPr>
                </a:tc>
              </a:tr>
              <a:tr h="200548">
                <a:tc>
                  <a:txBody>
                    <a:bodyPr/>
                    <a:lstStyle/>
                    <a:p>
                      <a:pPr algn="l"/>
                      <a:r>
                        <a:rPr lang="en-US" sz="1300" b="1" dirty="0">
                          <a:latin typeface="Arial Narrow" pitchFamily="34" charset="0"/>
                          <a:cs typeface="Arial" pitchFamily="34" charset="0"/>
                        </a:rPr>
                        <a:t>PV of all Costs: </a:t>
                      </a:r>
                    </a:p>
                  </a:txBody>
                  <a:tcPr marL="12024" marR="12024" marT="6012" marB="6012">
                    <a:solidFill>
                      <a:schemeClr val="accent4">
                        <a:lumMod val="40000"/>
                        <a:lumOff val="60000"/>
                      </a:schemeClr>
                    </a:solidFill>
                  </a:tcPr>
                </a:tc>
                <a:tc>
                  <a:txBody>
                    <a:bodyPr/>
                    <a:lstStyle/>
                    <a:p>
                      <a:pPr algn="l"/>
                      <a:r>
                        <a:rPr lang="en-US" sz="1300" b="1">
                          <a:latin typeface="Arial Narrow" pitchFamily="34" charset="0"/>
                          <a:cs typeface="Arial" pitchFamily="34" charset="0"/>
                        </a:rPr>
                        <a:t>679,612 </a:t>
                      </a:r>
                    </a:p>
                  </a:txBody>
                  <a:tcPr marL="12024" marR="12024" marT="6012" marB="6012">
                    <a:solidFill>
                      <a:schemeClr val="accent4">
                        <a:lumMod val="40000"/>
                        <a:lumOff val="60000"/>
                      </a:schemeClr>
                    </a:solidFill>
                  </a:tcPr>
                </a:tc>
                <a:tc>
                  <a:txBody>
                    <a:bodyPr/>
                    <a:lstStyle/>
                    <a:p>
                      <a:pPr algn="l"/>
                      <a:r>
                        <a:rPr lang="en-US" sz="1300" b="1" dirty="0">
                          <a:latin typeface="Arial Narrow" pitchFamily="34" charset="0"/>
                          <a:cs typeface="Arial" pitchFamily="34" charset="0"/>
                        </a:rPr>
                        <a:t>1,106,325 </a:t>
                      </a:r>
                    </a:p>
                  </a:txBody>
                  <a:tcPr marL="12024" marR="12024" marT="6012" marB="6012">
                    <a:solidFill>
                      <a:schemeClr val="accent4">
                        <a:lumMod val="40000"/>
                        <a:lumOff val="60000"/>
                      </a:schemeClr>
                    </a:solidFill>
                  </a:tcPr>
                </a:tc>
                <a:tc>
                  <a:txBody>
                    <a:bodyPr/>
                    <a:lstStyle/>
                    <a:p>
                      <a:pPr algn="l"/>
                      <a:r>
                        <a:rPr lang="en-US" sz="1300" b="1" dirty="0">
                          <a:latin typeface="Arial Narrow" pitchFamily="34" charset="0"/>
                          <a:cs typeface="Arial" pitchFamily="34" charset="0"/>
                        </a:rPr>
                        <a:t>1,531,638 </a:t>
                      </a:r>
                    </a:p>
                  </a:txBody>
                  <a:tcPr marL="12024" marR="12024" marT="6012" marB="6012">
                    <a:solidFill>
                      <a:schemeClr val="accent4">
                        <a:lumMod val="40000"/>
                        <a:lumOff val="60000"/>
                      </a:schemeClr>
                    </a:solidFill>
                  </a:tcPr>
                </a:tc>
                <a:tc>
                  <a:txBody>
                    <a:bodyPr/>
                    <a:lstStyle/>
                    <a:p>
                      <a:pPr algn="l"/>
                      <a:r>
                        <a:rPr lang="en-US" sz="1300" b="1" dirty="0">
                          <a:latin typeface="Arial Narrow" pitchFamily="34" charset="0"/>
                          <a:cs typeface="Arial" pitchFamily="34" charset="0"/>
                        </a:rPr>
                        <a:t> </a:t>
                      </a:r>
                    </a:p>
                  </a:txBody>
                  <a:tcPr marL="12024" marR="12024" marT="6012" marB="6012">
                    <a:solidFill>
                      <a:schemeClr val="accent4">
                        <a:lumMod val="40000"/>
                        <a:lumOff val="60000"/>
                      </a:schemeClr>
                    </a:solidFill>
                  </a:tcPr>
                </a:tc>
              </a:tr>
              <a:tr h="200548">
                <a:tc>
                  <a:txBody>
                    <a:bodyPr/>
                    <a:lstStyle/>
                    <a:p>
                      <a:pPr algn="l"/>
                      <a:r>
                        <a:rPr lang="en-US" sz="1300" b="1" dirty="0">
                          <a:latin typeface="Arial Narrow" pitchFamily="34" charset="0"/>
                          <a:cs typeface="Arial" pitchFamily="34" charset="0"/>
                        </a:rPr>
                        <a:t>Total Project Costs Less Benefits: </a:t>
                      </a:r>
                    </a:p>
                  </a:txBody>
                  <a:tcPr marL="12024" marR="12024" marT="6012" marB="6012">
                    <a:solidFill>
                      <a:schemeClr val="accent2"/>
                    </a:solidFill>
                  </a:tcPr>
                </a:tc>
                <a:tc>
                  <a:txBody>
                    <a:bodyPr/>
                    <a:lstStyle/>
                    <a:p>
                      <a:pPr algn="l"/>
                      <a:r>
                        <a:rPr lang="en-US" sz="1300" b="1" dirty="0">
                          <a:latin typeface="Arial Narrow" pitchFamily="34" charset="0"/>
                          <a:cs typeface="Arial" pitchFamily="34" charset="0"/>
                        </a:rPr>
                        <a:t>(700,000) </a:t>
                      </a:r>
                    </a:p>
                  </a:txBody>
                  <a:tcPr marL="12024" marR="12024" marT="6012" marB="6012">
                    <a:solidFill>
                      <a:schemeClr val="accent2"/>
                    </a:solidFill>
                  </a:tcPr>
                </a:tc>
                <a:tc>
                  <a:txBody>
                    <a:bodyPr/>
                    <a:lstStyle/>
                    <a:p>
                      <a:pPr algn="l"/>
                      <a:r>
                        <a:rPr lang="en-US" sz="1300" b="1" dirty="0">
                          <a:latin typeface="Arial Narrow" pitchFamily="34" charset="0"/>
                          <a:cs typeface="Arial" pitchFamily="34" charset="0"/>
                        </a:rPr>
                        <a:t>2,222,300 </a:t>
                      </a:r>
                    </a:p>
                  </a:txBody>
                  <a:tcPr marL="12024" marR="12024" marT="6012" marB="6012">
                    <a:solidFill>
                      <a:schemeClr val="accent2"/>
                    </a:solidFill>
                  </a:tcPr>
                </a:tc>
                <a:tc>
                  <a:txBody>
                    <a:bodyPr/>
                    <a:lstStyle/>
                    <a:p>
                      <a:pPr algn="l"/>
                      <a:r>
                        <a:rPr lang="en-US" sz="1300" b="1">
                          <a:latin typeface="Arial Narrow" pitchFamily="34" charset="0"/>
                          <a:cs typeface="Arial" pitchFamily="34" charset="0"/>
                        </a:rPr>
                        <a:t>2,288,999 </a:t>
                      </a:r>
                    </a:p>
                  </a:txBody>
                  <a:tcPr marL="12024" marR="12024" marT="6012" marB="6012">
                    <a:solidFill>
                      <a:schemeClr val="accent2"/>
                    </a:solidFill>
                  </a:tcPr>
                </a:tc>
                <a:tc>
                  <a:txBody>
                    <a:bodyPr/>
                    <a:lstStyle/>
                    <a:p>
                      <a:pPr algn="l"/>
                      <a:r>
                        <a:rPr lang="en-US" sz="1300" b="1" dirty="0">
                          <a:latin typeface="Arial Narrow" pitchFamily="34" charset="0"/>
                          <a:cs typeface="Arial" pitchFamily="34" charset="0"/>
                        </a:rPr>
                        <a:t> </a:t>
                      </a:r>
                    </a:p>
                  </a:txBody>
                  <a:tcPr marL="12024" marR="12024" marT="6012" marB="6012">
                    <a:solidFill>
                      <a:schemeClr val="accent2"/>
                    </a:solidFill>
                  </a:tcPr>
                </a:tc>
              </a:tr>
              <a:tr h="200548">
                <a:tc>
                  <a:txBody>
                    <a:bodyPr/>
                    <a:lstStyle/>
                    <a:p>
                      <a:pPr algn="l"/>
                      <a:r>
                        <a:rPr lang="en-US" sz="1300" b="1" dirty="0">
                          <a:latin typeface="Arial Narrow" pitchFamily="34" charset="0"/>
                          <a:cs typeface="Arial" pitchFamily="34" charset="0"/>
                        </a:rPr>
                        <a:t>Yearly NPV: </a:t>
                      </a:r>
                    </a:p>
                  </a:txBody>
                  <a:tcPr marL="12024" marR="12024" marT="6012" marB="6012">
                    <a:solidFill>
                      <a:schemeClr val="accent2"/>
                    </a:solidFill>
                  </a:tcPr>
                </a:tc>
                <a:tc>
                  <a:txBody>
                    <a:bodyPr/>
                    <a:lstStyle/>
                    <a:p>
                      <a:pPr algn="l"/>
                      <a:r>
                        <a:rPr lang="en-US" sz="1300" b="1" dirty="0">
                          <a:latin typeface="Arial Narrow" pitchFamily="34" charset="0"/>
                          <a:cs typeface="Arial" pitchFamily="34" charset="0"/>
                        </a:rPr>
                        <a:t>(679,612) </a:t>
                      </a:r>
                    </a:p>
                  </a:txBody>
                  <a:tcPr marL="12024" marR="12024" marT="6012" marB="6012">
                    <a:solidFill>
                      <a:schemeClr val="accent2"/>
                    </a:solidFill>
                  </a:tcPr>
                </a:tc>
                <a:tc>
                  <a:txBody>
                    <a:bodyPr/>
                    <a:lstStyle/>
                    <a:p>
                      <a:pPr algn="l"/>
                      <a:r>
                        <a:rPr lang="en-US" sz="1300" b="1" dirty="0">
                          <a:latin typeface="Arial Narrow" pitchFamily="34" charset="0"/>
                          <a:cs typeface="Arial" pitchFamily="34" charset="0"/>
                        </a:rPr>
                        <a:t>2,094,731 </a:t>
                      </a:r>
                    </a:p>
                  </a:txBody>
                  <a:tcPr marL="12024" marR="12024" marT="6012" marB="6012">
                    <a:solidFill>
                      <a:schemeClr val="accent2"/>
                    </a:solidFill>
                  </a:tcPr>
                </a:tc>
                <a:tc>
                  <a:txBody>
                    <a:bodyPr/>
                    <a:lstStyle/>
                    <a:p>
                      <a:pPr algn="l"/>
                      <a:r>
                        <a:rPr lang="en-US" sz="1300" b="1" dirty="0">
                          <a:latin typeface="Arial Narrow" pitchFamily="34" charset="0"/>
                          <a:cs typeface="Arial" pitchFamily="34" charset="0"/>
                        </a:rPr>
                        <a:t>2,094,758 </a:t>
                      </a:r>
                    </a:p>
                  </a:txBody>
                  <a:tcPr marL="12024" marR="12024" marT="6012" marB="6012">
                    <a:solidFill>
                      <a:schemeClr val="accent2"/>
                    </a:solidFill>
                  </a:tcPr>
                </a:tc>
                <a:tc>
                  <a:txBody>
                    <a:bodyPr/>
                    <a:lstStyle/>
                    <a:p>
                      <a:pPr algn="l"/>
                      <a:r>
                        <a:rPr lang="en-US" sz="1300" b="1" dirty="0">
                          <a:latin typeface="Arial Narrow" pitchFamily="34" charset="0"/>
                          <a:cs typeface="Arial" pitchFamily="34" charset="0"/>
                        </a:rPr>
                        <a:t>3,509,878 </a:t>
                      </a:r>
                    </a:p>
                  </a:txBody>
                  <a:tcPr marL="12024" marR="12024" marT="6012" marB="6012">
                    <a:solidFill>
                      <a:schemeClr val="accent2"/>
                    </a:solidFill>
                  </a:tcPr>
                </a:tc>
              </a:tr>
              <a:tr h="200548">
                <a:tc>
                  <a:txBody>
                    <a:bodyPr/>
                    <a:lstStyle/>
                    <a:p>
                      <a:pPr algn="l"/>
                      <a:r>
                        <a:rPr lang="en-US" sz="1300" b="1">
                          <a:latin typeface="Arial Narrow" pitchFamily="34" charset="0"/>
                          <a:cs typeface="Arial" pitchFamily="34" charset="0"/>
                        </a:rPr>
                        <a:t>Cumulative NPV: </a:t>
                      </a:r>
                    </a:p>
                  </a:txBody>
                  <a:tcPr marL="12024" marR="12024" marT="6012" marB="6012">
                    <a:solidFill>
                      <a:schemeClr val="accent2"/>
                    </a:solidFill>
                  </a:tcPr>
                </a:tc>
                <a:tc>
                  <a:txBody>
                    <a:bodyPr/>
                    <a:lstStyle/>
                    <a:p>
                      <a:pPr algn="l"/>
                      <a:r>
                        <a:rPr lang="en-US" sz="1300" b="1">
                          <a:latin typeface="Arial Narrow" pitchFamily="34" charset="0"/>
                          <a:cs typeface="Arial" pitchFamily="34" charset="0"/>
                        </a:rPr>
                        <a:t>(679,612) </a:t>
                      </a:r>
                    </a:p>
                  </a:txBody>
                  <a:tcPr marL="12024" marR="12024" marT="6012" marB="6012">
                    <a:solidFill>
                      <a:schemeClr val="accent2"/>
                    </a:solidFill>
                  </a:tcPr>
                </a:tc>
                <a:tc>
                  <a:txBody>
                    <a:bodyPr/>
                    <a:lstStyle/>
                    <a:p>
                      <a:pPr algn="l"/>
                      <a:r>
                        <a:rPr lang="en-US" sz="1300" b="1" dirty="0">
                          <a:latin typeface="Arial Narrow" pitchFamily="34" charset="0"/>
                          <a:cs typeface="Arial" pitchFamily="34" charset="0"/>
                        </a:rPr>
                        <a:t>1,415,119 </a:t>
                      </a:r>
                    </a:p>
                  </a:txBody>
                  <a:tcPr marL="12024" marR="12024" marT="6012" marB="6012">
                    <a:solidFill>
                      <a:schemeClr val="accent2"/>
                    </a:solidFill>
                  </a:tcPr>
                </a:tc>
                <a:tc>
                  <a:txBody>
                    <a:bodyPr/>
                    <a:lstStyle/>
                    <a:p>
                      <a:pPr algn="l"/>
                      <a:r>
                        <a:rPr lang="en-US" sz="1300" b="1" dirty="0">
                          <a:latin typeface="Arial Narrow" pitchFamily="34" charset="0"/>
                          <a:cs typeface="Arial" pitchFamily="34" charset="0"/>
                        </a:rPr>
                        <a:t>3,509,878 </a:t>
                      </a:r>
                    </a:p>
                  </a:txBody>
                  <a:tcPr marL="12024" marR="12024" marT="6012" marB="6012">
                    <a:solidFill>
                      <a:schemeClr val="accent2"/>
                    </a:solidFill>
                  </a:tcPr>
                </a:tc>
                <a:tc>
                  <a:txBody>
                    <a:bodyPr/>
                    <a:lstStyle/>
                    <a:p>
                      <a:pPr algn="l"/>
                      <a:r>
                        <a:rPr lang="en-US" sz="1300" b="1" dirty="0">
                          <a:latin typeface="Arial Narrow" pitchFamily="34" charset="0"/>
                          <a:cs typeface="Arial" pitchFamily="34" charset="0"/>
                        </a:rPr>
                        <a:t> </a:t>
                      </a:r>
                    </a:p>
                  </a:txBody>
                  <a:tcPr marL="12024" marR="12024" marT="6012" marB="6012">
                    <a:solidFill>
                      <a:schemeClr val="accent2"/>
                    </a:solidFill>
                  </a:tcPr>
                </a:tc>
              </a:tr>
              <a:tr h="200548">
                <a:tc>
                  <a:txBody>
                    <a:bodyPr/>
                    <a:lstStyle/>
                    <a:p>
                      <a:pPr algn="l"/>
                      <a:r>
                        <a:rPr lang="en-US" sz="1300" b="1" dirty="0">
                          <a:latin typeface="Arial Narrow" pitchFamily="34" charset="0"/>
                          <a:cs typeface="Arial" pitchFamily="34" charset="0"/>
                        </a:rPr>
                        <a:t>Return on </a:t>
                      </a:r>
                      <a:r>
                        <a:rPr lang="en-US" sz="1300" b="1" dirty="0" smtClean="0">
                          <a:latin typeface="Arial Narrow" pitchFamily="34" charset="0"/>
                          <a:cs typeface="Arial" pitchFamily="34" charset="0"/>
                        </a:rPr>
                        <a:t>Investment (ROI): </a:t>
                      </a:r>
                      <a:endParaRPr lang="en-US" sz="1300" b="1" dirty="0">
                        <a:latin typeface="Arial Narrow" pitchFamily="34" charset="0"/>
                        <a:cs typeface="Arial" pitchFamily="34" charset="0"/>
                      </a:endParaRPr>
                    </a:p>
                  </a:txBody>
                  <a:tcPr marL="12024" marR="12024" marT="6012" marB="6012">
                    <a:solidFill>
                      <a:schemeClr val="accent6">
                        <a:lumMod val="40000"/>
                        <a:lumOff val="60000"/>
                      </a:schemeClr>
                    </a:solidFill>
                  </a:tcPr>
                </a:tc>
                <a:tc>
                  <a:txBody>
                    <a:bodyPr/>
                    <a:lstStyle/>
                    <a:p>
                      <a:pPr algn="l"/>
                      <a:r>
                        <a:rPr lang="en-US" sz="1300" b="1">
                          <a:latin typeface="Arial Narrow" pitchFamily="34" charset="0"/>
                          <a:cs typeface="Arial" pitchFamily="34" charset="0"/>
                        </a:rPr>
                        <a:t>229.16% </a:t>
                      </a:r>
                    </a:p>
                  </a:txBody>
                  <a:tcPr marL="12024" marR="12024" marT="6012" marB="6012">
                    <a:solidFill>
                      <a:schemeClr val="accent6">
                        <a:lumMod val="40000"/>
                        <a:lumOff val="60000"/>
                      </a:schemeClr>
                    </a:solidFill>
                  </a:tcPr>
                </a:tc>
                <a:tc>
                  <a:txBody>
                    <a:bodyPr/>
                    <a:lstStyle/>
                    <a:p>
                      <a:pPr algn="l"/>
                      <a:r>
                        <a:rPr lang="en-US" sz="1300" b="1">
                          <a:latin typeface="Arial Narrow" pitchFamily="34" charset="0"/>
                          <a:cs typeface="Arial" pitchFamily="34" charset="0"/>
                        </a:rPr>
                        <a:t>(3,509,878/1,531,638) </a:t>
                      </a:r>
                    </a:p>
                  </a:txBody>
                  <a:tcPr marL="12024" marR="12024" marT="6012" marB="6012">
                    <a:solidFill>
                      <a:schemeClr val="accent6">
                        <a:lumMod val="40000"/>
                        <a:lumOff val="60000"/>
                      </a:schemeClr>
                    </a:solidFill>
                  </a:tcPr>
                </a:tc>
                <a:tc>
                  <a:txBody>
                    <a:bodyPr/>
                    <a:lstStyle/>
                    <a:p>
                      <a:pPr algn="l"/>
                      <a:r>
                        <a:rPr lang="en-US" sz="1300" b="1" dirty="0">
                          <a:latin typeface="Arial Narrow" pitchFamily="34" charset="0"/>
                          <a:cs typeface="Arial" pitchFamily="34" charset="0"/>
                        </a:rPr>
                        <a:t> </a:t>
                      </a:r>
                    </a:p>
                  </a:txBody>
                  <a:tcPr marL="12024" marR="12024" marT="6012" marB="6012">
                    <a:solidFill>
                      <a:schemeClr val="accent6">
                        <a:lumMod val="40000"/>
                        <a:lumOff val="60000"/>
                      </a:schemeClr>
                    </a:solidFill>
                  </a:tcPr>
                </a:tc>
                <a:tc>
                  <a:txBody>
                    <a:bodyPr/>
                    <a:lstStyle/>
                    <a:p>
                      <a:pPr algn="l"/>
                      <a:r>
                        <a:rPr lang="en-US" sz="1300" b="1" dirty="0">
                          <a:latin typeface="Arial Narrow" pitchFamily="34" charset="0"/>
                          <a:cs typeface="Arial" pitchFamily="34" charset="0"/>
                        </a:rPr>
                        <a:t> </a:t>
                      </a:r>
                    </a:p>
                  </a:txBody>
                  <a:tcPr marL="12024" marR="12024" marT="6012" marB="6012">
                    <a:solidFill>
                      <a:schemeClr val="accent6">
                        <a:lumMod val="40000"/>
                        <a:lumOff val="60000"/>
                      </a:schemeClr>
                    </a:solidFill>
                  </a:tcPr>
                </a:tc>
              </a:tr>
              <a:tr h="302023">
                <a:tc>
                  <a:txBody>
                    <a:bodyPr/>
                    <a:lstStyle/>
                    <a:p>
                      <a:pPr algn="l"/>
                      <a:r>
                        <a:rPr lang="en-US" sz="1300" b="1" dirty="0" smtClean="0">
                          <a:latin typeface="Arial Narrow" pitchFamily="34" charset="0"/>
                          <a:cs typeface="Arial" pitchFamily="34" charset="0"/>
                        </a:rPr>
                        <a:t>Break-even Point (BEP): </a:t>
                      </a:r>
                      <a:endParaRPr lang="en-US" sz="1300" b="1" dirty="0">
                        <a:latin typeface="Arial Narrow" pitchFamily="34" charset="0"/>
                        <a:cs typeface="Arial" pitchFamily="34" charset="0"/>
                      </a:endParaRPr>
                    </a:p>
                  </a:txBody>
                  <a:tcPr marL="12024" marR="12024" marT="6012" marB="6012">
                    <a:solidFill>
                      <a:schemeClr val="accent6">
                        <a:lumMod val="40000"/>
                        <a:lumOff val="60000"/>
                      </a:schemeClr>
                    </a:solidFill>
                  </a:tcPr>
                </a:tc>
                <a:tc>
                  <a:txBody>
                    <a:bodyPr/>
                    <a:lstStyle/>
                    <a:p>
                      <a:pPr algn="l"/>
                      <a:r>
                        <a:rPr lang="en-US" sz="1300" b="1" dirty="0" smtClean="0">
                          <a:latin typeface="Arial Narrow" pitchFamily="34" charset="0"/>
                          <a:cs typeface="Arial" pitchFamily="34" charset="0"/>
                        </a:rPr>
                        <a:t>1.32 </a:t>
                      </a:r>
                      <a:r>
                        <a:rPr lang="en-US" sz="1300" b="1" dirty="0">
                          <a:latin typeface="Arial Narrow" pitchFamily="34" charset="0"/>
                          <a:cs typeface="Arial" pitchFamily="34" charset="0"/>
                        </a:rPr>
                        <a:t>years </a:t>
                      </a:r>
                    </a:p>
                  </a:txBody>
                  <a:tcPr marL="12024" marR="12024" marT="6012" marB="6012">
                    <a:solidFill>
                      <a:schemeClr val="accent6">
                        <a:lumMod val="40000"/>
                        <a:lumOff val="60000"/>
                      </a:schemeClr>
                    </a:solidFill>
                  </a:tcPr>
                </a:tc>
                <a:tc gridSpan="3">
                  <a:txBody>
                    <a:bodyPr/>
                    <a:lstStyle/>
                    <a:p>
                      <a:pPr algn="l"/>
                      <a:r>
                        <a:rPr lang="en-US" sz="1200" b="1" dirty="0" smtClean="0">
                          <a:latin typeface="Arial Narrow" pitchFamily="34" charset="0"/>
                          <a:cs typeface="Arial" pitchFamily="34" charset="0"/>
                        </a:rPr>
                        <a:t>(BEP </a:t>
                      </a:r>
                      <a:r>
                        <a:rPr lang="en-US" sz="1200" b="1" dirty="0">
                          <a:latin typeface="Arial Narrow" pitchFamily="34" charset="0"/>
                          <a:cs typeface="Arial" pitchFamily="34" charset="0"/>
                        </a:rPr>
                        <a:t>in </a:t>
                      </a:r>
                      <a:r>
                        <a:rPr lang="en-US" sz="1200" b="1" dirty="0" smtClean="0">
                          <a:latin typeface="Arial Narrow" pitchFamily="34" charset="0"/>
                          <a:cs typeface="Arial" pitchFamily="34" charset="0"/>
                        </a:rPr>
                        <a:t>Year 2 = </a:t>
                      </a:r>
                      <a:r>
                        <a:rPr lang="en-US" sz="1200" b="1" dirty="0">
                          <a:latin typeface="Arial Narrow" pitchFamily="34" charset="0"/>
                          <a:cs typeface="Arial" pitchFamily="34" charset="0"/>
                        </a:rPr>
                        <a:t>[2,094,731 – 1,415,119] / 2,094,731 = 0.32) </a:t>
                      </a:r>
                    </a:p>
                  </a:txBody>
                  <a:tcPr marL="12024" marR="12024" marT="6012" marB="6012">
                    <a:solidFill>
                      <a:schemeClr val="accent6">
                        <a:lumMod val="40000"/>
                        <a:lumOff val="60000"/>
                      </a:schemeClr>
                    </a:solidFill>
                  </a:tcPr>
                </a:tc>
                <a:tc hMerge="1">
                  <a:txBody>
                    <a:bodyPr/>
                    <a:lstStyle/>
                    <a:p>
                      <a:endParaRPr lang="en-US"/>
                    </a:p>
                  </a:txBody>
                  <a:tcPr/>
                </a:tc>
                <a:tc hMerge="1">
                  <a:txBody>
                    <a:bodyPr/>
                    <a:lstStyle/>
                    <a:p>
                      <a:endParaRPr lang="en-US"/>
                    </a:p>
                  </a:txBody>
                  <a:tcPr/>
                </a:tc>
              </a:tr>
            </a:tbl>
          </a:graphicData>
        </a:graphic>
      </p:graphicFrame>
      <p:sp>
        <p:nvSpPr>
          <p:cNvPr id="3" name="Title 2"/>
          <p:cNvSpPr>
            <a:spLocks noGrp="1"/>
          </p:cNvSpPr>
          <p:nvPr>
            <p:ph type="title"/>
          </p:nvPr>
        </p:nvSpPr>
        <p:spPr/>
        <p:txBody>
          <a:bodyPr/>
          <a:lstStyle/>
          <a:p>
            <a:endParaRPr lang="id-ID"/>
          </a:p>
        </p:txBody>
      </p:sp>
      <p:sp>
        <p:nvSpPr>
          <p:cNvPr id="5" name="Content Placeholder 4"/>
          <p:cNvSpPr>
            <a:spLocks noGrp="1"/>
          </p:cNvSpPr>
          <p:nvPr>
            <p:ph idx="1"/>
          </p:nvPr>
        </p:nvSpPr>
        <p:spPr/>
        <p:txBody>
          <a:bodyPr/>
          <a:lstStyle/>
          <a:p>
            <a:endParaRPr lang="id-ID"/>
          </a:p>
        </p:txBody>
      </p:sp>
      <p:sp>
        <p:nvSpPr>
          <p:cNvPr id="2" name="Slide Number Placeholder 1"/>
          <p:cNvSpPr>
            <a:spLocks noGrp="1"/>
          </p:cNvSpPr>
          <p:nvPr>
            <p:ph type="sldNum" sz="quarter" idx="4294967295"/>
          </p:nvPr>
        </p:nvSpPr>
        <p:spPr>
          <a:xfrm>
            <a:off x="7086600" y="6356350"/>
            <a:ext cx="2057400" cy="365125"/>
          </a:xfrm>
        </p:spPr>
        <p:txBody>
          <a:bodyPr/>
          <a:lstStyle/>
          <a:p>
            <a:fld id="{C546E0E4-908A-4724-B308-E4F6AE4FA0DD}" type="slidenum">
              <a:rPr lang="en-US" smtClean="0">
                <a:solidFill>
                  <a:prstClr val="black">
                    <a:tint val="75000"/>
                  </a:prstClr>
                </a:solidFill>
              </a:rPr>
              <a:pPr/>
              <a:t>78</a:t>
            </a:fld>
            <a:endParaRPr lang="en-US">
              <a:solidFill>
                <a:prstClr val="black">
                  <a:tint val="75000"/>
                </a:prstClr>
              </a:solidFill>
            </a:endParaRPr>
          </a:p>
        </p:txBody>
      </p:sp>
    </p:spTree>
    <p:extLst>
      <p:ext uri="{BB962C8B-B14F-4D97-AF65-F5344CB8AC3E}">
        <p14:creationId xmlns:p14="http://schemas.microsoft.com/office/powerpoint/2010/main" val="252021712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endParaRPr lang="id-ID"/>
          </a:p>
        </p:txBody>
      </p:sp>
      <p:sp>
        <p:nvSpPr>
          <p:cNvPr id="6" name="Content Placeholder 5"/>
          <p:cNvSpPr>
            <a:spLocks noGrp="1"/>
          </p:cNvSpPr>
          <p:nvPr>
            <p:ph idx="1"/>
          </p:nvPr>
        </p:nvSpPr>
        <p:spPr/>
        <p:txBody>
          <a:bodyPr/>
          <a:lstStyle/>
          <a:p>
            <a:endParaRPr lang="id-ID"/>
          </a:p>
        </p:txBody>
      </p:sp>
      <p:sp>
        <p:nvSpPr>
          <p:cNvPr id="2" name="Slide Number Placeholder 1"/>
          <p:cNvSpPr>
            <a:spLocks noGrp="1"/>
          </p:cNvSpPr>
          <p:nvPr>
            <p:ph type="sldNum" sz="quarter" idx="4294967295"/>
          </p:nvPr>
        </p:nvSpPr>
        <p:spPr>
          <a:xfrm>
            <a:off x="7086600" y="6356350"/>
            <a:ext cx="2057400" cy="365125"/>
          </a:xfrm>
          <a:ln>
            <a:solidFill>
              <a:schemeClr val="accent2"/>
            </a:solidFill>
          </a:ln>
        </p:spPr>
        <p:txBody>
          <a:bodyPr/>
          <a:lstStyle/>
          <a:p>
            <a:fld id="{C546E0E4-908A-4724-B308-E4F6AE4FA0DD}" type="slidenum">
              <a:rPr lang="en-US" smtClean="0">
                <a:solidFill>
                  <a:prstClr val="black">
                    <a:tint val="75000"/>
                  </a:prstClr>
                </a:solidFill>
              </a:rPr>
              <a:pPr/>
              <a:t>79</a:t>
            </a:fld>
            <a:endParaRPr lang="en-US">
              <a:solidFill>
                <a:prstClr val="black">
                  <a:tint val="75000"/>
                </a:prstClr>
              </a:solidFill>
            </a:endParaRPr>
          </a:p>
        </p:txBody>
      </p:sp>
      <p:sp>
        <p:nvSpPr>
          <p:cNvPr id="3" name="Rectangle 2"/>
          <p:cNvSpPr/>
          <p:nvPr/>
        </p:nvSpPr>
        <p:spPr>
          <a:xfrm>
            <a:off x="0" y="0"/>
            <a:ext cx="9144000" cy="6841674"/>
          </a:xfrm>
          <a:prstGeom prst="rect">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aphicFrame>
        <p:nvGraphicFramePr>
          <p:cNvPr id="4" name="Table 3"/>
          <p:cNvGraphicFramePr>
            <a:graphicFrameLocks noGrp="1"/>
          </p:cNvGraphicFramePr>
          <p:nvPr>
            <p:extLst/>
          </p:nvPr>
        </p:nvGraphicFramePr>
        <p:xfrm>
          <a:off x="0" y="1"/>
          <a:ext cx="9144000" cy="6857999"/>
        </p:xfrm>
        <a:graphic>
          <a:graphicData uri="http://schemas.openxmlformats.org/drawingml/2006/table">
            <a:tbl>
              <a:tblPr firstRow="1">
                <a:tableStyleId>{5DA37D80-6434-44D0-A028-1B22A696006F}</a:tableStyleId>
              </a:tblPr>
              <a:tblGrid>
                <a:gridCol w="9144000"/>
              </a:tblGrid>
              <a:tr h="363406">
                <a:tc>
                  <a:txBody>
                    <a:bodyPr/>
                    <a:lstStyle/>
                    <a:p>
                      <a:pPr algn="ctr"/>
                      <a:r>
                        <a:rPr lang="en-US" sz="2400" dirty="0" smtClean="0"/>
                        <a:t>Feasibility Analysis - Online</a:t>
                      </a:r>
                      <a:r>
                        <a:rPr lang="en-US" sz="2400" baseline="0" dirty="0" smtClean="0"/>
                        <a:t> ATM </a:t>
                      </a:r>
                      <a:r>
                        <a:rPr lang="en-US" sz="2400" dirty="0" smtClean="0"/>
                        <a:t>System</a:t>
                      </a:r>
                      <a:endParaRPr lang="en-US" sz="2400" b="1" dirty="0">
                        <a:latin typeface="Arial" pitchFamily="34" charset="0"/>
                        <a:cs typeface="Arial" pitchFamily="34" charset="0"/>
                      </a:endParaRPr>
                    </a:p>
                  </a:txBody>
                  <a:tcPr marL="0" marR="0" marT="0" marB="0" anchor="ctr"/>
                </a:tc>
              </a:tr>
              <a:tr h="832454">
                <a:tc>
                  <a:txBody>
                    <a:bodyPr/>
                    <a:lstStyle/>
                    <a:p>
                      <a:pPr algn="ctr"/>
                      <a:r>
                        <a:rPr lang="en-US" sz="2000" dirty="0" smtClean="0"/>
                        <a:t> Margaret </a:t>
                      </a:r>
                      <a:r>
                        <a:rPr lang="en-US" sz="2000" dirty="0"/>
                        <a:t>Mooney and Alec Adams created the following feasibility </a:t>
                      </a:r>
                      <a:r>
                        <a:rPr lang="en-US" sz="2000" dirty="0" smtClean="0"/>
                        <a:t>analysis</a:t>
                      </a:r>
                    </a:p>
                    <a:p>
                      <a:pPr algn="ctr"/>
                      <a:r>
                        <a:rPr lang="en-US" sz="2000" dirty="0" smtClean="0"/>
                        <a:t>for </a:t>
                      </a:r>
                      <a:r>
                        <a:rPr lang="en-US" sz="2000" dirty="0"/>
                        <a:t>the </a:t>
                      </a:r>
                      <a:r>
                        <a:rPr lang="en-US" sz="2000" dirty="0" smtClean="0"/>
                        <a:t>Online ATM System </a:t>
                      </a:r>
                      <a:r>
                        <a:rPr lang="en-US" sz="2000" dirty="0"/>
                        <a:t>Project. </a:t>
                      </a:r>
                      <a:endParaRPr lang="en-US" sz="2000" dirty="0" smtClean="0"/>
                    </a:p>
                    <a:p>
                      <a:pPr algn="l"/>
                      <a:endParaRPr lang="en-US" sz="1800" dirty="0" smtClean="0">
                        <a:latin typeface="Arial" pitchFamily="34" charset="0"/>
                        <a:cs typeface="Arial" pitchFamily="34" charset="0"/>
                      </a:endParaRPr>
                    </a:p>
                  </a:txBody>
                  <a:tcPr marL="14886" marR="14886" marT="7443" marB="7443"/>
                </a:tc>
              </a:tr>
              <a:tr h="5593433">
                <a:tc>
                  <a:txBody>
                    <a:bodyPr/>
                    <a:lstStyle/>
                    <a:p>
                      <a:pPr algn="l"/>
                      <a:r>
                        <a:rPr lang="en-US" sz="2400" b="1" dirty="0" smtClean="0"/>
                        <a:t>1. Technical </a:t>
                      </a:r>
                      <a:r>
                        <a:rPr lang="en-US" sz="2400" b="1" dirty="0"/>
                        <a:t>Feasibility </a:t>
                      </a:r>
                    </a:p>
                    <a:p>
                      <a:pPr algn="l"/>
                      <a:r>
                        <a:rPr lang="en-US" sz="2000" dirty="0" smtClean="0"/>
                        <a:t>The Online ATM System </a:t>
                      </a:r>
                      <a:r>
                        <a:rPr lang="en-US" sz="2000" dirty="0"/>
                        <a:t>is feasible technically, although there is some risk. </a:t>
                      </a:r>
                      <a:endParaRPr lang="en-US" sz="1600" dirty="0"/>
                    </a:p>
                    <a:p>
                      <a:pPr marL="0" indent="0" algn="l">
                        <a:buFont typeface="Arial" panose="020B0604020202020204" pitchFamily="34" charset="0"/>
                        <a:buNone/>
                      </a:pPr>
                      <a:r>
                        <a:rPr lang="en-US" sz="2000" dirty="0" smtClean="0"/>
                        <a:t>1.1</a:t>
                      </a:r>
                      <a:r>
                        <a:rPr lang="en-US" sz="2000" baseline="0" dirty="0" smtClean="0"/>
                        <a:t> </a:t>
                      </a:r>
                      <a:r>
                        <a:rPr lang="en-US" sz="2000" dirty="0" smtClean="0"/>
                        <a:t>Online ATM System’s </a:t>
                      </a:r>
                      <a:r>
                        <a:rPr lang="en-US" sz="2000" dirty="0">
                          <a:solidFill>
                            <a:srgbClr val="C00000"/>
                          </a:solidFill>
                        </a:rPr>
                        <a:t>risk regarding familiarity with </a:t>
                      </a:r>
                      <a:r>
                        <a:rPr lang="en-US" sz="2000" dirty="0" smtClean="0">
                          <a:solidFill>
                            <a:srgbClr val="C00000"/>
                          </a:solidFill>
                        </a:rPr>
                        <a:t>the application </a:t>
                      </a:r>
                      <a:r>
                        <a:rPr lang="en-US" sz="2000" dirty="0"/>
                        <a:t>is high </a:t>
                      </a:r>
                    </a:p>
                    <a:p>
                      <a:pPr marL="800100" lvl="1" indent="-342900" algn="l">
                        <a:buFont typeface="Arial" pitchFamily="34" charset="0"/>
                        <a:buChar char="•"/>
                      </a:pPr>
                      <a:r>
                        <a:rPr lang="en-US" sz="1800" dirty="0"/>
                        <a:t>The Marketing Department has little experience with Internet-based marketing and </a:t>
                      </a:r>
                      <a:r>
                        <a:rPr lang="en-US" sz="1800" dirty="0" smtClean="0"/>
                        <a:t>sales </a:t>
                      </a:r>
                      <a:endParaRPr lang="en-US" sz="1800" dirty="0"/>
                    </a:p>
                    <a:p>
                      <a:pPr marL="800100" lvl="1" indent="-342900" algn="l">
                        <a:buFont typeface="Arial" pitchFamily="34" charset="0"/>
                        <a:buChar char="•"/>
                      </a:pPr>
                      <a:r>
                        <a:rPr lang="en-US" sz="1800" dirty="0"/>
                        <a:t>The IT Department has strong knowledge of the company’s existing </a:t>
                      </a:r>
                      <a:r>
                        <a:rPr lang="en-US" sz="1800" dirty="0" smtClean="0"/>
                        <a:t>ATM systems,</a:t>
                      </a:r>
                      <a:r>
                        <a:rPr lang="en-US" sz="1800" baseline="0" dirty="0" smtClean="0"/>
                        <a:t> </a:t>
                      </a:r>
                      <a:r>
                        <a:rPr lang="en-US" sz="1800" dirty="0" smtClean="0"/>
                        <a:t>however</a:t>
                      </a:r>
                      <a:r>
                        <a:rPr lang="en-US" sz="1800" dirty="0"/>
                        <a:t>, it has not worked with Web-enabled </a:t>
                      </a:r>
                      <a:r>
                        <a:rPr lang="en-US" sz="1800" dirty="0" smtClean="0"/>
                        <a:t>ATM systems</a:t>
                      </a:r>
                      <a:r>
                        <a:rPr lang="en-US" sz="1800" dirty="0"/>
                        <a:t>. </a:t>
                      </a:r>
                    </a:p>
                    <a:p>
                      <a:pPr marL="0" indent="0" algn="l">
                        <a:buFont typeface="Arial" panose="020B0604020202020204" pitchFamily="34" charset="0"/>
                        <a:buNone/>
                      </a:pPr>
                      <a:r>
                        <a:rPr lang="en-US" sz="2000" dirty="0" smtClean="0"/>
                        <a:t>1.2 Online ATM System’s </a:t>
                      </a:r>
                      <a:r>
                        <a:rPr lang="en-US" sz="2000" dirty="0" smtClean="0">
                          <a:solidFill>
                            <a:srgbClr val="C00000"/>
                          </a:solidFill>
                        </a:rPr>
                        <a:t>risk regarding </a:t>
                      </a:r>
                      <a:r>
                        <a:rPr lang="en-US" sz="2000" dirty="0">
                          <a:solidFill>
                            <a:srgbClr val="C00000"/>
                          </a:solidFill>
                        </a:rPr>
                        <a:t>familiarity with the technology </a:t>
                      </a:r>
                      <a:r>
                        <a:rPr lang="en-US" sz="2000" dirty="0"/>
                        <a:t>is medium </a:t>
                      </a:r>
                    </a:p>
                    <a:p>
                      <a:pPr marL="800100" lvl="1" indent="-342900" algn="l">
                        <a:buFont typeface="Arial" pitchFamily="34" charset="0"/>
                        <a:buChar char="•"/>
                      </a:pPr>
                      <a:r>
                        <a:rPr lang="en-US" sz="1800" dirty="0"/>
                        <a:t>The IT Department has relied on </a:t>
                      </a:r>
                      <a:r>
                        <a:rPr lang="en-US" sz="1800" dirty="0" smtClean="0"/>
                        <a:t>external consultants to </a:t>
                      </a:r>
                      <a:r>
                        <a:rPr lang="en-US" sz="1800" dirty="0"/>
                        <a:t>develop its existing Web </a:t>
                      </a:r>
                      <a:r>
                        <a:rPr lang="en-US" sz="1800" dirty="0" err="1" smtClean="0"/>
                        <a:t>env</a:t>
                      </a:r>
                      <a:r>
                        <a:rPr lang="en-US" sz="1800" dirty="0" smtClean="0"/>
                        <a:t>.</a:t>
                      </a:r>
                      <a:endParaRPr lang="en-US" sz="1800" dirty="0"/>
                    </a:p>
                    <a:p>
                      <a:pPr marL="800100" lvl="1" indent="-342900" algn="l">
                        <a:buFont typeface="Arial" pitchFamily="34" charset="0"/>
                        <a:buChar char="•"/>
                      </a:pPr>
                      <a:r>
                        <a:rPr lang="en-US" sz="1800" dirty="0"/>
                        <a:t>The IT Department has </a:t>
                      </a:r>
                      <a:r>
                        <a:rPr lang="en-US" sz="1800" dirty="0" smtClean="0"/>
                        <a:t>learned </a:t>
                      </a:r>
                      <a:r>
                        <a:rPr lang="en-US" sz="1800" dirty="0"/>
                        <a:t>about Web </a:t>
                      </a:r>
                      <a:r>
                        <a:rPr lang="en-US" sz="1800" dirty="0" smtClean="0"/>
                        <a:t>technology by </a:t>
                      </a:r>
                      <a:r>
                        <a:rPr lang="en-US" sz="1800" dirty="0"/>
                        <a:t>maintaining </a:t>
                      </a:r>
                      <a:r>
                        <a:rPr lang="en-US" sz="1800" dirty="0" smtClean="0"/>
                        <a:t>the</a:t>
                      </a:r>
                      <a:r>
                        <a:rPr lang="en-US" sz="1800" baseline="0" dirty="0" smtClean="0"/>
                        <a:t> corporate site</a:t>
                      </a:r>
                      <a:endParaRPr lang="en-US" sz="1800" dirty="0"/>
                    </a:p>
                    <a:p>
                      <a:pPr marL="0" indent="0" algn="l">
                        <a:buFont typeface="Arial" panose="020B0604020202020204" pitchFamily="34" charset="0"/>
                        <a:buNone/>
                      </a:pPr>
                      <a:r>
                        <a:rPr lang="en-US" sz="2000" dirty="0" smtClean="0"/>
                        <a:t>1.3 The </a:t>
                      </a:r>
                      <a:r>
                        <a:rPr lang="en-US" sz="2000" dirty="0">
                          <a:solidFill>
                            <a:srgbClr val="C00000"/>
                          </a:solidFill>
                        </a:rPr>
                        <a:t>project size </a:t>
                      </a:r>
                      <a:r>
                        <a:rPr lang="en-US" sz="2000" dirty="0"/>
                        <a:t>is considered medium risk </a:t>
                      </a:r>
                    </a:p>
                    <a:p>
                      <a:pPr marL="800100" lvl="1" indent="-342900" algn="l">
                        <a:buFont typeface="Arial" pitchFamily="34" charset="0"/>
                        <a:buChar char="•"/>
                      </a:pPr>
                      <a:r>
                        <a:rPr lang="en-US" sz="1800" dirty="0"/>
                        <a:t>The project team likely will </a:t>
                      </a:r>
                      <a:r>
                        <a:rPr lang="en-US" sz="1800" b="0" dirty="0">
                          <a:solidFill>
                            <a:schemeClr val="tx1"/>
                          </a:solidFill>
                        </a:rPr>
                        <a:t>include less than ten </a:t>
                      </a:r>
                      <a:r>
                        <a:rPr lang="en-US" sz="1800" b="0" dirty="0" smtClean="0">
                          <a:solidFill>
                            <a:schemeClr val="tx1"/>
                          </a:solidFill>
                        </a:rPr>
                        <a:t>people</a:t>
                      </a:r>
                      <a:endParaRPr lang="en-US" sz="1800" b="0" dirty="0">
                        <a:solidFill>
                          <a:schemeClr val="tx1"/>
                        </a:solidFill>
                      </a:endParaRPr>
                    </a:p>
                    <a:p>
                      <a:pPr marL="800100" lvl="1" indent="-342900" algn="l">
                        <a:buFont typeface="Arial" pitchFamily="34" charset="0"/>
                        <a:buChar char="•"/>
                      </a:pPr>
                      <a:r>
                        <a:rPr lang="en-US" sz="1800" dirty="0"/>
                        <a:t>Business user involvement will be </a:t>
                      </a:r>
                      <a:r>
                        <a:rPr lang="en-US" sz="1800" dirty="0" smtClean="0"/>
                        <a:t>required</a:t>
                      </a:r>
                      <a:endParaRPr lang="en-US" sz="1800" dirty="0"/>
                    </a:p>
                    <a:p>
                      <a:pPr marL="800100" lvl="1" indent="-342900" algn="l">
                        <a:buFont typeface="Arial" pitchFamily="34" charset="0"/>
                        <a:buChar char="•"/>
                      </a:pPr>
                      <a:r>
                        <a:rPr lang="en-US" sz="1800" dirty="0"/>
                        <a:t>The project timeframe cannot exceed a </a:t>
                      </a:r>
                      <a:r>
                        <a:rPr lang="en-US" sz="1800" dirty="0" smtClean="0"/>
                        <a:t>year </a:t>
                      </a:r>
                      <a:r>
                        <a:rPr lang="en-US" sz="1800" dirty="0"/>
                        <a:t>and it should be much </a:t>
                      </a:r>
                      <a:r>
                        <a:rPr lang="en-US" sz="1800" dirty="0" smtClean="0"/>
                        <a:t>shorter</a:t>
                      </a:r>
                      <a:endParaRPr lang="en-US" sz="1800" dirty="0"/>
                    </a:p>
                    <a:p>
                      <a:pPr marL="0" indent="0" algn="l">
                        <a:buFont typeface="Arial" panose="020B0604020202020204" pitchFamily="34" charset="0"/>
                        <a:buNone/>
                      </a:pPr>
                      <a:r>
                        <a:rPr lang="en-US" sz="2000" dirty="0" smtClean="0"/>
                        <a:t>1.4 The </a:t>
                      </a:r>
                      <a:r>
                        <a:rPr lang="en-US" sz="2000" dirty="0">
                          <a:solidFill>
                            <a:srgbClr val="C00000"/>
                          </a:solidFill>
                        </a:rPr>
                        <a:t>compatibility with </a:t>
                      </a:r>
                      <a:r>
                        <a:rPr lang="en-US" sz="2000" dirty="0" smtClean="0">
                          <a:solidFill>
                            <a:srgbClr val="C00000"/>
                          </a:solidFill>
                        </a:rPr>
                        <a:t>existing </a:t>
                      </a:r>
                      <a:r>
                        <a:rPr lang="en-US" sz="2000" dirty="0">
                          <a:solidFill>
                            <a:srgbClr val="C00000"/>
                          </a:solidFill>
                        </a:rPr>
                        <a:t>technical infrastructure </a:t>
                      </a:r>
                      <a:r>
                        <a:rPr lang="en-US" sz="2000" dirty="0"/>
                        <a:t>should be good </a:t>
                      </a:r>
                    </a:p>
                    <a:p>
                      <a:pPr marL="800100" lvl="1" indent="-342900" algn="l">
                        <a:buFont typeface="Arial" pitchFamily="34" charset="0"/>
                        <a:buChar char="•"/>
                      </a:pPr>
                      <a:r>
                        <a:rPr lang="en-US" sz="1800" dirty="0"/>
                        <a:t>The current </a:t>
                      </a:r>
                      <a:r>
                        <a:rPr lang="en-US" sz="1800" dirty="0" smtClean="0"/>
                        <a:t>ATM System </a:t>
                      </a:r>
                      <a:r>
                        <a:rPr lang="en-US" sz="1800" dirty="0"/>
                        <a:t>is a client-server system built using open standards. An interface with the Web should be </a:t>
                      </a:r>
                      <a:r>
                        <a:rPr lang="en-US" sz="1800" dirty="0" smtClean="0"/>
                        <a:t>possible</a:t>
                      </a:r>
                      <a:endParaRPr lang="en-US" sz="1800" dirty="0"/>
                    </a:p>
                    <a:p>
                      <a:pPr marL="800100" lvl="1" indent="-342900" algn="l">
                        <a:buFont typeface="Arial" pitchFamily="34" charset="0"/>
                        <a:buChar char="•"/>
                      </a:pPr>
                      <a:r>
                        <a:rPr lang="en-US" sz="1800" dirty="0"/>
                        <a:t>Retail </a:t>
                      </a:r>
                      <a:r>
                        <a:rPr lang="en-US" sz="1800" dirty="0" smtClean="0"/>
                        <a:t>bank </a:t>
                      </a:r>
                      <a:r>
                        <a:rPr lang="en-US" sz="1800" dirty="0"/>
                        <a:t>already place and maintain orders </a:t>
                      </a:r>
                      <a:r>
                        <a:rPr lang="en-US" sz="1800" dirty="0" smtClean="0"/>
                        <a:t>electronically </a:t>
                      </a:r>
                      <a:endParaRPr lang="en-US" sz="1800" dirty="0"/>
                    </a:p>
                    <a:p>
                      <a:pPr marL="800100" lvl="1" indent="-342900" algn="l">
                        <a:buFont typeface="Arial" pitchFamily="34" charset="0"/>
                        <a:buChar char="•"/>
                      </a:pPr>
                      <a:r>
                        <a:rPr lang="en-US" sz="1800" dirty="0"/>
                        <a:t>An Internet infrastructure already is in place at retail </a:t>
                      </a:r>
                      <a:r>
                        <a:rPr lang="en-US" sz="1800" dirty="0" smtClean="0"/>
                        <a:t>bank and </a:t>
                      </a:r>
                      <a:r>
                        <a:rPr lang="en-US" sz="1800" dirty="0"/>
                        <a:t>at the corporate </a:t>
                      </a:r>
                      <a:r>
                        <a:rPr lang="en-US" sz="1800" dirty="0" smtClean="0"/>
                        <a:t>headquarters</a:t>
                      </a:r>
                      <a:endParaRPr lang="en-US" sz="1800" dirty="0"/>
                    </a:p>
                  </a:txBody>
                  <a:tcPr marL="14886" marR="14886" marT="7443" marB="7443"/>
                </a:tc>
              </a:tr>
            </a:tbl>
          </a:graphicData>
        </a:graphic>
      </p:graphicFrame>
    </p:spTree>
    <p:extLst>
      <p:ext uri="{BB962C8B-B14F-4D97-AF65-F5344CB8AC3E}">
        <p14:creationId xmlns:p14="http://schemas.microsoft.com/office/powerpoint/2010/main" val="38005807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a:t>Prinsip Pengembangan </a:t>
            </a:r>
            <a:r>
              <a:rPr lang="id-ID" dirty="0" smtClean="0"/>
              <a:t>Sistem</a:t>
            </a:r>
            <a:endParaRPr lang="id-ID" dirty="0"/>
          </a:p>
        </p:txBody>
      </p:sp>
      <p:sp>
        <p:nvSpPr>
          <p:cNvPr id="3" name="Content Placeholder 2"/>
          <p:cNvSpPr>
            <a:spLocks noGrp="1"/>
          </p:cNvSpPr>
          <p:nvPr>
            <p:ph idx="1"/>
          </p:nvPr>
        </p:nvSpPr>
        <p:spPr/>
        <p:txBody>
          <a:bodyPr>
            <a:normAutofit fontScale="77500" lnSpcReduction="20000"/>
          </a:bodyPr>
          <a:lstStyle/>
          <a:p>
            <a:r>
              <a:rPr lang="id-ID" dirty="0"/>
              <a:t>Prinsip - 1 : Libatkan para pengguna </a:t>
            </a:r>
            <a:r>
              <a:rPr lang="id-ID" dirty="0" smtClean="0"/>
              <a:t>sistem</a:t>
            </a:r>
          </a:p>
          <a:p>
            <a:r>
              <a:rPr lang="fi-FI" dirty="0"/>
              <a:t>Prinsip – 2 : Gunakan pendekatan pemecahan </a:t>
            </a:r>
            <a:r>
              <a:rPr lang="fi-FI" dirty="0" smtClean="0"/>
              <a:t>masalah</a:t>
            </a:r>
            <a:endParaRPr lang="id-ID" dirty="0" smtClean="0"/>
          </a:p>
          <a:p>
            <a:r>
              <a:rPr lang="nb-NO" dirty="0"/>
              <a:t>Prinsip – 3 : Bentuklah fase dan aktivitas</a:t>
            </a:r>
            <a:endParaRPr lang="id-ID" dirty="0"/>
          </a:p>
          <a:p>
            <a:r>
              <a:rPr lang="nn-NO" dirty="0"/>
              <a:t>Prinsip – 4 : Dokumentasikan sepanjang pengembangan</a:t>
            </a:r>
            <a:endParaRPr lang="id-ID" dirty="0" smtClean="0"/>
          </a:p>
          <a:p>
            <a:r>
              <a:rPr lang="id-ID" dirty="0"/>
              <a:t>Prinsip – 5 : Bentuklah Standar</a:t>
            </a:r>
          </a:p>
          <a:p>
            <a:r>
              <a:rPr lang="id-ID" dirty="0"/>
              <a:t>Prinsip – 6 : Kelola proses dan proyek</a:t>
            </a:r>
            <a:endParaRPr lang="id-ID" dirty="0" smtClean="0"/>
          </a:p>
          <a:p>
            <a:r>
              <a:rPr lang="id-ID" dirty="0"/>
              <a:t>Prinsip – 7 :  Membenarkan sistem informasi sebagai investasi modal</a:t>
            </a:r>
          </a:p>
          <a:p>
            <a:r>
              <a:rPr lang="id-ID" dirty="0"/>
              <a:t>Prinsip – 8 : Janganlah takut untuk membatalkan atau merevisi lingkup</a:t>
            </a:r>
          </a:p>
          <a:p>
            <a:r>
              <a:rPr lang="id-ID" dirty="0"/>
              <a:t>Pendekatan  creeping commitment  dapat dilakukan untuk merevisi </a:t>
            </a:r>
            <a:r>
              <a:rPr lang="id-ID" dirty="0" smtClean="0"/>
              <a:t>lingkup</a:t>
            </a:r>
          </a:p>
          <a:p>
            <a:r>
              <a:rPr lang="id-ID" dirty="0"/>
              <a:t>Prinsip – 9 : Bagilah dan taklukkan</a:t>
            </a:r>
          </a:p>
          <a:p>
            <a:r>
              <a:rPr lang="id-ID" dirty="0"/>
              <a:t>Prinsip – 10 : Desainlah sistem untuk pertumbuhan dan perubahan</a:t>
            </a:r>
          </a:p>
        </p:txBody>
      </p:sp>
    </p:spTree>
    <p:extLst>
      <p:ext uri="{BB962C8B-B14F-4D97-AF65-F5344CB8AC3E}">
        <p14:creationId xmlns:p14="http://schemas.microsoft.com/office/powerpoint/2010/main" val="4231360961"/>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6841674"/>
          </a:xfrm>
          <a:prstGeom prst="rect">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aphicFrame>
        <p:nvGraphicFramePr>
          <p:cNvPr id="4" name="Table 3"/>
          <p:cNvGraphicFramePr>
            <a:graphicFrameLocks noGrp="1"/>
          </p:cNvGraphicFramePr>
          <p:nvPr>
            <p:extLst/>
          </p:nvPr>
        </p:nvGraphicFramePr>
        <p:xfrm>
          <a:off x="0" y="1"/>
          <a:ext cx="9144000" cy="6867970"/>
        </p:xfrm>
        <a:graphic>
          <a:graphicData uri="http://schemas.openxmlformats.org/drawingml/2006/table">
            <a:tbl>
              <a:tblPr firstRow="1">
                <a:tableStyleId>{5DA37D80-6434-44D0-A028-1B22A696006F}</a:tableStyleId>
              </a:tblPr>
              <a:tblGrid>
                <a:gridCol w="9144000"/>
              </a:tblGrid>
              <a:tr h="363422">
                <a:tc>
                  <a:txBody>
                    <a:bodyPr/>
                    <a:lstStyle/>
                    <a:p>
                      <a:pPr algn="l"/>
                      <a:r>
                        <a:rPr lang="en-US" sz="2400" dirty="0" smtClean="0"/>
                        <a:t>2. Economic </a:t>
                      </a:r>
                      <a:r>
                        <a:rPr lang="en-US" sz="2400" dirty="0"/>
                        <a:t>Feasibility </a:t>
                      </a:r>
                      <a:endParaRPr lang="en-US" sz="2400" b="1" i="0" dirty="0">
                        <a:latin typeface="Arial" pitchFamily="34" charset="0"/>
                        <a:cs typeface="Arial" pitchFamily="34" charset="0"/>
                      </a:endParaRPr>
                    </a:p>
                  </a:txBody>
                  <a:tcPr marL="0" marR="0" marT="0" marB="0" anchor="ctr"/>
                </a:tc>
              </a:tr>
              <a:tr h="3346160">
                <a:tc>
                  <a:txBody>
                    <a:bodyPr/>
                    <a:lstStyle/>
                    <a:p>
                      <a:pPr marL="285750" indent="-285750" algn="l">
                        <a:buFont typeface="Arial" panose="020B0604020202020204" pitchFamily="34" charset="0"/>
                        <a:buChar char="•"/>
                      </a:pPr>
                      <a:r>
                        <a:rPr lang="en-US" sz="2000" dirty="0" smtClean="0"/>
                        <a:t>A cost–benefit analysis was performed. A conservative approach shows that the Online</a:t>
                      </a:r>
                      <a:r>
                        <a:rPr lang="en-US" sz="2000" baseline="0" dirty="0" smtClean="0"/>
                        <a:t> ATM </a:t>
                      </a:r>
                      <a:r>
                        <a:rPr lang="en-US" sz="2000" dirty="0" smtClean="0"/>
                        <a:t>System has a good chance of adding to the bottom line of the company significantly. </a:t>
                      </a:r>
                      <a:endParaRPr lang="en-US" sz="2000" dirty="0"/>
                    </a:p>
                    <a:p>
                      <a:pPr marL="800100" lvl="1" indent="-342900" algn="l">
                        <a:buFont typeface="Arial" pitchFamily="34" charset="0"/>
                        <a:buChar char="•"/>
                      </a:pPr>
                      <a:r>
                        <a:rPr lang="en-US" sz="2000" dirty="0" smtClean="0">
                          <a:solidFill>
                            <a:schemeClr val="tx1"/>
                          </a:solidFill>
                        </a:rPr>
                        <a:t>Return on Investment</a:t>
                      </a:r>
                      <a:r>
                        <a:rPr lang="en-US" sz="2000" baseline="0" dirty="0" smtClean="0">
                          <a:solidFill>
                            <a:schemeClr val="tx1"/>
                          </a:solidFill>
                        </a:rPr>
                        <a:t> </a:t>
                      </a:r>
                      <a:r>
                        <a:rPr lang="en-US" sz="2000" baseline="0" dirty="0" smtClean="0">
                          <a:solidFill>
                            <a:srgbClr val="C00000"/>
                          </a:solidFill>
                        </a:rPr>
                        <a:t>(</a:t>
                      </a:r>
                      <a:r>
                        <a:rPr lang="en-US" sz="2000" dirty="0" smtClean="0">
                          <a:solidFill>
                            <a:srgbClr val="C00000"/>
                          </a:solidFill>
                        </a:rPr>
                        <a:t>ROI)</a:t>
                      </a:r>
                      <a:r>
                        <a:rPr lang="en-US" sz="2000" dirty="0" smtClean="0"/>
                        <a:t> </a:t>
                      </a:r>
                      <a:r>
                        <a:rPr lang="en-US" sz="2000" dirty="0"/>
                        <a:t>over 3 years: 229 percent </a:t>
                      </a:r>
                    </a:p>
                    <a:p>
                      <a:pPr marL="800100" marR="0" lvl="1" indent="-34290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2000" dirty="0" smtClean="0"/>
                        <a:t>Break-even point (</a:t>
                      </a:r>
                      <a:r>
                        <a:rPr lang="en-US" sz="2000" dirty="0" smtClean="0">
                          <a:solidFill>
                            <a:srgbClr val="C00000"/>
                          </a:solidFill>
                        </a:rPr>
                        <a:t>BEP</a:t>
                      </a:r>
                      <a:r>
                        <a:rPr lang="en-US" sz="2000" dirty="0" smtClean="0"/>
                        <a:t>)</a:t>
                      </a:r>
                      <a:r>
                        <a:rPr lang="en-US" sz="2000" baseline="0" dirty="0" smtClean="0"/>
                        <a:t> </a:t>
                      </a:r>
                      <a:r>
                        <a:rPr lang="en-US" sz="2000" dirty="0" smtClean="0"/>
                        <a:t>occurs: after 1.7 years </a:t>
                      </a:r>
                    </a:p>
                    <a:p>
                      <a:pPr marL="800100" lvl="1" indent="-342900" algn="l">
                        <a:buFont typeface="Arial" pitchFamily="34" charset="0"/>
                        <a:buChar char="•"/>
                      </a:pPr>
                      <a:r>
                        <a:rPr lang="en-US" sz="2000" dirty="0" smtClean="0"/>
                        <a:t>Total </a:t>
                      </a:r>
                      <a:r>
                        <a:rPr lang="en-US" sz="2000" dirty="0">
                          <a:solidFill>
                            <a:srgbClr val="C00000"/>
                          </a:solidFill>
                        </a:rPr>
                        <a:t>benefit after three years</a:t>
                      </a:r>
                      <a:r>
                        <a:rPr lang="en-US" sz="2000" dirty="0"/>
                        <a:t>: $3.5 </a:t>
                      </a:r>
                      <a:r>
                        <a:rPr lang="en-US" sz="2000" dirty="0" smtClean="0"/>
                        <a:t>million</a:t>
                      </a:r>
                      <a:endParaRPr lang="en-US" sz="2000" dirty="0"/>
                    </a:p>
                    <a:p>
                      <a:pPr marL="285750" indent="-285750" algn="l">
                        <a:buFont typeface="Arial" panose="020B0604020202020204" pitchFamily="34" charset="0"/>
                        <a:buChar char="•"/>
                      </a:pPr>
                      <a:endParaRPr lang="en-US" sz="2000" dirty="0"/>
                    </a:p>
                    <a:p>
                      <a:pPr marL="285750" indent="-285750" algn="l">
                        <a:buFont typeface="Arial" panose="020B0604020202020204" pitchFamily="34" charset="0"/>
                        <a:buChar char="•"/>
                      </a:pPr>
                      <a:r>
                        <a:rPr lang="en-US" sz="2000" dirty="0"/>
                        <a:t>Intangible Costs and Benefits </a:t>
                      </a:r>
                    </a:p>
                    <a:p>
                      <a:pPr marL="800100" lvl="1" indent="-342900" algn="l">
                        <a:buFont typeface="Arial" pitchFamily="34" charset="0"/>
                        <a:buChar char="•"/>
                      </a:pPr>
                      <a:r>
                        <a:rPr lang="en-US" sz="2000" dirty="0"/>
                        <a:t>Improved </a:t>
                      </a:r>
                      <a:r>
                        <a:rPr lang="en-US" sz="2000" dirty="0">
                          <a:solidFill>
                            <a:srgbClr val="C00000"/>
                          </a:solidFill>
                        </a:rPr>
                        <a:t>customer satisfaction </a:t>
                      </a:r>
                    </a:p>
                    <a:p>
                      <a:pPr marL="800100" lvl="1" indent="-342900" algn="l">
                        <a:buFont typeface="Arial" pitchFamily="34" charset="0"/>
                        <a:buChar char="•"/>
                      </a:pPr>
                      <a:r>
                        <a:rPr lang="en-US" sz="2000" dirty="0"/>
                        <a:t>Greater </a:t>
                      </a:r>
                      <a:r>
                        <a:rPr lang="en-US" sz="2000" dirty="0">
                          <a:solidFill>
                            <a:srgbClr val="C00000"/>
                          </a:solidFill>
                        </a:rPr>
                        <a:t>brand </a:t>
                      </a:r>
                      <a:r>
                        <a:rPr lang="en-US" sz="2000" dirty="0" smtClean="0">
                          <a:solidFill>
                            <a:srgbClr val="C00000"/>
                          </a:solidFill>
                        </a:rPr>
                        <a:t>recognition</a:t>
                      </a:r>
                    </a:p>
                    <a:p>
                      <a:pPr marL="457200" lvl="1" indent="0" algn="l">
                        <a:buFont typeface="Arial" pitchFamily="34" charset="0"/>
                        <a:buNone/>
                      </a:pPr>
                      <a:endParaRPr lang="en-US" sz="2000" dirty="0" smtClean="0">
                        <a:solidFill>
                          <a:srgbClr val="C00000"/>
                        </a:solidFill>
                      </a:endParaRPr>
                    </a:p>
                  </a:txBody>
                  <a:tcPr marL="14886" marR="14886" marT="7443" marB="7443"/>
                </a:tc>
              </a:tr>
              <a:tr h="378213">
                <a:tc>
                  <a:txBody>
                    <a:bodyPr/>
                    <a:lstStyle/>
                    <a:p>
                      <a:pPr algn="l"/>
                      <a:r>
                        <a:rPr lang="en-US" sz="2400" b="1" dirty="0" smtClean="0"/>
                        <a:t>3. Organizational </a:t>
                      </a:r>
                      <a:r>
                        <a:rPr lang="en-US" sz="2400" b="1" dirty="0"/>
                        <a:t>Feasibility </a:t>
                      </a:r>
                      <a:endParaRPr lang="en-US" sz="2400" b="1" dirty="0">
                        <a:latin typeface="Arial" pitchFamily="34" charset="0"/>
                        <a:cs typeface="Arial" pitchFamily="34" charset="0"/>
                      </a:endParaRPr>
                    </a:p>
                  </a:txBody>
                  <a:tcPr marL="14886" marR="14886" marT="7443" marB="7443"/>
                </a:tc>
              </a:tr>
              <a:tr h="2753878">
                <a:tc>
                  <a:txBody>
                    <a:bodyPr/>
                    <a:lstStyle/>
                    <a:p>
                      <a:pPr marL="285750" indent="-285750" algn="l">
                        <a:buFont typeface="Arial" panose="020B0604020202020204" pitchFamily="34" charset="0"/>
                        <a:buChar char="•"/>
                      </a:pPr>
                      <a:r>
                        <a:rPr lang="en-US" sz="2000" dirty="0"/>
                        <a:t>From an organizational perspective, </a:t>
                      </a:r>
                      <a:r>
                        <a:rPr lang="en-US" sz="2000" dirty="0">
                          <a:solidFill>
                            <a:srgbClr val="C00000"/>
                          </a:solidFill>
                        </a:rPr>
                        <a:t>this project has low risk</a:t>
                      </a:r>
                      <a:r>
                        <a:rPr lang="en-US" sz="2000" dirty="0"/>
                        <a:t>. The objective of the system, which is to increase sales, is aligned well with the senior management’s goal of increasing sales for the company. The move to the Internet also aligns with Marketing’s goal to become more savvy in Internet marketing and sales. </a:t>
                      </a:r>
                    </a:p>
                    <a:p>
                      <a:pPr marL="285750" indent="-285750" algn="l">
                        <a:buFont typeface="Arial" panose="020B0604020202020204" pitchFamily="34" charset="0"/>
                        <a:buChar char="•"/>
                      </a:pPr>
                      <a:r>
                        <a:rPr lang="en-US" sz="2000" dirty="0"/>
                        <a:t>The project </a:t>
                      </a:r>
                      <a:r>
                        <a:rPr lang="en-US" sz="2000" dirty="0">
                          <a:solidFill>
                            <a:srgbClr val="C00000"/>
                          </a:solidFill>
                        </a:rPr>
                        <a:t>has a project champion</a:t>
                      </a:r>
                      <a:r>
                        <a:rPr lang="en-US" sz="2000" dirty="0"/>
                        <a:t>, Margaret Mooney, Vice President of Marketing. Margaret is well positioned to sponsor this project and to educate the rest of the senior management team when necessary. </a:t>
                      </a:r>
                      <a:r>
                        <a:rPr lang="en-US" sz="2000" dirty="0" smtClean="0"/>
                        <a:t>Much </a:t>
                      </a:r>
                      <a:r>
                        <a:rPr lang="en-US" sz="2000" dirty="0"/>
                        <a:t>of senior management is aware of and supports the initiative. </a:t>
                      </a:r>
                    </a:p>
                  </a:txBody>
                  <a:tcPr marL="14886" marR="14886" marT="7443" marB="7443"/>
                </a:tc>
              </a:tr>
            </a:tbl>
          </a:graphicData>
        </a:graphic>
      </p:graphicFrame>
      <p:sp>
        <p:nvSpPr>
          <p:cNvPr id="5" name="Title 4"/>
          <p:cNvSpPr>
            <a:spLocks noGrp="1"/>
          </p:cNvSpPr>
          <p:nvPr>
            <p:ph type="title"/>
          </p:nvPr>
        </p:nvSpPr>
        <p:spPr/>
        <p:txBody>
          <a:bodyPr/>
          <a:lstStyle/>
          <a:p>
            <a:endParaRPr lang="id-ID"/>
          </a:p>
        </p:txBody>
      </p:sp>
      <p:sp>
        <p:nvSpPr>
          <p:cNvPr id="6" name="Content Placeholder 5"/>
          <p:cNvSpPr>
            <a:spLocks noGrp="1"/>
          </p:cNvSpPr>
          <p:nvPr>
            <p:ph idx="1"/>
          </p:nvPr>
        </p:nvSpPr>
        <p:spPr/>
        <p:txBody>
          <a:bodyPr/>
          <a:lstStyle/>
          <a:p>
            <a:endParaRPr lang="id-ID"/>
          </a:p>
        </p:txBody>
      </p:sp>
      <p:sp>
        <p:nvSpPr>
          <p:cNvPr id="2" name="Slide Number Placeholder 1"/>
          <p:cNvSpPr>
            <a:spLocks noGrp="1"/>
          </p:cNvSpPr>
          <p:nvPr>
            <p:ph type="sldNum" sz="quarter" idx="4294967295"/>
          </p:nvPr>
        </p:nvSpPr>
        <p:spPr>
          <a:xfrm>
            <a:off x="7086600" y="6356350"/>
            <a:ext cx="2057400" cy="365125"/>
          </a:xfrm>
        </p:spPr>
        <p:txBody>
          <a:bodyPr/>
          <a:lstStyle/>
          <a:p>
            <a:fld id="{C546E0E4-908A-4724-B308-E4F6AE4FA0DD}" type="slidenum">
              <a:rPr lang="en-US" smtClean="0">
                <a:solidFill>
                  <a:prstClr val="black">
                    <a:tint val="75000"/>
                  </a:prstClr>
                </a:solidFill>
              </a:rPr>
              <a:pPr/>
              <a:t>80</a:t>
            </a:fld>
            <a:endParaRPr lang="en-US">
              <a:solidFill>
                <a:prstClr val="black">
                  <a:tint val="75000"/>
                </a:prstClr>
              </a:solidFill>
            </a:endParaRPr>
          </a:p>
        </p:txBody>
      </p:sp>
    </p:spTree>
    <p:extLst>
      <p:ext uri="{BB962C8B-B14F-4D97-AF65-F5344CB8AC3E}">
        <p14:creationId xmlns:p14="http://schemas.microsoft.com/office/powerpoint/2010/main" val="26834142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id-ID" dirty="0" smtClean="0"/>
              <a:t>Exercise: </a:t>
            </a:r>
            <a:r>
              <a:rPr lang="en-US" dirty="0" err="1" smtClean="0"/>
              <a:t>Membuat</a:t>
            </a:r>
            <a:r>
              <a:rPr lang="en-US" dirty="0" smtClean="0"/>
              <a:t> Feasibility Analysis</a:t>
            </a:r>
            <a:endParaRPr lang="en-US" dirty="0"/>
          </a:p>
        </p:txBody>
      </p:sp>
      <p:sp>
        <p:nvSpPr>
          <p:cNvPr id="3" name="Content Placeholder 2"/>
          <p:cNvSpPr>
            <a:spLocks noGrp="1"/>
          </p:cNvSpPr>
          <p:nvPr>
            <p:ph idx="1"/>
          </p:nvPr>
        </p:nvSpPr>
        <p:spPr/>
        <p:txBody>
          <a:bodyPr/>
          <a:lstStyle/>
          <a:p>
            <a:pPr marL="514350" indent="-514350">
              <a:buFont typeface="+mj-lt"/>
              <a:buAutoNum type="arabicPeriod"/>
            </a:pPr>
            <a:r>
              <a:rPr lang="en-US" sz="3600" dirty="0" err="1" smtClean="0">
                <a:solidFill>
                  <a:srgbClr val="C00000"/>
                </a:solidFill>
              </a:rPr>
              <a:t>Lihat</a:t>
            </a:r>
            <a:r>
              <a:rPr lang="en-US" sz="3600" dirty="0" smtClean="0">
                <a:solidFill>
                  <a:srgbClr val="C00000"/>
                </a:solidFill>
              </a:rPr>
              <a:t> </a:t>
            </a:r>
            <a:r>
              <a:rPr lang="en-US" sz="3600" dirty="0" err="1" smtClean="0">
                <a:solidFill>
                  <a:srgbClr val="C00000"/>
                </a:solidFill>
              </a:rPr>
              <a:t>contoh</a:t>
            </a:r>
            <a:r>
              <a:rPr lang="en-US" sz="3600" dirty="0" smtClean="0">
                <a:solidFill>
                  <a:srgbClr val="C00000"/>
                </a:solidFill>
              </a:rPr>
              <a:t> Feasibility Analysis </a:t>
            </a:r>
            <a:r>
              <a:rPr lang="en-US" sz="3600" dirty="0" err="1" smtClean="0"/>
              <a:t>untuk</a:t>
            </a:r>
            <a:r>
              <a:rPr lang="en-US" sz="3600" dirty="0" smtClean="0"/>
              <a:t> </a:t>
            </a:r>
            <a:r>
              <a:rPr lang="id-ID" sz="3600" dirty="0" smtClean="0">
                <a:solidFill>
                  <a:srgbClr val="0070C0"/>
                </a:solidFill>
              </a:rPr>
              <a:t>Internet Order Project</a:t>
            </a:r>
            <a:endParaRPr lang="en-US" sz="3600" dirty="0" smtClean="0">
              <a:solidFill>
                <a:srgbClr val="0070C0"/>
              </a:solidFill>
            </a:endParaRPr>
          </a:p>
          <a:p>
            <a:pPr marL="514350" indent="-514350">
              <a:buFont typeface="+mj-lt"/>
              <a:buAutoNum type="arabicPeriod"/>
            </a:pPr>
            <a:r>
              <a:rPr lang="en-US" sz="3600" dirty="0" err="1" smtClean="0"/>
              <a:t>Perhatikan</a:t>
            </a:r>
            <a:r>
              <a:rPr lang="en-US" sz="3600" dirty="0" smtClean="0"/>
              <a:t> </a:t>
            </a:r>
            <a:r>
              <a:rPr lang="en-US" sz="3600" dirty="0" err="1" smtClean="0"/>
              <a:t>kembali</a:t>
            </a:r>
            <a:r>
              <a:rPr lang="en-US" sz="3600" dirty="0" smtClean="0"/>
              <a:t> System Request yang </a:t>
            </a:r>
            <a:r>
              <a:rPr lang="en-US" sz="3600" dirty="0" err="1" smtClean="0"/>
              <a:t>sebelumnya</a:t>
            </a:r>
            <a:r>
              <a:rPr lang="en-US" sz="3600" dirty="0" smtClean="0"/>
              <a:t> </a:t>
            </a:r>
            <a:r>
              <a:rPr lang="en-US" sz="3600" dirty="0" err="1" smtClean="0"/>
              <a:t>sudah</a:t>
            </a:r>
            <a:r>
              <a:rPr lang="en-US" sz="3600" dirty="0" smtClean="0"/>
              <a:t> </a:t>
            </a:r>
            <a:r>
              <a:rPr lang="en-US" sz="3600" dirty="0" err="1" smtClean="0"/>
              <a:t>kita</a:t>
            </a:r>
            <a:r>
              <a:rPr lang="en-US" sz="3600" dirty="0" smtClean="0"/>
              <a:t> </a:t>
            </a:r>
            <a:r>
              <a:rPr lang="en-US" sz="3600" dirty="0" err="1" smtClean="0"/>
              <a:t>buat</a:t>
            </a:r>
            <a:endParaRPr lang="en-US" sz="3600" dirty="0" smtClean="0"/>
          </a:p>
          <a:p>
            <a:pPr marL="514350" indent="-514350">
              <a:buFont typeface="+mj-lt"/>
              <a:buAutoNum type="arabicPeriod"/>
            </a:pPr>
            <a:r>
              <a:rPr lang="en-US" sz="3600" dirty="0" err="1" smtClean="0">
                <a:solidFill>
                  <a:srgbClr val="C00000"/>
                </a:solidFill>
              </a:rPr>
              <a:t>Buat</a:t>
            </a:r>
            <a:r>
              <a:rPr lang="en-US" sz="3600" dirty="0" smtClean="0">
                <a:solidFill>
                  <a:srgbClr val="C00000"/>
                </a:solidFill>
              </a:rPr>
              <a:t> Feasibility Analysis </a:t>
            </a:r>
            <a:r>
              <a:rPr lang="en-US" sz="3600" dirty="0" err="1" smtClean="0"/>
              <a:t>dari</a:t>
            </a:r>
            <a:r>
              <a:rPr lang="en-US" sz="3600" dirty="0" smtClean="0"/>
              <a:t> system yang </a:t>
            </a:r>
            <a:r>
              <a:rPr lang="en-US" sz="3600" dirty="0" err="1" smtClean="0"/>
              <a:t>akan</a:t>
            </a:r>
            <a:r>
              <a:rPr lang="en-US" sz="3600" dirty="0" smtClean="0"/>
              <a:t> </a:t>
            </a:r>
            <a:r>
              <a:rPr lang="en-US" sz="3600" dirty="0" err="1" smtClean="0"/>
              <a:t>kita</a:t>
            </a:r>
            <a:r>
              <a:rPr lang="en-US" sz="3600" dirty="0" smtClean="0"/>
              <a:t> </a:t>
            </a:r>
            <a:r>
              <a:rPr lang="en-US" sz="3600" dirty="0" err="1" smtClean="0"/>
              <a:t>buat</a:t>
            </a:r>
            <a:r>
              <a:rPr lang="en-US" sz="3600" dirty="0" smtClean="0"/>
              <a:t> </a:t>
            </a:r>
            <a:r>
              <a:rPr lang="en-US" sz="3600" dirty="0" err="1" smtClean="0"/>
              <a:t>tersebut</a:t>
            </a:r>
            <a:endParaRPr lang="en-US" sz="3600" dirty="0" smtClean="0"/>
          </a:p>
          <a:p>
            <a:pPr marL="514350" indent="-514350">
              <a:buNone/>
            </a:pPr>
            <a:endParaRPr lang="en-US" sz="3600" dirty="0" smtClean="0"/>
          </a:p>
          <a:p>
            <a:pPr marL="514350" indent="-514350">
              <a:buNone/>
            </a:pPr>
            <a:r>
              <a:rPr lang="en-US" sz="2800" dirty="0" smtClean="0"/>
              <a:t>	</a:t>
            </a:r>
            <a:endParaRPr lang="en-US" sz="2800" i="1" dirty="0"/>
          </a:p>
        </p:txBody>
      </p:sp>
      <p:sp>
        <p:nvSpPr>
          <p:cNvPr id="4" name="Slide Number Placeholder 3"/>
          <p:cNvSpPr>
            <a:spLocks noGrp="1"/>
          </p:cNvSpPr>
          <p:nvPr>
            <p:ph type="sldNum" sz="quarter" idx="4294967295"/>
          </p:nvPr>
        </p:nvSpPr>
        <p:spPr>
          <a:xfrm>
            <a:off x="7086600" y="6356350"/>
            <a:ext cx="2057400" cy="365125"/>
          </a:xfrm>
        </p:spPr>
        <p:txBody>
          <a:bodyPr/>
          <a:lstStyle/>
          <a:p>
            <a:fld id="{C546E0E4-908A-4724-B308-E4F6AE4FA0DD}" type="slidenum">
              <a:rPr lang="en-US" smtClean="0">
                <a:solidFill>
                  <a:prstClr val="black">
                    <a:tint val="75000"/>
                  </a:prstClr>
                </a:solidFill>
              </a:rPr>
              <a:pPr/>
              <a:t>81</a:t>
            </a:fld>
            <a:endParaRPr lang="en-US">
              <a:solidFill>
                <a:prstClr val="black">
                  <a:tint val="75000"/>
                </a:prstClr>
              </a:solidFill>
            </a:endParaRPr>
          </a:p>
        </p:txBody>
      </p:sp>
    </p:spTree>
    <p:extLst>
      <p:ext uri="{BB962C8B-B14F-4D97-AF65-F5344CB8AC3E}">
        <p14:creationId xmlns:p14="http://schemas.microsoft.com/office/powerpoint/2010/main" val="24315805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t>2.3 </a:t>
            </a:r>
            <a:r>
              <a:rPr lang="id-ID" sz="4000" dirty="0" smtClean="0"/>
              <a:t>Project </a:t>
            </a:r>
            <a:r>
              <a:rPr lang="id-ID" sz="4000" dirty="0" err="1"/>
              <a:t>Size</a:t>
            </a:r>
            <a:r>
              <a:rPr lang="id-ID" sz="4000" dirty="0"/>
              <a:t> </a:t>
            </a:r>
            <a:r>
              <a:rPr lang="id-ID" sz="4000" dirty="0" err="1"/>
              <a:t>Estimation</a:t>
            </a:r>
            <a:endParaRPr lang="id-ID" sz="4000" dirty="0"/>
          </a:p>
        </p:txBody>
      </p:sp>
      <p:sp>
        <p:nvSpPr>
          <p:cNvPr id="4" name="Text Placeholder 3"/>
          <p:cNvSpPr>
            <a:spLocks noGrp="1"/>
          </p:cNvSpPr>
          <p:nvPr>
            <p:ph type="body" idx="1"/>
          </p:nvPr>
        </p:nvSpPr>
        <p:spPr/>
        <p:txBody>
          <a:bodyPr/>
          <a:lstStyle/>
          <a:p>
            <a:endParaRPr lang="id-ID"/>
          </a:p>
        </p:txBody>
      </p:sp>
      <p:sp>
        <p:nvSpPr>
          <p:cNvPr id="5" name="Slide Number Placeholder 4"/>
          <p:cNvSpPr>
            <a:spLocks noGrp="1"/>
          </p:cNvSpPr>
          <p:nvPr>
            <p:ph type="sldNum" sz="quarter" idx="4294967295"/>
          </p:nvPr>
        </p:nvSpPr>
        <p:spPr>
          <a:xfrm>
            <a:off x="7086600" y="6477000"/>
            <a:ext cx="2057400" cy="365125"/>
          </a:xfrm>
          <a:prstGeom prst="rect">
            <a:avLst/>
          </a:prstGeom>
        </p:spPr>
        <p:txBody>
          <a:bodyPr/>
          <a:lstStyle/>
          <a:p>
            <a:fld id="{C546E0E4-908A-4724-B308-E4F6AE4FA0DD}" type="slidenum">
              <a:rPr lang="en-US" smtClean="0">
                <a:solidFill>
                  <a:prstClr val="black">
                    <a:tint val="75000"/>
                  </a:prstClr>
                </a:solidFill>
              </a:rPr>
              <a:pPr/>
              <a:t>82</a:t>
            </a:fld>
            <a:endParaRPr lang="en-US">
              <a:solidFill>
                <a:prstClr val="black">
                  <a:tint val="75000"/>
                </a:prstClr>
              </a:solidFill>
            </a:endParaRPr>
          </a:p>
        </p:txBody>
      </p:sp>
    </p:spTree>
    <p:extLst>
      <p:ext uri="{BB962C8B-B14F-4D97-AF65-F5344CB8AC3E}">
        <p14:creationId xmlns:p14="http://schemas.microsoft.com/office/powerpoint/2010/main" val="12261772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“Size” of Software Systems</a:t>
            </a:r>
            <a:endParaRPr lang="id-ID" dirty="0"/>
          </a:p>
        </p:txBody>
      </p:sp>
      <p:sp>
        <p:nvSpPr>
          <p:cNvPr id="8" name="Content Placeholder 7"/>
          <p:cNvSpPr>
            <a:spLocks noGrp="1"/>
          </p:cNvSpPr>
          <p:nvPr>
            <p:ph idx="1"/>
          </p:nvPr>
        </p:nvSpPr>
        <p:spPr/>
        <p:txBody>
          <a:bodyPr/>
          <a:lstStyle/>
          <a:p>
            <a:endParaRPr lang="id-ID"/>
          </a:p>
        </p:txBody>
      </p:sp>
      <p:sp>
        <p:nvSpPr>
          <p:cNvPr id="4" name="Slide Number Placeholder 3"/>
          <p:cNvSpPr>
            <a:spLocks noGrp="1"/>
          </p:cNvSpPr>
          <p:nvPr>
            <p:ph type="sldNum" sz="quarter" idx="4294967295"/>
          </p:nvPr>
        </p:nvSpPr>
        <p:spPr>
          <a:xfrm>
            <a:off x="7086600" y="6356350"/>
            <a:ext cx="2057400" cy="365125"/>
          </a:xfrm>
        </p:spPr>
        <p:txBody>
          <a:bodyPr/>
          <a:lstStyle/>
          <a:p>
            <a:fld id="{C546E0E4-908A-4724-B308-E4F6AE4FA0DD}" type="slidenum">
              <a:rPr lang="en-US" smtClean="0">
                <a:solidFill>
                  <a:prstClr val="black">
                    <a:tint val="75000"/>
                  </a:prstClr>
                </a:solidFill>
              </a:rPr>
              <a:pPr/>
              <a:t>83</a:t>
            </a:fld>
            <a:endParaRPr lang="en-US" dirty="0">
              <a:solidFill>
                <a:prstClr val="black">
                  <a:tint val="75000"/>
                </a:prstClr>
              </a:solidFill>
            </a:endParaRPr>
          </a:p>
        </p:txBody>
      </p:sp>
      <p:pic>
        <p:nvPicPr>
          <p:cNvPr id="5" name="Picture 2" descr="http://image-store.slidesharecdn.com/fe158499-4c47-4948-b2d9-9c8d6e53846b-medium.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13696" y="1704588"/>
            <a:ext cx="4467610" cy="446761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3"/>
          <a:stretch>
            <a:fillRect/>
          </a:stretch>
        </p:blipFill>
        <p:spPr>
          <a:xfrm>
            <a:off x="148325" y="1219200"/>
            <a:ext cx="4118875" cy="2656376"/>
          </a:xfrm>
          <a:prstGeom prst="rect">
            <a:avLst/>
          </a:prstGeom>
        </p:spPr>
      </p:pic>
      <p:sp>
        <p:nvSpPr>
          <p:cNvPr id="7" name="Rectangle 6"/>
          <p:cNvSpPr/>
          <p:nvPr/>
        </p:nvSpPr>
        <p:spPr>
          <a:xfrm>
            <a:off x="239886" y="3893594"/>
            <a:ext cx="1628972" cy="307777"/>
          </a:xfrm>
          <a:prstGeom prst="rect">
            <a:avLst/>
          </a:prstGeom>
        </p:spPr>
        <p:txBody>
          <a:bodyPr wrap="none">
            <a:spAutoFit/>
          </a:bodyPr>
          <a:lstStyle/>
          <a:p>
            <a:r>
              <a:rPr lang="en-US" sz="1400" i="0" dirty="0" smtClean="0"/>
              <a:t>Source: Wikipedia</a:t>
            </a:r>
            <a:endParaRPr lang="tr-TR" sz="1400" i="0" dirty="0"/>
          </a:p>
        </p:txBody>
      </p:sp>
    </p:spTree>
    <p:extLst>
      <p:ext uri="{BB962C8B-B14F-4D97-AF65-F5344CB8AC3E}">
        <p14:creationId xmlns:p14="http://schemas.microsoft.com/office/powerpoint/2010/main" val="14669389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“Size” of Software Systems</a:t>
            </a:r>
          </a:p>
        </p:txBody>
      </p:sp>
      <p:sp>
        <p:nvSpPr>
          <p:cNvPr id="6" name="Content Placeholder 5"/>
          <p:cNvSpPr>
            <a:spLocks noGrp="1"/>
          </p:cNvSpPr>
          <p:nvPr>
            <p:ph idx="1"/>
          </p:nvPr>
        </p:nvSpPr>
        <p:spPr/>
        <p:txBody>
          <a:bodyPr/>
          <a:lstStyle/>
          <a:p>
            <a:endParaRPr lang="id-ID"/>
          </a:p>
        </p:txBody>
      </p:sp>
      <p:sp>
        <p:nvSpPr>
          <p:cNvPr id="5" name="Slide Number Placeholder 4"/>
          <p:cNvSpPr>
            <a:spLocks noGrp="1"/>
          </p:cNvSpPr>
          <p:nvPr>
            <p:ph type="sldNum" sz="quarter" idx="4294967295"/>
          </p:nvPr>
        </p:nvSpPr>
        <p:spPr>
          <a:xfrm>
            <a:off x="7086600" y="6356350"/>
            <a:ext cx="2057400" cy="365125"/>
          </a:xfrm>
        </p:spPr>
        <p:txBody>
          <a:bodyPr/>
          <a:lstStyle/>
          <a:p>
            <a:fld id="{C546E0E4-908A-4724-B308-E4F6AE4FA0DD}" type="slidenum">
              <a:rPr lang="en-US" smtClean="0">
                <a:solidFill>
                  <a:prstClr val="black">
                    <a:tint val="75000"/>
                  </a:prstClr>
                </a:solidFill>
              </a:rPr>
              <a:pPr/>
              <a:t>84</a:t>
            </a:fld>
            <a:endParaRPr lang="en-US">
              <a:solidFill>
                <a:prstClr val="black">
                  <a:tint val="75000"/>
                </a:prstClr>
              </a:solidFill>
            </a:endParaRPr>
          </a:p>
        </p:txBody>
      </p:sp>
      <p:pic>
        <p:nvPicPr>
          <p:cNvPr id="3" name="Picture 2"/>
          <p:cNvPicPr>
            <a:picLocks noChangeAspect="1"/>
          </p:cNvPicPr>
          <p:nvPr/>
        </p:nvPicPr>
        <p:blipFill rotWithShape="1">
          <a:blip r:embed="rId2"/>
          <a:srcRect l="28838" t="20575" r="41162" b="17939"/>
          <a:stretch/>
        </p:blipFill>
        <p:spPr>
          <a:xfrm>
            <a:off x="76200" y="1066800"/>
            <a:ext cx="4967270" cy="5726648"/>
          </a:xfrm>
          <a:prstGeom prst="rect">
            <a:avLst/>
          </a:prstGeom>
        </p:spPr>
      </p:pic>
      <p:sp>
        <p:nvSpPr>
          <p:cNvPr id="4" name="TextBox 3"/>
          <p:cNvSpPr txBox="1"/>
          <p:nvPr/>
        </p:nvSpPr>
        <p:spPr>
          <a:xfrm>
            <a:off x="5493426" y="3276600"/>
            <a:ext cx="3345774" cy="707886"/>
          </a:xfrm>
          <a:prstGeom prst="rect">
            <a:avLst/>
          </a:prstGeom>
          <a:noFill/>
        </p:spPr>
        <p:txBody>
          <a:bodyPr wrap="square" rtlCol="0">
            <a:spAutoFit/>
          </a:bodyPr>
          <a:lstStyle/>
          <a:p>
            <a:pPr algn="l"/>
            <a:r>
              <a:rPr lang="en-US" sz="2000" i="1" dirty="0" smtClean="0">
                <a:effectLst/>
                <a:latin typeface="+mn-lt"/>
              </a:rPr>
              <a:t>Caper Jones, The Economic of Software Quality (2012)</a:t>
            </a:r>
            <a:endParaRPr lang="en-US" sz="2000" i="1" dirty="0">
              <a:effectLst/>
              <a:latin typeface="+mn-lt"/>
            </a:endParaRPr>
          </a:p>
        </p:txBody>
      </p:sp>
    </p:spTree>
    <p:extLst>
      <p:ext uri="{BB962C8B-B14F-4D97-AF65-F5344CB8AC3E}">
        <p14:creationId xmlns:p14="http://schemas.microsoft.com/office/powerpoint/2010/main" val="20680832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Software Effort Estimation </a:t>
            </a:r>
            <a:r>
              <a:rPr lang="en-US" dirty="0"/>
              <a:t>Methods</a:t>
            </a:r>
            <a:endParaRPr lang="id-ID" dirty="0"/>
          </a:p>
        </p:txBody>
      </p:sp>
      <p:graphicFrame>
        <p:nvGraphicFramePr>
          <p:cNvPr id="4" name="Content Placeholder 3"/>
          <p:cNvGraphicFramePr>
            <a:graphicFrameLocks noGrp="1"/>
          </p:cNvGraphicFramePr>
          <p:nvPr>
            <p:ph idx="1"/>
            <p:extLst/>
          </p:nvPr>
        </p:nvGraphicFramePr>
        <p:xfrm>
          <a:off x="476250" y="1658938"/>
          <a:ext cx="8320088" cy="48593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Slide Number Placeholder 2"/>
          <p:cNvSpPr>
            <a:spLocks noGrp="1"/>
          </p:cNvSpPr>
          <p:nvPr>
            <p:ph type="sldNum" sz="quarter" idx="4294967295"/>
          </p:nvPr>
        </p:nvSpPr>
        <p:spPr>
          <a:xfrm>
            <a:off x="7086600" y="6356350"/>
            <a:ext cx="2057400" cy="365125"/>
          </a:xfrm>
        </p:spPr>
        <p:txBody>
          <a:bodyPr/>
          <a:lstStyle/>
          <a:p>
            <a:fld id="{C546E0E4-908A-4724-B308-E4F6AE4FA0DD}" type="slidenum">
              <a:rPr lang="en-US" smtClean="0">
                <a:solidFill>
                  <a:prstClr val="black">
                    <a:tint val="75000"/>
                  </a:prstClr>
                </a:solidFill>
              </a:rPr>
              <a:pPr/>
              <a:t>85</a:t>
            </a:fld>
            <a:endParaRPr lang="en-US">
              <a:solidFill>
                <a:prstClr val="black">
                  <a:tint val="75000"/>
                </a:prstClr>
              </a:solidFill>
            </a:endParaRPr>
          </a:p>
        </p:txBody>
      </p:sp>
    </p:spTree>
    <p:extLst>
      <p:ext uri="{BB962C8B-B14F-4D97-AF65-F5344CB8AC3E}">
        <p14:creationId xmlns:p14="http://schemas.microsoft.com/office/powerpoint/2010/main" val="32893175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6" name="Rectangle 2"/>
          <p:cNvSpPr>
            <a:spLocks noGrp="1" noChangeArrowheads="1"/>
          </p:cNvSpPr>
          <p:nvPr>
            <p:ph type="title"/>
          </p:nvPr>
        </p:nvSpPr>
        <p:spPr/>
        <p:txBody>
          <a:bodyPr>
            <a:normAutofit/>
          </a:bodyPr>
          <a:lstStyle/>
          <a:p>
            <a:r>
              <a:rPr lang="en-US" dirty="0"/>
              <a:t>1. Simply Method</a:t>
            </a:r>
            <a:endParaRPr lang="en-US" dirty="0" smtClean="0"/>
          </a:p>
        </p:txBody>
      </p:sp>
      <p:sp>
        <p:nvSpPr>
          <p:cNvPr id="3" name="Content Placeholder 2"/>
          <p:cNvSpPr>
            <a:spLocks noGrp="1"/>
          </p:cNvSpPr>
          <p:nvPr>
            <p:ph idx="1"/>
          </p:nvPr>
        </p:nvSpPr>
        <p:spPr/>
        <p:txBody>
          <a:bodyPr/>
          <a:lstStyle/>
          <a:p>
            <a:endParaRPr lang="id-ID"/>
          </a:p>
        </p:txBody>
      </p:sp>
      <p:sp>
        <p:nvSpPr>
          <p:cNvPr id="2" name="Slide Number Placeholder 1"/>
          <p:cNvSpPr>
            <a:spLocks noGrp="1"/>
          </p:cNvSpPr>
          <p:nvPr>
            <p:ph type="sldNum" sz="quarter" idx="4294967295"/>
          </p:nvPr>
        </p:nvSpPr>
        <p:spPr>
          <a:xfrm>
            <a:off x="7086600" y="6356350"/>
            <a:ext cx="2057400" cy="365125"/>
          </a:xfrm>
        </p:spPr>
        <p:txBody>
          <a:bodyPr/>
          <a:lstStyle/>
          <a:p>
            <a:fld id="{C546E0E4-908A-4724-B308-E4F6AE4FA0DD}" type="slidenum">
              <a:rPr lang="en-US" smtClean="0">
                <a:solidFill>
                  <a:prstClr val="black">
                    <a:tint val="75000"/>
                  </a:prstClr>
                </a:solidFill>
              </a:rPr>
              <a:pPr/>
              <a:t>86</a:t>
            </a:fld>
            <a:endParaRPr lang="en-US">
              <a:solidFill>
                <a:prstClr val="black">
                  <a:tint val="75000"/>
                </a:prstClr>
              </a:solidFill>
            </a:endParaRPr>
          </a:p>
        </p:txBody>
      </p:sp>
      <p:pic>
        <p:nvPicPr>
          <p:cNvPr id="41987" name="Picture 3"/>
          <p:cNvPicPr>
            <a:picLocks noChangeAspect="1" noChangeArrowheads="1"/>
          </p:cNvPicPr>
          <p:nvPr/>
        </p:nvPicPr>
        <p:blipFill>
          <a:blip r:embed="rId2" cstate="print"/>
          <a:srcRect l="26354" t="28125" r="34407" b="14583"/>
          <a:stretch>
            <a:fillRect/>
          </a:stretch>
        </p:blipFill>
        <p:spPr bwMode="auto">
          <a:xfrm>
            <a:off x="1524000" y="1219200"/>
            <a:ext cx="6019800" cy="4941627"/>
          </a:xfrm>
          <a:prstGeom prst="rect">
            <a:avLst/>
          </a:prstGeom>
          <a:noFill/>
          <a:ln w="9525">
            <a:noFill/>
            <a:miter lim="800000"/>
            <a:headEnd/>
            <a:tailEnd/>
          </a:ln>
        </p:spPr>
      </p:pic>
    </p:spTree>
    <p:extLst>
      <p:ext uri="{BB962C8B-B14F-4D97-AF65-F5344CB8AC3E}">
        <p14:creationId xmlns:p14="http://schemas.microsoft.com/office/powerpoint/2010/main" val="6520135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Time Spent for </a:t>
            </a:r>
            <a:r>
              <a:rPr lang="en-US" dirty="0" smtClean="0"/>
              <a:t>Each Phase</a:t>
            </a:r>
            <a:endParaRPr lang="id-ID" dirty="0"/>
          </a:p>
        </p:txBody>
      </p:sp>
      <p:sp>
        <p:nvSpPr>
          <p:cNvPr id="3" name="Slide Number Placeholder 2"/>
          <p:cNvSpPr>
            <a:spLocks noGrp="1"/>
          </p:cNvSpPr>
          <p:nvPr>
            <p:ph type="sldNum" sz="quarter" idx="4294967295"/>
          </p:nvPr>
        </p:nvSpPr>
        <p:spPr>
          <a:xfrm>
            <a:off x="7086600" y="6356350"/>
            <a:ext cx="2057400" cy="365125"/>
          </a:xfrm>
        </p:spPr>
        <p:txBody>
          <a:bodyPr/>
          <a:lstStyle/>
          <a:p>
            <a:fld id="{C546E0E4-908A-4724-B308-E4F6AE4FA0DD}" type="slidenum">
              <a:rPr lang="en-US" smtClean="0">
                <a:solidFill>
                  <a:prstClr val="black">
                    <a:tint val="75000"/>
                  </a:prstClr>
                </a:solidFill>
              </a:rPr>
              <a:pPr/>
              <a:t>87</a:t>
            </a:fld>
            <a:endParaRPr lang="en-US">
              <a:solidFill>
                <a:prstClr val="black">
                  <a:tint val="75000"/>
                </a:prstClr>
              </a:solidFill>
            </a:endParaRPr>
          </a:p>
        </p:txBody>
      </p:sp>
      <p:sp>
        <p:nvSpPr>
          <p:cNvPr id="5" name="Rectangle 3" descr="Rectangle: Click to edit Master text styles&#10;Second level&#10;Third level&#10;Fourth level&#10;Fifth level"/>
          <p:cNvSpPr txBox="1">
            <a:spLocks noChangeArrowheads="1"/>
          </p:cNvSpPr>
          <p:nvPr/>
        </p:nvSpPr>
        <p:spPr>
          <a:xfrm>
            <a:off x="571500" y="1447800"/>
            <a:ext cx="7200900" cy="41910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Aft>
                <a:spcPts val="0"/>
              </a:spcAft>
              <a:buFont typeface="Arial" panose="020B0604020202020204" pitchFamily="34" charset="0"/>
              <a:buNone/>
            </a:pPr>
            <a:r>
              <a:rPr kumimoji="0" lang="en-US" sz="3600" dirty="0" smtClean="0">
                <a:effectLst/>
              </a:rPr>
              <a:t>	We are given that</a:t>
            </a:r>
            <a:r>
              <a:rPr kumimoji="0" lang="en-US" sz="3200" dirty="0" smtClean="0">
                <a:effectLst/>
              </a:rPr>
              <a:t/>
            </a:r>
            <a:br>
              <a:rPr kumimoji="0" lang="en-US" sz="3200" dirty="0" smtClean="0">
                <a:effectLst/>
              </a:rPr>
            </a:br>
            <a:r>
              <a:rPr kumimoji="0" lang="en-US" sz="3200" dirty="0" smtClean="0">
                <a:effectLst/>
              </a:rPr>
              <a:t/>
            </a:r>
            <a:br>
              <a:rPr kumimoji="0" lang="en-US" sz="3200" dirty="0" smtClean="0">
                <a:effectLst/>
              </a:rPr>
            </a:br>
            <a:r>
              <a:rPr kumimoji="0" lang="en-US" sz="3200" dirty="0" smtClean="0">
                <a:effectLst/>
              </a:rPr>
              <a:t/>
            </a:r>
            <a:br>
              <a:rPr kumimoji="0" lang="en-US" sz="3200" dirty="0" smtClean="0">
                <a:effectLst/>
              </a:rPr>
            </a:br>
            <a:r>
              <a:rPr kumimoji="0" lang="en-US" sz="3200" dirty="0" smtClean="0">
                <a:effectLst/>
              </a:rPr>
              <a:t>so</a:t>
            </a:r>
          </a:p>
        </p:txBody>
      </p:sp>
      <p:graphicFrame>
        <p:nvGraphicFramePr>
          <p:cNvPr id="6" name="Object 4"/>
          <p:cNvGraphicFramePr>
            <a:graphicFrameLocks noChangeAspect="1"/>
          </p:cNvGraphicFramePr>
          <p:nvPr>
            <p:extLst/>
          </p:nvPr>
        </p:nvGraphicFramePr>
        <p:xfrm>
          <a:off x="1447800" y="2165373"/>
          <a:ext cx="5853113" cy="547688"/>
        </p:xfrm>
        <a:graphic>
          <a:graphicData uri="http://schemas.openxmlformats.org/presentationml/2006/ole">
            <mc:AlternateContent xmlns:mc="http://schemas.openxmlformats.org/markup-compatibility/2006">
              <mc:Choice xmlns:v="urn:schemas-microsoft-com:vml" Requires="v">
                <p:oleObj spid="_x0000_s5128" name="Equation" r:id="rId3" imgW="2171520" imgH="203040" progId="Equation.3">
                  <p:embed/>
                </p:oleObj>
              </mc:Choice>
              <mc:Fallback>
                <p:oleObj name="Equation" r:id="rId3" imgW="2171520" imgH="203040" progId="Equation.3">
                  <p:embed/>
                  <p:pic>
                    <p:nvPicPr>
                      <p:cNvPr id="0" name=""/>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47800" y="2165373"/>
                        <a:ext cx="5853113" cy="5476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 name="Object 6"/>
          <p:cNvGraphicFramePr>
            <a:graphicFrameLocks noChangeAspect="1"/>
          </p:cNvGraphicFramePr>
          <p:nvPr>
            <p:extLst/>
          </p:nvPr>
        </p:nvGraphicFramePr>
        <p:xfrm>
          <a:off x="1447800" y="3418527"/>
          <a:ext cx="4905375" cy="1060450"/>
        </p:xfrm>
        <a:graphic>
          <a:graphicData uri="http://schemas.openxmlformats.org/presentationml/2006/ole">
            <mc:AlternateContent xmlns:mc="http://schemas.openxmlformats.org/markup-compatibility/2006">
              <mc:Choice xmlns:v="urn:schemas-microsoft-com:vml" Requires="v">
                <p:oleObj spid="_x0000_s5129" name="Equation" r:id="rId5" imgW="1815312" imgH="393529" progId="Equation.3">
                  <p:embed/>
                </p:oleObj>
              </mc:Choice>
              <mc:Fallback>
                <p:oleObj name="Equation" r:id="rId5" imgW="1815312" imgH="393529"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47800" y="3418527"/>
                        <a:ext cx="4905375" cy="10604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 name="Object 4"/>
          <p:cNvGraphicFramePr>
            <a:graphicFrameLocks noChangeAspect="1"/>
          </p:cNvGraphicFramePr>
          <p:nvPr>
            <p:extLst/>
          </p:nvPr>
        </p:nvGraphicFramePr>
        <p:xfrm>
          <a:off x="1347506" y="4931083"/>
          <a:ext cx="5935663" cy="1060450"/>
        </p:xfrm>
        <a:graphic>
          <a:graphicData uri="http://schemas.openxmlformats.org/presentationml/2006/ole">
            <mc:AlternateContent xmlns:mc="http://schemas.openxmlformats.org/markup-compatibility/2006">
              <mc:Choice xmlns:v="urn:schemas-microsoft-com:vml" Requires="v">
                <p:oleObj spid="_x0000_s5130" name="Equation" r:id="rId7" imgW="2197100" imgH="393700" progId="Equation.3">
                  <p:embed/>
                </p:oleObj>
              </mc:Choice>
              <mc:Fallback>
                <p:oleObj name="Equation" r:id="rId7" imgW="2197100" imgH="3937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347506" y="4931083"/>
                        <a:ext cx="5935663" cy="10604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5666761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Rectangle 2"/>
          <p:cNvSpPr>
            <a:spLocks noChangeArrowheads="1"/>
          </p:cNvSpPr>
          <p:nvPr/>
        </p:nvSpPr>
        <p:spPr bwMode="auto">
          <a:xfrm>
            <a:off x="762000" y="1435100"/>
            <a:ext cx="7543800" cy="4351338"/>
          </a:xfrm>
          <a:prstGeom prst="rect">
            <a:avLst/>
          </a:prstGeom>
          <a:solidFill>
            <a:schemeClr val="accent2"/>
          </a:solidFill>
          <a:ln w="12700">
            <a:solidFill>
              <a:schemeClr val="tx1"/>
            </a:solidFill>
            <a:miter lim="800000"/>
            <a:headEnd type="none" w="sm" len="sm"/>
            <a:tailEnd/>
          </a:ln>
        </p:spPr>
        <p:txBody>
          <a:bodyPr wrap="none" anchor="ctr"/>
          <a:lstStyle/>
          <a:p>
            <a:pPr algn="l"/>
            <a:endParaRPr lang="en-US"/>
          </a:p>
        </p:txBody>
      </p:sp>
      <p:sp>
        <p:nvSpPr>
          <p:cNvPr id="3078" name="Rectangle 3"/>
          <p:cNvSpPr>
            <a:spLocks noChangeArrowheads="1"/>
          </p:cNvSpPr>
          <p:nvPr/>
        </p:nvSpPr>
        <p:spPr bwMode="auto">
          <a:xfrm>
            <a:off x="762000" y="4748213"/>
            <a:ext cx="7543800" cy="1054100"/>
          </a:xfrm>
          <a:prstGeom prst="rect">
            <a:avLst/>
          </a:prstGeom>
          <a:solidFill>
            <a:srgbClr val="FFCC99"/>
          </a:solidFill>
          <a:ln w="12700">
            <a:solidFill>
              <a:schemeClr val="tx1"/>
            </a:solidFill>
            <a:miter lim="800000"/>
            <a:headEnd type="none" w="sm" len="sm"/>
            <a:tailEnd/>
          </a:ln>
        </p:spPr>
        <p:txBody>
          <a:bodyPr wrap="none" anchor="ctr"/>
          <a:lstStyle/>
          <a:p>
            <a:pPr algn="l"/>
            <a:endParaRPr lang="en-US"/>
          </a:p>
        </p:txBody>
      </p:sp>
      <p:sp>
        <p:nvSpPr>
          <p:cNvPr id="3079" name="Rectangle 4"/>
          <p:cNvSpPr>
            <a:spLocks noGrp="1" noChangeArrowheads="1"/>
          </p:cNvSpPr>
          <p:nvPr>
            <p:ph type="title"/>
          </p:nvPr>
        </p:nvSpPr>
        <p:spPr/>
        <p:txBody>
          <a:bodyPr>
            <a:normAutofit/>
          </a:bodyPr>
          <a:lstStyle/>
          <a:p>
            <a:pPr eaLnBrk="1" hangingPunct="1"/>
            <a:r>
              <a:rPr lang="en-US" dirty="0" smtClean="0"/>
              <a:t>Estimate the Overall Time</a:t>
            </a:r>
          </a:p>
        </p:txBody>
      </p:sp>
      <p:sp>
        <p:nvSpPr>
          <p:cNvPr id="3" name="Content Placeholder 2"/>
          <p:cNvSpPr>
            <a:spLocks noGrp="1"/>
          </p:cNvSpPr>
          <p:nvPr>
            <p:ph idx="1"/>
          </p:nvPr>
        </p:nvSpPr>
        <p:spPr/>
        <p:txBody>
          <a:bodyPr/>
          <a:lstStyle/>
          <a:p>
            <a:endParaRPr lang="id-ID"/>
          </a:p>
        </p:txBody>
      </p:sp>
      <p:sp>
        <p:nvSpPr>
          <p:cNvPr id="2" name="Slide Number Placeholder 1"/>
          <p:cNvSpPr>
            <a:spLocks noGrp="1"/>
          </p:cNvSpPr>
          <p:nvPr>
            <p:ph type="sldNum" sz="quarter" idx="4294967295"/>
          </p:nvPr>
        </p:nvSpPr>
        <p:spPr>
          <a:xfrm>
            <a:off x="7086600" y="6356350"/>
            <a:ext cx="2057400" cy="365125"/>
          </a:xfrm>
        </p:spPr>
        <p:txBody>
          <a:bodyPr/>
          <a:lstStyle/>
          <a:p>
            <a:fld id="{C546E0E4-908A-4724-B308-E4F6AE4FA0DD}" type="slidenum">
              <a:rPr lang="en-US" smtClean="0">
                <a:solidFill>
                  <a:prstClr val="black">
                    <a:tint val="75000"/>
                  </a:prstClr>
                </a:solidFill>
              </a:rPr>
              <a:pPr/>
              <a:t>88</a:t>
            </a:fld>
            <a:endParaRPr lang="en-US">
              <a:solidFill>
                <a:prstClr val="black">
                  <a:tint val="75000"/>
                </a:prstClr>
              </a:solidFill>
            </a:endParaRPr>
          </a:p>
        </p:txBody>
      </p:sp>
      <p:sp>
        <p:nvSpPr>
          <p:cNvPr id="3080" name="Text Box 5"/>
          <p:cNvSpPr txBox="1">
            <a:spLocks noChangeArrowheads="1"/>
          </p:cNvSpPr>
          <p:nvPr/>
        </p:nvSpPr>
        <p:spPr bwMode="auto">
          <a:xfrm>
            <a:off x="974725" y="1295400"/>
            <a:ext cx="184150" cy="366713"/>
          </a:xfrm>
          <a:prstGeom prst="rect">
            <a:avLst/>
          </a:prstGeom>
          <a:noFill/>
          <a:ln w="12700">
            <a:noFill/>
            <a:miter lim="800000"/>
            <a:headEnd type="none" w="sm" len="sm"/>
            <a:tailEnd/>
          </a:ln>
        </p:spPr>
        <p:txBody>
          <a:bodyPr wrap="none">
            <a:spAutoFit/>
          </a:bodyPr>
          <a:lstStyle/>
          <a:p>
            <a:pPr algn="l"/>
            <a:endParaRPr lang="en-US" sz="1800"/>
          </a:p>
        </p:txBody>
      </p:sp>
      <p:sp>
        <p:nvSpPr>
          <p:cNvPr id="3081" name="Rectangle 6"/>
          <p:cNvSpPr>
            <a:spLocks noChangeArrowheads="1"/>
          </p:cNvSpPr>
          <p:nvPr/>
        </p:nvSpPr>
        <p:spPr bwMode="auto">
          <a:xfrm>
            <a:off x="762000" y="2054225"/>
            <a:ext cx="7543800" cy="1677988"/>
          </a:xfrm>
          <a:prstGeom prst="rect">
            <a:avLst/>
          </a:prstGeom>
          <a:solidFill>
            <a:srgbClr val="FFFF99"/>
          </a:solidFill>
          <a:ln w="12700">
            <a:solidFill>
              <a:schemeClr val="tx1"/>
            </a:solidFill>
            <a:miter lim="800000"/>
            <a:headEnd type="none" w="sm" len="sm"/>
            <a:tailEnd/>
          </a:ln>
        </p:spPr>
        <p:txBody>
          <a:bodyPr wrap="none" anchor="ctr"/>
          <a:lstStyle/>
          <a:p>
            <a:pPr algn="l"/>
            <a:endParaRPr lang="en-US"/>
          </a:p>
        </p:txBody>
      </p:sp>
      <p:sp>
        <p:nvSpPr>
          <p:cNvPr id="3082" name="Rectangle 7"/>
          <p:cNvSpPr>
            <a:spLocks noChangeArrowheads="1"/>
          </p:cNvSpPr>
          <p:nvPr/>
        </p:nvSpPr>
        <p:spPr bwMode="auto">
          <a:xfrm>
            <a:off x="762000" y="3332163"/>
            <a:ext cx="7543800" cy="1404937"/>
          </a:xfrm>
          <a:prstGeom prst="rect">
            <a:avLst/>
          </a:prstGeom>
          <a:solidFill>
            <a:srgbClr val="CCECFF"/>
          </a:solidFill>
          <a:ln w="12700">
            <a:solidFill>
              <a:schemeClr val="tx1"/>
            </a:solidFill>
            <a:miter lim="800000"/>
            <a:headEnd type="none" w="sm" len="sm"/>
            <a:tailEnd/>
          </a:ln>
        </p:spPr>
        <p:txBody>
          <a:bodyPr wrap="none" anchor="ctr"/>
          <a:lstStyle/>
          <a:p>
            <a:pPr algn="l"/>
            <a:endParaRPr lang="en-US"/>
          </a:p>
        </p:txBody>
      </p:sp>
      <p:sp>
        <p:nvSpPr>
          <p:cNvPr id="3083" name="Text Box 8"/>
          <p:cNvSpPr txBox="1">
            <a:spLocks noChangeArrowheads="1"/>
          </p:cNvSpPr>
          <p:nvPr/>
        </p:nvSpPr>
        <p:spPr bwMode="auto">
          <a:xfrm>
            <a:off x="762000" y="1568450"/>
            <a:ext cx="7543800" cy="4524315"/>
          </a:xfrm>
          <a:prstGeom prst="rect">
            <a:avLst/>
          </a:prstGeom>
          <a:noFill/>
          <a:ln w="12700">
            <a:noFill/>
            <a:miter lim="800000"/>
            <a:headEnd type="none" w="sm" len="sm"/>
            <a:tailEnd/>
          </a:ln>
        </p:spPr>
        <p:txBody>
          <a:bodyPr wrap="square">
            <a:spAutoFit/>
          </a:bodyPr>
          <a:lstStyle/>
          <a:p>
            <a:pPr algn="l"/>
            <a:r>
              <a:rPr lang="en-US" sz="1600" b="1" dirty="0">
                <a:latin typeface="Century Gothic" charset="0"/>
              </a:rPr>
              <a:t>	         </a:t>
            </a:r>
            <a:r>
              <a:rPr lang="en-US" sz="1800" b="1" dirty="0">
                <a:latin typeface="Century Gothic" charset="0"/>
              </a:rPr>
              <a:t>Planning        Analysis       Design       Implementation</a:t>
            </a:r>
          </a:p>
          <a:p>
            <a:pPr algn="l"/>
            <a:endParaRPr lang="en-US" sz="1800" b="1" dirty="0">
              <a:latin typeface="Century Gothic" charset="0"/>
            </a:endParaRPr>
          </a:p>
          <a:p>
            <a:pPr algn="l"/>
            <a:r>
              <a:rPr lang="en-US" sz="1800" b="1" dirty="0">
                <a:solidFill>
                  <a:srgbClr val="FF0000"/>
                </a:solidFill>
                <a:latin typeface="Century Gothic" charset="0"/>
              </a:rPr>
              <a:t>Industry</a:t>
            </a:r>
          </a:p>
          <a:p>
            <a:pPr algn="l"/>
            <a:r>
              <a:rPr lang="en-US" sz="1800" b="1" dirty="0">
                <a:solidFill>
                  <a:srgbClr val="FF0000"/>
                </a:solidFill>
                <a:latin typeface="Century Gothic" charset="0"/>
              </a:rPr>
              <a:t>Standard</a:t>
            </a:r>
          </a:p>
          <a:p>
            <a:pPr algn="l"/>
            <a:r>
              <a:rPr lang="en-US" sz="1800" b="1" dirty="0">
                <a:latin typeface="Century Gothic" charset="0"/>
              </a:rPr>
              <a:t>For Web		15%                20%              35%                 30%</a:t>
            </a:r>
          </a:p>
          <a:p>
            <a:pPr algn="l"/>
            <a:r>
              <a:rPr lang="en-US" sz="1800" b="1" dirty="0">
                <a:latin typeface="Century Gothic" charset="0"/>
              </a:rPr>
              <a:t>Applications</a:t>
            </a:r>
          </a:p>
          <a:p>
            <a:pPr algn="l"/>
            <a:endParaRPr lang="en-US" sz="1800" b="1" dirty="0">
              <a:latin typeface="Century Gothic" charset="0"/>
            </a:endParaRPr>
          </a:p>
          <a:p>
            <a:pPr algn="l"/>
            <a:r>
              <a:rPr lang="en-US" sz="1800" b="1" dirty="0" smtClean="0">
                <a:latin typeface="Century Gothic" charset="0"/>
              </a:rPr>
              <a:t>Effort</a:t>
            </a:r>
            <a:endParaRPr lang="en-US" sz="1800" b="1" dirty="0">
              <a:latin typeface="Century Gothic" charset="0"/>
            </a:endParaRPr>
          </a:p>
          <a:p>
            <a:pPr algn="l"/>
            <a:r>
              <a:rPr lang="en-US" sz="1800" b="1" dirty="0">
                <a:latin typeface="Century Gothic" charset="0"/>
              </a:rPr>
              <a:t>Required	  </a:t>
            </a:r>
            <a:r>
              <a:rPr lang="en-US" sz="1800" b="1" dirty="0" smtClean="0">
                <a:latin typeface="Century Gothic" charset="0"/>
              </a:rPr>
              <a:t>4</a:t>
            </a:r>
            <a:r>
              <a:rPr lang="en-US" sz="1800" b="1" dirty="0">
                <a:latin typeface="Century Gothic" charset="0"/>
              </a:rPr>
              <a:t>	          5.33	  9.33	            </a:t>
            </a:r>
            <a:r>
              <a:rPr lang="en-US" sz="1800" b="1" dirty="0" smtClean="0">
                <a:latin typeface="Century Gothic" charset="0"/>
              </a:rPr>
              <a:t>8</a:t>
            </a:r>
            <a:endParaRPr lang="en-US" sz="1800" b="1" dirty="0">
              <a:latin typeface="Century Gothic" charset="0"/>
            </a:endParaRPr>
          </a:p>
          <a:p>
            <a:pPr algn="l"/>
            <a:r>
              <a:rPr lang="en-US" sz="1800" b="1" dirty="0">
                <a:latin typeface="Century Gothic" charset="0"/>
              </a:rPr>
              <a:t>in </a:t>
            </a:r>
            <a:r>
              <a:rPr lang="en-US" sz="1800" b="1" dirty="0" smtClean="0">
                <a:solidFill>
                  <a:srgbClr val="FF0000"/>
                </a:solidFill>
                <a:latin typeface="Century Gothic" charset="0"/>
              </a:rPr>
              <a:t>Time	           </a:t>
            </a:r>
            <a:r>
              <a:rPr lang="en-US" sz="1800" dirty="0" smtClean="0">
                <a:effectLst/>
                <a:latin typeface="Century Gothic" charset="0"/>
              </a:rPr>
              <a:t>(month)</a:t>
            </a:r>
          </a:p>
          <a:p>
            <a:pPr algn="l"/>
            <a:endParaRPr lang="en-US" sz="1800" b="1" dirty="0">
              <a:solidFill>
                <a:srgbClr val="FF0000"/>
              </a:solidFill>
              <a:latin typeface="Century Gothic" charset="0"/>
            </a:endParaRPr>
          </a:p>
          <a:p>
            <a:pPr algn="l"/>
            <a:endParaRPr lang="en-US" sz="1800" b="1" dirty="0">
              <a:solidFill>
                <a:srgbClr val="FF0000"/>
              </a:solidFill>
              <a:latin typeface="Century Gothic" charset="0"/>
            </a:endParaRPr>
          </a:p>
          <a:p>
            <a:pPr algn="l"/>
            <a:endParaRPr lang="en-US" sz="1800" b="1" dirty="0">
              <a:latin typeface="Century Gothic" charset="0"/>
            </a:endParaRPr>
          </a:p>
          <a:p>
            <a:pPr algn="l"/>
            <a:r>
              <a:rPr lang="en-US" sz="1800" b="1" dirty="0" smtClean="0">
                <a:latin typeface="Century Gothic" charset="0"/>
              </a:rPr>
              <a:t>Example: </a:t>
            </a:r>
            <a:r>
              <a:rPr lang="en-US" sz="1800" b="1" dirty="0" smtClean="0">
                <a:solidFill>
                  <a:srgbClr val="FF0000"/>
                </a:solidFill>
                <a:latin typeface="Century Gothic" charset="0"/>
              </a:rPr>
              <a:t>Analysis				</a:t>
            </a:r>
            <a:r>
              <a:rPr lang="en-US" sz="1800" dirty="0" smtClean="0">
                <a:effectLst/>
                <a:latin typeface="Century Gothic" charset="0"/>
              </a:rPr>
              <a:t>month</a:t>
            </a:r>
            <a:endParaRPr lang="en-US" sz="1800" dirty="0">
              <a:effectLst/>
              <a:latin typeface="Century Gothic" charset="0"/>
            </a:endParaRPr>
          </a:p>
          <a:p>
            <a:pPr algn="l"/>
            <a:endParaRPr lang="en-US" sz="1800" b="1" dirty="0">
              <a:latin typeface="Century Gothic" charset="0"/>
            </a:endParaRPr>
          </a:p>
          <a:p>
            <a:pPr algn="l"/>
            <a:endParaRPr lang="en-US" sz="1800" dirty="0"/>
          </a:p>
        </p:txBody>
      </p:sp>
      <p:graphicFrame>
        <p:nvGraphicFramePr>
          <p:cNvPr id="3074" name="Object 9"/>
          <p:cNvGraphicFramePr>
            <a:graphicFrameLocks noChangeAspect="1"/>
          </p:cNvGraphicFramePr>
          <p:nvPr>
            <p:extLst/>
          </p:nvPr>
        </p:nvGraphicFramePr>
        <p:xfrm>
          <a:off x="3276600" y="4724400"/>
          <a:ext cx="2808288" cy="1049338"/>
        </p:xfrm>
        <a:graphic>
          <a:graphicData uri="http://schemas.openxmlformats.org/presentationml/2006/ole">
            <mc:AlternateContent xmlns:mc="http://schemas.openxmlformats.org/markup-compatibility/2006">
              <mc:Choice xmlns:v="urn:schemas-microsoft-com:vml" Requires="v">
                <p:oleObj spid="_x0000_s6148" name="Equation" r:id="rId3" imgW="1054080" imgH="393480" progId="Equation.3">
                  <p:embed/>
                </p:oleObj>
              </mc:Choice>
              <mc:Fallback>
                <p:oleObj name="Equation" r:id="rId3" imgW="1054080" imgH="393480" progId="Equation.3">
                  <p:embed/>
                  <p:pic>
                    <p:nvPicPr>
                      <p:cNvPr id="0" name=""/>
                      <p:cNvPicPr>
                        <a:picLocks noChangeAspect="1" noChangeArrowheads="1"/>
                      </p:cNvPicPr>
                      <p:nvPr/>
                    </p:nvPicPr>
                    <p:blipFill>
                      <a:blip r:embed="rId4"/>
                      <a:srcRect/>
                      <a:stretch>
                        <a:fillRect/>
                      </a:stretch>
                    </p:blipFill>
                    <p:spPr bwMode="auto">
                      <a:xfrm>
                        <a:off x="3276600" y="4724400"/>
                        <a:ext cx="2808288" cy="10493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5733865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t>2. Function Point</a:t>
            </a:r>
            <a:endParaRPr lang="id-ID" sz="4000" dirty="0"/>
          </a:p>
        </p:txBody>
      </p:sp>
      <p:sp>
        <p:nvSpPr>
          <p:cNvPr id="6" name="Text Placeholder 5"/>
          <p:cNvSpPr>
            <a:spLocks noGrp="1"/>
          </p:cNvSpPr>
          <p:nvPr>
            <p:ph type="body" idx="1"/>
          </p:nvPr>
        </p:nvSpPr>
        <p:spPr/>
        <p:txBody>
          <a:bodyPr/>
          <a:lstStyle/>
          <a:p>
            <a:endParaRPr lang="id-ID"/>
          </a:p>
        </p:txBody>
      </p:sp>
      <p:sp>
        <p:nvSpPr>
          <p:cNvPr id="4" name="Slide Number Placeholder 3"/>
          <p:cNvSpPr>
            <a:spLocks noGrp="1"/>
          </p:cNvSpPr>
          <p:nvPr>
            <p:ph type="sldNum" sz="quarter" idx="4294967295"/>
          </p:nvPr>
        </p:nvSpPr>
        <p:spPr>
          <a:xfrm>
            <a:off x="7086600" y="6477000"/>
            <a:ext cx="2057400" cy="365125"/>
          </a:xfrm>
          <a:prstGeom prst="rect">
            <a:avLst/>
          </a:prstGeom>
        </p:spPr>
        <p:txBody>
          <a:bodyPr/>
          <a:lstStyle/>
          <a:p>
            <a:fld id="{C546E0E4-908A-4724-B308-E4F6AE4FA0DD}" type="slidenum">
              <a:rPr lang="en-US" smtClean="0">
                <a:solidFill>
                  <a:prstClr val="black">
                    <a:tint val="75000"/>
                  </a:prstClr>
                </a:solidFill>
              </a:rPr>
              <a:pPr/>
              <a:t>89</a:t>
            </a:fld>
            <a:endParaRPr lang="en-US">
              <a:solidFill>
                <a:prstClr val="black">
                  <a:tint val="75000"/>
                </a:prstClr>
              </a:solidFill>
            </a:endParaRPr>
          </a:p>
        </p:txBody>
      </p:sp>
    </p:spTree>
    <p:extLst>
      <p:ext uri="{BB962C8B-B14F-4D97-AF65-F5344CB8AC3E}">
        <p14:creationId xmlns:p14="http://schemas.microsoft.com/office/powerpoint/2010/main" val="36550200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a:t>Perlunya Pengembangan Sistem Informasi</a:t>
            </a:r>
          </a:p>
        </p:txBody>
      </p:sp>
      <p:sp>
        <p:nvSpPr>
          <p:cNvPr id="3" name="Content Placeholder 2"/>
          <p:cNvSpPr>
            <a:spLocks noGrp="1"/>
          </p:cNvSpPr>
          <p:nvPr>
            <p:ph idx="1"/>
          </p:nvPr>
        </p:nvSpPr>
        <p:spPr/>
        <p:txBody>
          <a:bodyPr/>
          <a:lstStyle/>
          <a:p>
            <a:pPr algn="just"/>
            <a:r>
              <a:rPr lang="id-ID" dirty="0"/>
              <a:t>Ada permasalahan pada sistem yang </a:t>
            </a:r>
            <a:r>
              <a:rPr lang="id-ID" dirty="0" smtClean="0"/>
              <a:t>lama</a:t>
            </a:r>
          </a:p>
          <a:p>
            <a:pPr algn="just"/>
            <a:r>
              <a:rPr lang="id-ID" dirty="0" smtClean="0"/>
              <a:t>Untuk </a:t>
            </a:r>
            <a:r>
              <a:rPr lang="id-ID" dirty="0"/>
              <a:t>meraih kesempatan (opportunities</a:t>
            </a:r>
            <a:r>
              <a:rPr lang="id-ID" dirty="0" smtClean="0"/>
              <a:t>)</a:t>
            </a:r>
          </a:p>
          <a:p>
            <a:pPr algn="just"/>
            <a:r>
              <a:rPr lang="id-ID" dirty="0"/>
              <a:t>Adanya instruksi-instruksi (directives)</a:t>
            </a:r>
          </a:p>
        </p:txBody>
      </p:sp>
    </p:spTree>
    <p:extLst>
      <p:ext uri="{BB962C8B-B14F-4D97-AF65-F5344CB8AC3E}">
        <p14:creationId xmlns:p14="http://schemas.microsoft.com/office/powerpoint/2010/main" val="2648491303"/>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4" name="Rectangle 2"/>
          <p:cNvSpPr>
            <a:spLocks noGrp="1" noChangeArrowheads="1"/>
          </p:cNvSpPr>
          <p:nvPr>
            <p:ph type="title"/>
          </p:nvPr>
        </p:nvSpPr>
        <p:spPr/>
        <p:txBody>
          <a:bodyPr/>
          <a:lstStyle/>
          <a:p>
            <a:pPr eaLnBrk="1" hangingPunct="1"/>
            <a:r>
              <a:rPr lang="id-ID" dirty="0" smtClean="0"/>
              <a:t>Function Point Approach</a:t>
            </a:r>
            <a:endParaRPr lang="en-US" dirty="0" smtClean="0">
              <a:solidFill>
                <a:srgbClr val="C00000"/>
              </a:solidFill>
            </a:endParaRPr>
          </a:p>
        </p:txBody>
      </p:sp>
      <p:sp>
        <p:nvSpPr>
          <p:cNvPr id="3" name="Content Placeholder 2"/>
          <p:cNvSpPr>
            <a:spLocks noGrp="1"/>
          </p:cNvSpPr>
          <p:nvPr>
            <p:ph idx="1"/>
          </p:nvPr>
        </p:nvSpPr>
        <p:spPr/>
        <p:txBody>
          <a:bodyPr/>
          <a:lstStyle/>
          <a:p>
            <a:endParaRPr lang="id-ID"/>
          </a:p>
        </p:txBody>
      </p:sp>
      <p:sp>
        <p:nvSpPr>
          <p:cNvPr id="2" name="Slide Number Placeholder 1"/>
          <p:cNvSpPr>
            <a:spLocks noGrp="1"/>
          </p:cNvSpPr>
          <p:nvPr>
            <p:ph type="sldNum" sz="quarter" idx="4294967295"/>
          </p:nvPr>
        </p:nvSpPr>
        <p:spPr>
          <a:xfrm>
            <a:off x="7086600" y="6356350"/>
            <a:ext cx="2057400" cy="365125"/>
          </a:xfrm>
        </p:spPr>
        <p:txBody>
          <a:bodyPr/>
          <a:lstStyle/>
          <a:p>
            <a:fld id="{C546E0E4-908A-4724-B308-E4F6AE4FA0DD}" type="slidenum">
              <a:rPr lang="en-US" smtClean="0">
                <a:solidFill>
                  <a:prstClr val="black">
                    <a:tint val="75000"/>
                  </a:prstClr>
                </a:solidFill>
              </a:rPr>
              <a:pPr/>
              <a:t>90</a:t>
            </a:fld>
            <a:endParaRPr lang="en-US">
              <a:solidFill>
                <a:prstClr val="black">
                  <a:tint val="75000"/>
                </a:prstClr>
              </a:solidFill>
            </a:endParaRPr>
          </a:p>
        </p:txBody>
      </p:sp>
      <p:pic>
        <p:nvPicPr>
          <p:cNvPr id="40965" name="Picture 3" descr="!03-04W-"/>
          <p:cNvPicPr>
            <a:picLocks noChangeAspect="1" noChangeArrowheads="1"/>
          </p:cNvPicPr>
          <p:nvPr/>
        </p:nvPicPr>
        <p:blipFill>
          <a:blip r:embed="rId2" cstate="print"/>
          <a:srcRect/>
          <a:stretch>
            <a:fillRect/>
          </a:stretch>
        </p:blipFill>
        <p:spPr bwMode="auto">
          <a:xfrm>
            <a:off x="2469320" y="1219200"/>
            <a:ext cx="3886200" cy="4847230"/>
          </a:xfrm>
          <a:prstGeom prst="rect">
            <a:avLst/>
          </a:prstGeom>
          <a:noFill/>
          <a:ln w="9525">
            <a:noFill/>
            <a:miter lim="800000"/>
            <a:headEnd/>
            <a:tailEnd/>
          </a:ln>
        </p:spPr>
      </p:pic>
      <p:sp>
        <p:nvSpPr>
          <p:cNvPr id="4" name="TextBox 3"/>
          <p:cNvSpPr txBox="1"/>
          <p:nvPr/>
        </p:nvSpPr>
        <p:spPr>
          <a:xfrm>
            <a:off x="3085230" y="6205210"/>
            <a:ext cx="2654380" cy="400110"/>
          </a:xfrm>
          <a:prstGeom prst="rect">
            <a:avLst/>
          </a:prstGeom>
          <a:noFill/>
        </p:spPr>
        <p:txBody>
          <a:bodyPr wrap="none" rtlCol="0">
            <a:spAutoFit/>
          </a:bodyPr>
          <a:lstStyle/>
          <a:p>
            <a:r>
              <a:rPr lang="en-US" sz="2000" i="1" dirty="0" smtClean="0">
                <a:effectLst/>
              </a:rPr>
              <a:t>(Allen Albrecht, 1979)</a:t>
            </a:r>
            <a:endParaRPr lang="en-US" sz="2000" i="1" dirty="0">
              <a:effectLst/>
            </a:endParaRPr>
          </a:p>
        </p:txBody>
      </p:sp>
    </p:spTree>
    <p:extLst>
      <p:ext uri="{BB962C8B-B14F-4D97-AF65-F5344CB8AC3E}">
        <p14:creationId xmlns:p14="http://schemas.microsoft.com/office/powerpoint/2010/main" val="40408299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8" name="Rectangle 2"/>
          <p:cNvSpPr>
            <a:spLocks noGrp="1" noChangeArrowheads="1"/>
          </p:cNvSpPr>
          <p:nvPr>
            <p:ph type="title"/>
          </p:nvPr>
        </p:nvSpPr>
        <p:spPr/>
        <p:txBody>
          <a:bodyPr>
            <a:normAutofit/>
          </a:bodyPr>
          <a:lstStyle/>
          <a:p>
            <a:pPr eaLnBrk="1" hangingPunct="1"/>
            <a:r>
              <a:rPr lang="en-US" dirty="0"/>
              <a:t>A</a:t>
            </a:r>
            <a:r>
              <a:rPr lang="en-US" dirty="0" smtClean="0"/>
              <a:t>. Function Points Estimation</a:t>
            </a:r>
            <a:r>
              <a:rPr lang="en-US" dirty="0"/>
              <a:t/>
            </a:r>
            <a:br>
              <a:rPr lang="en-US" dirty="0"/>
            </a:br>
            <a:r>
              <a:rPr lang="en-US" dirty="0"/>
              <a:t> </a:t>
            </a:r>
            <a:r>
              <a:rPr lang="en-US" dirty="0" smtClean="0"/>
              <a:t>   -- </a:t>
            </a:r>
            <a:r>
              <a:rPr lang="en-US" dirty="0" smtClean="0">
                <a:solidFill>
                  <a:srgbClr val="3333FF"/>
                </a:solidFill>
              </a:rPr>
              <a:t>Step One</a:t>
            </a:r>
            <a:r>
              <a:rPr lang="id-ID" dirty="0" smtClean="0">
                <a:solidFill>
                  <a:srgbClr val="3333FF"/>
                </a:solidFill>
              </a:rPr>
              <a:t> (TUFP)</a:t>
            </a:r>
            <a:endParaRPr lang="en-US" dirty="0" smtClean="0"/>
          </a:p>
        </p:txBody>
      </p:sp>
      <p:sp>
        <p:nvSpPr>
          <p:cNvPr id="3" name="Content Placeholder 2"/>
          <p:cNvSpPr>
            <a:spLocks noGrp="1"/>
          </p:cNvSpPr>
          <p:nvPr>
            <p:ph idx="1"/>
          </p:nvPr>
        </p:nvSpPr>
        <p:spPr/>
        <p:txBody>
          <a:bodyPr/>
          <a:lstStyle/>
          <a:p>
            <a:endParaRPr lang="id-ID"/>
          </a:p>
        </p:txBody>
      </p:sp>
      <p:sp>
        <p:nvSpPr>
          <p:cNvPr id="2" name="Slide Number Placeholder 1"/>
          <p:cNvSpPr>
            <a:spLocks noGrp="1"/>
          </p:cNvSpPr>
          <p:nvPr>
            <p:ph type="sldNum" sz="quarter" idx="4294967295"/>
          </p:nvPr>
        </p:nvSpPr>
        <p:spPr>
          <a:xfrm>
            <a:off x="7086600" y="6356350"/>
            <a:ext cx="2057400" cy="365125"/>
          </a:xfrm>
        </p:spPr>
        <p:txBody>
          <a:bodyPr/>
          <a:lstStyle/>
          <a:p>
            <a:fld id="{C546E0E4-908A-4724-B308-E4F6AE4FA0DD}" type="slidenum">
              <a:rPr lang="en-US" smtClean="0">
                <a:solidFill>
                  <a:prstClr val="black">
                    <a:tint val="75000"/>
                  </a:prstClr>
                </a:solidFill>
              </a:rPr>
              <a:pPr/>
              <a:t>91</a:t>
            </a:fld>
            <a:endParaRPr lang="en-US">
              <a:solidFill>
                <a:prstClr val="black">
                  <a:tint val="75000"/>
                </a:prstClr>
              </a:solidFill>
            </a:endParaRPr>
          </a:p>
        </p:txBody>
      </p:sp>
      <p:sp>
        <p:nvSpPr>
          <p:cNvPr id="41989" name="Rectangle 3"/>
          <p:cNvSpPr>
            <a:spLocks noChangeArrowheads="1"/>
          </p:cNvSpPr>
          <p:nvPr/>
        </p:nvSpPr>
        <p:spPr bwMode="auto">
          <a:xfrm>
            <a:off x="762000" y="1828800"/>
            <a:ext cx="7543800" cy="4343400"/>
          </a:xfrm>
          <a:prstGeom prst="rect">
            <a:avLst/>
          </a:prstGeom>
          <a:solidFill>
            <a:schemeClr val="accent2"/>
          </a:solidFill>
          <a:ln w="12700">
            <a:solidFill>
              <a:schemeClr val="tx1"/>
            </a:solidFill>
            <a:miter lim="800000"/>
            <a:headEnd type="none" w="sm" len="sm"/>
            <a:tailEnd/>
          </a:ln>
        </p:spPr>
        <p:txBody>
          <a:bodyPr wrap="none" anchor="ctr"/>
          <a:lstStyle/>
          <a:p>
            <a:endParaRPr lang="en-US"/>
          </a:p>
        </p:txBody>
      </p:sp>
      <p:sp>
        <p:nvSpPr>
          <p:cNvPr id="41990" name="Rectangle 4"/>
          <p:cNvSpPr>
            <a:spLocks noChangeArrowheads="1"/>
          </p:cNvSpPr>
          <p:nvPr/>
        </p:nvSpPr>
        <p:spPr bwMode="auto">
          <a:xfrm>
            <a:off x="762000" y="5486400"/>
            <a:ext cx="7543800" cy="685800"/>
          </a:xfrm>
          <a:prstGeom prst="rect">
            <a:avLst/>
          </a:prstGeom>
          <a:solidFill>
            <a:srgbClr val="CCECFF"/>
          </a:solidFill>
          <a:ln w="12700">
            <a:solidFill>
              <a:schemeClr val="tx1"/>
            </a:solidFill>
            <a:miter lim="800000"/>
            <a:headEnd type="none" w="sm" len="sm"/>
            <a:tailEnd/>
          </a:ln>
        </p:spPr>
        <p:txBody>
          <a:bodyPr wrap="none" anchor="ctr"/>
          <a:lstStyle/>
          <a:p>
            <a:endParaRPr lang="en-US"/>
          </a:p>
        </p:txBody>
      </p:sp>
      <p:sp>
        <p:nvSpPr>
          <p:cNvPr id="41991" name="Rectangle 5"/>
          <p:cNvSpPr>
            <a:spLocks noChangeArrowheads="1"/>
          </p:cNvSpPr>
          <p:nvPr/>
        </p:nvSpPr>
        <p:spPr bwMode="auto">
          <a:xfrm>
            <a:off x="762000" y="2362200"/>
            <a:ext cx="7543800" cy="3124200"/>
          </a:xfrm>
          <a:prstGeom prst="rect">
            <a:avLst/>
          </a:prstGeom>
          <a:solidFill>
            <a:srgbClr val="FFFFCC"/>
          </a:solidFill>
          <a:ln w="12700">
            <a:solidFill>
              <a:schemeClr val="tx1"/>
            </a:solidFill>
            <a:miter lim="800000"/>
            <a:headEnd type="none" w="sm" len="sm"/>
            <a:tailEnd/>
          </a:ln>
        </p:spPr>
        <p:txBody>
          <a:bodyPr wrap="none" anchor="ctr"/>
          <a:lstStyle/>
          <a:p>
            <a:pPr algn="l"/>
            <a:endParaRPr lang="en-US" dirty="0"/>
          </a:p>
        </p:txBody>
      </p:sp>
      <p:sp>
        <p:nvSpPr>
          <p:cNvPr id="41992" name="Text Box 6"/>
          <p:cNvSpPr txBox="1">
            <a:spLocks noChangeArrowheads="1"/>
          </p:cNvSpPr>
          <p:nvPr/>
        </p:nvSpPr>
        <p:spPr bwMode="auto">
          <a:xfrm>
            <a:off x="762000" y="1828800"/>
            <a:ext cx="7543800" cy="4267200"/>
          </a:xfrm>
          <a:prstGeom prst="rect">
            <a:avLst/>
          </a:prstGeom>
          <a:noFill/>
          <a:ln w="12700">
            <a:noFill/>
            <a:miter lim="800000"/>
            <a:headEnd type="none" w="sm" len="sm"/>
            <a:tailEnd/>
          </a:ln>
        </p:spPr>
        <p:txBody>
          <a:bodyPr wrap="square">
            <a:spAutoFit/>
          </a:bodyPr>
          <a:lstStyle/>
          <a:p>
            <a:pPr algn="l"/>
            <a:r>
              <a:rPr lang="en-US" sz="1800" dirty="0"/>
              <a:t>			</a:t>
            </a:r>
            <a:r>
              <a:rPr lang="en-US" sz="1600" dirty="0"/>
              <a:t>Complexity</a:t>
            </a:r>
          </a:p>
          <a:p>
            <a:endParaRPr lang="en-US" sz="1600" dirty="0"/>
          </a:p>
          <a:p>
            <a:pPr algn="l"/>
            <a:r>
              <a:rPr lang="en-US" sz="1600" dirty="0"/>
              <a:t>Description	</a:t>
            </a:r>
            <a:r>
              <a:rPr lang="en-US" sz="1600" dirty="0" smtClean="0"/>
              <a:t>Low</a:t>
            </a:r>
            <a:r>
              <a:rPr lang="en-US" sz="1600" dirty="0"/>
              <a:t>	   Medium		High		Total</a:t>
            </a:r>
          </a:p>
          <a:p>
            <a:endParaRPr lang="en-US" sz="1600" dirty="0"/>
          </a:p>
          <a:p>
            <a:pPr algn="l"/>
            <a:r>
              <a:rPr lang="en-US" sz="1600" dirty="0"/>
              <a:t>Inputs		</a:t>
            </a:r>
            <a:r>
              <a:rPr lang="en-US" sz="1600" dirty="0" smtClean="0"/>
              <a:t>__</a:t>
            </a:r>
            <a:r>
              <a:rPr lang="en-US" sz="1600" dirty="0"/>
              <a:t>x 3	   __x 4	 	__x 6		____</a:t>
            </a:r>
          </a:p>
          <a:p>
            <a:endParaRPr lang="en-US" sz="1600" dirty="0"/>
          </a:p>
          <a:p>
            <a:pPr algn="l"/>
            <a:r>
              <a:rPr lang="en-US" sz="1600" dirty="0"/>
              <a:t>Outputs		__x 4	   __x 5		__x 7		____</a:t>
            </a:r>
          </a:p>
          <a:p>
            <a:endParaRPr lang="en-US" sz="1600" dirty="0"/>
          </a:p>
          <a:p>
            <a:pPr algn="l"/>
            <a:r>
              <a:rPr lang="en-US" sz="1600" dirty="0"/>
              <a:t>Queries		__x 3	   __x 4		__x 6		____</a:t>
            </a:r>
          </a:p>
          <a:p>
            <a:endParaRPr lang="en-US" sz="1600" dirty="0"/>
          </a:p>
          <a:p>
            <a:pPr algn="l"/>
            <a:r>
              <a:rPr lang="en-US" sz="1600" dirty="0"/>
              <a:t>Files		__x 7	   __x 10		__x 15		____</a:t>
            </a:r>
          </a:p>
          <a:p>
            <a:endParaRPr lang="en-US" sz="1600" dirty="0"/>
          </a:p>
          <a:p>
            <a:pPr algn="l"/>
            <a:r>
              <a:rPr lang="en-US" sz="1600" dirty="0" smtClean="0"/>
              <a:t>Program		__x 5	   __x 7		__x 10		____</a:t>
            </a:r>
          </a:p>
          <a:p>
            <a:pPr algn="l"/>
            <a:r>
              <a:rPr lang="en-US" sz="1600" dirty="0" smtClean="0"/>
              <a:t>Interfaces</a:t>
            </a:r>
          </a:p>
          <a:p>
            <a:endParaRPr lang="en-US" sz="1800" dirty="0"/>
          </a:p>
          <a:p>
            <a:r>
              <a:rPr lang="en-US" sz="1800" dirty="0"/>
              <a:t>		TOTAL UNADJUSTED FUNCTION POINTS	____</a:t>
            </a:r>
          </a:p>
        </p:txBody>
      </p:sp>
    </p:spTree>
    <p:extLst>
      <p:ext uri="{BB962C8B-B14F-4D97-AF65-F5344CB8AC3E}">
        <p14:creationId xmlns:p14="http://schemas.microsoft.com/office/powerpoint/2010/main" val="1349057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Example: CD Selection System</a:t>
            </a:r>
            <a:endParaRPr lang="en-US" dirty="0"/>
          </a:p>
        </p:txBody>
      </p:sp>
      <p:sp>
        <p:nvSpPr>
          <p:cNvPr id="5" name="Content Placeholder 4"/>
          <p:cNvSpPr>
            <a:spLocks noGrp="1"/>
          </p:cNvSpPr>
          <p:nvPr>
            <p:ph idx="1"/>
          </p:nvPr>
        </p:nvSpPr>
        <p:spPr/>
        <p:txBody>
          <a:bodyPr/>
          <a:lstStyle/>
          <a:p>
            <a:endParaRPr lang="id-ID"/>
          </a:p>
        </p:txBody>
      </p:sp>
      <p:sp>
        <p:nvSpPr>
          <p:cNvPr id="4" name="Slide Number Placeholder 3"/>
          <p:cNvSpPr>
            <a:spLocks noGrp="1"/>
          </p:cNvSpPr>
          <p:nvPr>
            <p:ph type="sldNum" sz="quarter" idx="4294967295"/>
          </p:nvPr>
        </p:nvSpPr>
        <p:spPr>
          <a:xfrm>
            <a:off x="7086600" y="6356350"/>
            <a:ext cx="2057400" cy="365125"/>
          </a:xfrm>
        </p:spPr>
        <p:txBody>
          <a:bodyPr/>
          <a:lstStyle/>
          <a:p>
            <a:fld id="{C546E0E4-908A-4724-B308-E4F6AE4FA0DD}" type="slidenum">
              <a:rPr lang="en-US" smtClean="0">
                <a:solidFill>
                  <a:prstClr val="black">
                    <a:tint val="75000"/>
                  </a:prstClr>
                </a:solidFill>
              </a:rPr>
              <a:pPr/>
              <a:t>92</a:t>
            </a:fld>
            <a:endParaRPr lang="en-US">
              <a:solidFill>
                <a:prstClr val="black">
                  <a:tint val="75000"/>
                </a:prstClr>
              </a:solidFill>
            </a:endParaRPr>
          </a:p>
        </p:txBody>
      </p:sp>
      <p:pic>
        <p:nvPicPr>
          <p:cNvPr id="3" name="Picture 2" descr="fig107_01_0.jpg"/>
          <p:cNvPicPr>
            <a:picLocks noChangeAspect="1"/>
          </p:cNvPicPr>
          <p:nvPr/>
        </p:nvPicPr>
        <p:blipFill>
          <a:blip r:embed="rId2" cstate="print"/>
          <a:srcRect b="70000"/>
          <a:stretch>
            <a:fillRect/>
          </a:stretch>
        </p:blipFill>
        <p:spPr>
          <a:xfrm>
            <a:off x="360045" y="1352549"/>
            <a:ext cx="8423910" cy="4191000"/>
          </a:xfrm>
          <a:prstGeom prst="rect">
            <a:avLst/>
          </a:prstGeom>
        </p:spPr>
      </p:pic>
    </p:spTree>
    <p:extLst>
      <p:ext uri="{BB962C8B-B14F-4D97-AF65-F5344CB8AC3E}">
        <p14:creationId xmlns:p14="http://schemas.microsoft.com/office/powerpoint/2010/main" val="5054077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2" name="Rectangle 2"/>
          <p:cNvSpPr>
            <a:spLocks noGrp="1" noChangeArrowheads="1"/>
          </p:cNvSpPr>
          <p:nvPr>
            <p:ph type="title"/>
          </p:nvPr>
        </p:nvSpPr>
        <p:spPr/>
        <p:txBody>
          <a:bodyPr>
            <a:normAutofit/>
          </a:bodyPr>
          <a:lstStyle/>
          <a:p>
            <a:pPr eaLnBrk="1" hangingPunct="1"/>
            <a:r>
              <a:rPr lang="en-US" dirty="0" smtClean="0"/>
              <a:t>Function Points Estimation</a:t>
            </a:r>
            <a:br>
              <a:rPr lang="en-US" dirty="0" smtClean="0"/>
            </a:br>
            <a:r>
              <a:rPr lang="en-US" dirty="0" smtClean="0"/>
              <a:t>--	</a:t>
            </a:r>
            <a:r>
              <a:rPr lang="en-US" dirty="0" smtClean="0">
                <a:solidFill>
                  <a:srgbClr val="3333FF"/>
                </a:solidFill>
              </a:rPr>
              <a:t>Step Two</a:t>
            </a:r>
            <a:r>
              <a:rPr lang="id-ID" dirty="0" smtClean="0">
                <a:solidFill>
                  <a:srgbClr val="3333FF"/>
                </a:solidFill>
              </a:rPr>
              <a:t> (P</a:t>
            </a:r>
            <a:r>
              <a:rPr lang="en-US" dirty="0" err="1" smtClean="0">
                <a:solidFill>
                  <a:srgbClr val="3333FF"/>
                </a:solidFill>
              </a:rPr>
              <a:t>rocessing</a:t>
            </a:r>
            <a:r>
              <a:rPr lang="en-US" dirty="0" smtClean="0">
                <a:solidFill>
                  <a:srgbClr val="3333FF"/>
                </a:solidFill>
              </a:rPr>
              <a:t> </a:t>
            </a:r>
            <a:r>
              <a:rPr lang="id-ID" dirty="0" smtClean="0">
                <a:solidFill>
                  <a:srgbClr val="3333FF"/>
                </a:solidFill>
              </a:rPr>
              <a:t>C</a:t>
            </a:r>
            <a:r>
              <a:rPr lang="en-US" dirty="0" err="1" smtClean="0">
                <a:solidFill>
                  <a:srgbClr val="3333FF"/>
                </a:solidFill>
              </a:rPr>
              <a:t>omplexity</a:t>
            </a:r>
            <a:r>
              <a:rPr lang="id-ID" dirty="0" smtClean="0">
                <a:solidFill>
                  <a:srgbClr val="3333FF"/>
                </a:solidFill>
              </a:rPr>
              <a:t>)</a:t>
            </a:r>
            <a:endParaRPr lang="en-US" dirty="0" smtClean="0"/>
          </a:p>
        </p:txBody>
      </p:sp>
      <p:sp>
        <p:nvSpPr>
          <p:cNvPr id="3" name="Content Placeholder 2"/>
          <p:cNvSpPr>
            <a:spLocks noGrp="1"/>
          </p:cNvSpPr>
          <p:nvPr>
            <p:ph idx="1"/>
          </p:nvPr>
        </p:nvSpPr>
        <p:spPr/>
        <p:txBody>
          <a:bodyPr/>
          <a:lstStyle/>
          <a:p>
            <a:endParaRPr lang="id-ID"/>
          </a:p>
        </p:txBody>
      </p:sp>
      <p:sp>
        <p:nvSpPr>
          <p:cNvPr id="2" name="Slide Number Placeholder 1"/>
          <p:cNvSpPr>
            <a:spLocks noGrp="1"/>
          </p:cNvSpPr>
          <p:nvPr>
            <p:ph type="sldNum" sz="quarter" idx="4294967295"/>
          </p:nvPr>
        </p:nvSpPr>
        <p:spPr>
          <a:xfrm>
            <a:off x="7086600" y="6356350"/>
            <a:ext cx="2057400" cy="365125"/>
          </a:xfrm>
        </p:spPr>
        <p:txBody>
          <a:bodyPr/>
          <a:lstStyle/>
          <a:p>
            <a:fld id="{C546E0E4-908A-4724-B308-E4F6AE4FA0DD}" type="slidenum">
              <a:rPr lang="en-US" smtClean="0">
                <a:solidFill>
                  <a:prstClr val="black">
                    <a:tint val="75000"/>
                  </a:prstClr>
                </a:solidFill>
              </a:rPr>
              <a:pPr/>
              <a:t>93</a:t>
            </a:fld>
            <a:endParaRPr lang="en-US">
              <a:solidFill>
                <a:prstClr val="black">
                  <a:tint val="75000"/>
                </a:prstClr>
              </a:solidFill>
            </a:endParaRPr>
          </a:p>
        </p:txBody>
      </p:sp>
      <p:sp>
        <p:nvSpPr>
          <p:cNvPr id="43013" name="Rectangle 3"/>
          <p:cNvSpPr>
            <a:spLocks noChangeArrowheads="1"/>
          </p:cNvSpPr>
          <p:nvPr/>
        </p:nvSpPr>
        <p:spPr bwMode="auto">
          <a:xfrm>
            <a:off x="990600" y="1676400"/>
            <a:ext cx="7315200" cy="4572000"/>
          </a:xfrm>
          <a:prstGeom prst="rect">
            <a:avLst/>
          </a:prstGeom>
          <a:solidFill>
            <a:schemeClr val="accent2"/>
          </a:solidFill>
          <a:ln w="12700">
            <a:solidFill>
              <a:schemeClr val="tx1"/>
            </a:solidFill>
            <a:miter lim="800000"/>
            <a:headEnd type="none" w="sm" len="sm"/>
            <a:tailEnd/>
          </a:ln>
        </p:spPr>
        <p:txBody>
          <a:bodyPr wrap="none" anchor="ctr"/>
          <a:lstStyle/>
          <a:p>
            <a:pPr algn="ctr"/>
            <a:endParaRPr lang="en-US" sz="2400"/>
          </a:p>
        </p:txBody>
      </p:sp>
      <p:sp>
        <p:nvSpPr>
          <p:cNvPr id="43014" name="Rectangle 4"/>
          <p:cNvSpPr>
            <a:spLocks noChangeArrowheads="1"/>
          </p:cNvSpPr>
          <p:nvPr/>
        </p:nvSpPr>
        <p:spPr bwMode="auto">
          <a:xfrm>
            <a:off x="990600" y="5791200"/>
            <a:ext cx="7315200" cy="457200"/>
          </a:xfrm>
          <a:prstGeom prst="rect">
            <a:avLst/>
          </a:prstGeom>
          <a:solidFill>
            <a:srgbClr val="CCECFF"/>
          </a:solidFill>
          <a:ln w="12700">
            <a:solidFill>
              <a:schemeClr val="tx1"/>
            </a:solidFill>
            <a:miter lim="800000"/>
            <a:headEnd type="none" w="sm" len="sm"/>
            <a:tailEnd/>
          </a:ln>
        </p:spPr>
        <p:txBody>
          <a:bodyPr wrap="none" anchor="ctr"/>
          <a:lstStyle/>
          <a:p>
            <a:endParaRPr lang="en-US"/>
          </a:p>
        </p:txBody>
      </p:sp>
      <p:sp>
        <p:nvSpPr>
          <p:cNvPr id="43015" name="Rectangle 5"/>
          <p:cNvSpPr>
            <a:spLocks noChangeArrowheads="1"/>
          </p:cNvSpPr>
          <p:nvPr/>
        </p:nvSpPr>
        <p:spPr bwMode="auto">
          <a:xfrm>
            <a:off x="990600" y="2133600"/>
            <a:ext cx="7315200" cy="3657600"/>
          </a:xfrm>
          <a:prstGeom prst="rect">
            <a:avLst/>
          </a:prstGeom>
          <a:solidFill>
            <a:srgbClr val="FFFFCC"/>
          </a:solidFill>
          <a:ln w="12700">
            <a:solidFill>
              <a:schemeClr val="tx1"/>
            </a:solidFill>
            <a:miter lim="800000"/>
            <a:headEnd type="none" w="sm" len="sm"/>
            <a:tailEnd/>
          </a:ln>
        </p:spPr>
        <p:txBody>
          <a:bodyPr wrap="none" anchor="ctr"/>
          <a:lstStyle/>
          <a:p>
            <a:endParaRPr lang="en-US"/>
          </a:p>
        </p:txBody>
      </p:sp>
      <p:sp>
        <p:nvSpPr>
          <p:cNvPr id="43016" name="Text Box 6"/>
          <p:cNvSpPr txBox="1">
            <a:spLocks noChangeArrowheads="1"/>
          </p:cNvSpPr>
          <p:nvPr/>
        </p:nvSpPr>
        <p:spPr bwMode="auto">
          <a:xfrm>
            <a:off x="1219200" y="1676400"/>
            <a:ext cx="7162800" cy="4492625"/>
          </a:xfrm>
          <a:prstGeom prst="rect">
            <a:avLst/>
          </a:prstGeom>
          <a:noFill/>
          <a:ln w="12700">
            <a:noFill/>
            <a:miter lim="800000"/>
            <a:headEnd type="none" w="sm" len="sm"/>
            <a:tailEnd/>
          </a:ln>
        </p:spPr>
        <p:txBody>
          <a:bodyPr>
            <a:spAutoFit/>
          </a:bodyPr>
          <a:lstStyle/>
          <a:p>
            <a:r>
              <a:rPr lang="en-US" sz="1600" dirty="0"/>
              <a:t>						Scale of </a:t>
            </a:r>
            <a:r>
              <a:rPr lang="en-US" sz="1600" dirty="0" smtClean="0"/>
              <a:t>0 </a:t>
            </a:r>
            <a:r>
              <a:rPr lang="en-US" sz="1600" dirty="0"/>
              <a:t>to 3</a:t>
            </a:r>
          </a:p>
          <a:p>
            <a:endParaRPr lang="en-US" sz="1600" dirty="0"/>
          </a:p>
          <a:p>
            <a:r>
              <a:rPr lang="en-US" sz="1600" dirty="0"/>
              <a:t>Data Communications				      _____</a:t>
            </a:r>
          </a:p>
          <a:p>
            <a:r>
              <a:rPr lang="en-US" sz="1600" dirty="0"/>
              <a:t>Heavy Use Configuration				      _____</a:t>
            </a:r>
          </a:p>
          <a:p>
            <a:r>
              <a:rPr lang="en-US" sz="1600" dirty="0"/>
              <a:t>Transaction Rate				    	      _____</a:t>
            </a:r>
          </a:p>
          <a:p>
            <a:r>
              <a:rPr lang="en-US" sz="1600" dirty="0"/>
              <a:t>End-User efficiency					      _____</a:t>
            </a:r>
          </a:p>
          <a:p>
            <a:r>
              <a:rPr lang="en-US" sz="1600" dirty="0"/>
              <a:t>Complex Processing					      _____</a:t>
            </a:r>
          </a:p>
          <a:p>
            <a:r>
              <a:rPr lang="en-US" sz="1600" dirty="0"/>
              <a:t>Installation Ease					      _____</a:t>
            </a:r>
          </a:p>
          <a:p>
            <a:r>
              <a:rPr lang="en-US" sz="1600" dirty="0"/>
              <a:t>Multiple sites					      _____</a:t>
            </a:r>
          </a:p>
          <a:p>
            <a:r>
              <a:rPr lang="en-US" sz="1600" dirty="0"/>
              <a:t>Performance					      _____</a:t>
            </a:r>
          </a:p>
          <a:p>
            <a:r>
              <a:rPr lang="en-US" sz="1600" dirty="0"/>
              <a:t>Distributed functions				      _____</a:t>
            </a:r>
          </a:p>
          <a:p>
            <a:r>
              <a:rPr lang="en-US" sz="1600" dirty="0"/>
              <a:t>On-line data entry					      _____</a:t>
            </a:r>
          </a:p>
          <a:p>
            <a:r>
              <a:rPr lang="en-US" sz="1600" dirty="0"/>
              <a:t>On-line update					      _____</a:t>
            </a:r>
          </a:p>
          <a:p>
            <a:r>
              <a:rPr lang="en-US" sz="1600" dirty="0"/>
              <a:t>Reusability					      _____</a:t>
            </a:r>
          </a:p>
          <a:p>
            <a:r>
              <a:rPr lang="en-US" sz="1600" dirty="0"/>
              <a:t>Operational Ease					      _____</a:t>
            </a:r>
          </a:p>
          <a:p>
            <a:r>
              <a:rPr lang="en-US" sz="1600" dirty="0"/>
              <a:t>Extensibility					      _____</a:t>
            </a:r>
          </a:p>
          <a:p>
            <a:endParaRPr lang="en-US" sz="1600" dirty="0"/>
          </a:p>
          <a:p>
            <a:r>
              <a:rPr lang="id-ID" sz="1600" dirty="0" err="1" smtClean="0"/>
              <a:t>Processing</a:t>
            </a:r>
            <a:r>
              <a:rPr lang="id-ID" sz="1600" dirty="0" smtClean="0"/>
              <a:t> </a:t>
            </a:r>
            <a:r>
              <a:rPr lang="en-US" sz="1600" dirty="0" smtClean="0"/>
              <a:t>Complexity </a:t>
            </a:r>
            <a:r>
              <a:rPr lang="en-US" sz="1600" dirty="0"/>
              <a:t>(PC)				      _____</a:t>
            </a:r>
          </a:p>
        </p:txBody>
      </p:sp>
    </p:spTree>
    <p:extLst>
      <p:ext uri="{BB962C8B-B14F-4D97-AF65-F5344CB8AC3E}">
        <p14:creationId xmlns:p14="http://schemas.microsoft.com/office/powerpoint/2010/main" val="41955185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CD Selection System</a:t>
            </a:r>
          </a:p>
        </p:txBody>
      </p:sp>
      <p:sp>
        <p:nvSpPr>
          <p:cNvPr id="5" name="Content Placeholder 4"/>
          <p:cNvSpPr>
            <a:spLocks noGrp="1"/>
          </p:cNvSpPr>
          <p:nvPr>
            <p:ph idx="1"/>
          </p:nvPr>
        </p:nvSpPr>
        <p:spPr/>
        <p:txBody>
          <a:bodyPr/>
          <a:lstStyle/>
          <a:p>
            <a:endParaRPr lang="id-ID"/>
          </a:p>
        </p:txBody>
      </p:sp>
      <p:sp>
        <p:nvSpPr>
          <p:cNvPr id="4" name="Slide Number Placeholder 3"/>
          <p:cNvSpPr>
            <a:spLocks noGrp="1"/>
          </p:cNvSpPr>
          <p:nvPr>
            <p:ph type="sldNum" sz="quarter" idx="4294967295"/>
          </p:nvPr>
        </p:nvSpPr>
        <p:spPr>
          <a:xfrm>
            <a:off x="7086600" y="6356350"/>
            <a:ext cx="2057400" cy="365125"/>
          </a:xfrm>
        </p:spPr>
        <p:txBody>
          <a:bodyPr/>
          <a:lstStyle/>
          <a:p>
            <a:fld id="{C546E0E4-908A-4724-B308-E4F6AE4FA0DD}" type="slidenum">
              <a:rPr lang="en-US" smtClean="0">
                <a:solidFill>
                  <a:prstClr val="black">
                    <a:tint val="75000"/>
                  </a:prstClr>
                </a:solidFill>
              </a:rPr>
              <a:pPr/>
              <a:t>94</a:t>
            </a:fld>
            <a:endParaRPr lang="en-US">
              <a:solidFill>
                <a:prstClr val="black">
                  <a:tint val="75000"/>
                </a:prstClr>
              </a:solidFill>
            </a:endParaRPr>
          </a:p>
        </p:txBody>
      </p:sp>
      <p:pic>
        <p:nvPicPr>
          <p:cNvPr id="3" name="Picture 2" descr="fig107_01_0.jpg"/>
          <p:cNvPicPr>
            <a:picLocks noChangeAspect="1"/>
          </p:cNvPicPr>
          <p:nvPr/>
        </p:nvPicPr>
        <p:blipFill>
          <a:blip r:embed="rId2" cstate="print"/>
          <a:srcRect t="33015" r="42500" b="16484"/>
          <a:stretch>
            <a:fillRect/>
          </a:stretch>
        </p:blipFill>
        <p:spPr>
          <a:xfrm>
            <a:off x="1524000" y="1066800"/>
            <a:ext cx="5486400" cy="5715000"/>
          </a:xfrm>
          <a:prstGeom prst="rect">
            <a:avLst/>
          </a:prstGeom>
        </p:spPr>
      </p:pic>
    </p:spTree>
    <p:extLst>
      <p:ext uri="{BB962C8B-B14F-4D97-AF65-F5344CB8AC3E}">
        <p14:creationId xmlns:p14="http://schemas.microsoft.com/office/powerpoint/2010/main" val="31744349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Function Point Estimation</a:t>
            </a:r>
            <a:br>
              <a:rPr lang="en-US" dirty="0"/>
            </a:br>
            <a:r>
              <a:rPr lang="en-US" dirty="0"/>
              <a:t>-- </a:t>
            </a:r>
            <a:r>
              <a:rPr lang="en-US" dirty="0">
                <a:solidFill>
                  <a:srgbClr val="3333FF"/>
                </a:solidFill>
              </a:rPr>
              <a:t>Step Three</a:t>
            </a:r>
            <a:r>
              <a:rPr lang="id-ID" dirty="0">
                <a:solidFill>
                  <a:srgbClr val="3333FF"/>
                </a:solidFill>
              </a:rPr>
              <a:t> (TAFP)</a:t>
            </a:r>
            <a:endParaRPr lang="en-US" dirty="0"/>
          </a:p>
        </p:txBody>
      </p:sp>
      <p:sp>
        <p:nvSpPr>
          <p:cNvPr id="7" name="Content Placeholder 6"/>
          <p:cNvSpPr>
            <a:spLocks noGrp="1"/>
          </p:cNvSpPr>
          <p:nvPr>
            <p:ph idx="1"/>
          </p:nvPr>
        </p:nvSpPr>
        <p:spPr/>
        <p:txBody>
          <a:bodyPr/>
          <a:lstStyle/>
          <a:p>
            <a:endParaRPr lang="id-ID"/>
          </a:p>
        </p:txBody>
      </p:sp>
      <p:sp>
        <p:nvSpPr>
          <p:cNvPr id="3" name="Slide Number Placeholder 2"/>
          <p:cNvSpPr>
            <a:spLocks noGrp="1"/>
          </p:cNvSpPr>
          <p:nvPr>
            <p:ph type="sldNum" sz="quarter" idx="4294967295"/>
          </p:nvPr>
        </p:nvSpPr>
        <p:spPr>
          <a:xfrm>
            <a:off x="7086600" y="6356350"/>
            <a:ext cx="2057400" cy="365125"/>
          </a:xfrm>
        </p:spPr>
        <p:txBody>
          <a:bodyPr/>
          <a:lstStyle/>
          <a:p>
            <a:fld id="{C546E0E4-908A-4724-B308-E4F6AE4FA0DD}" type="slidenum">
              <a:rPr lang="en-US" smtClean="0">
                <a:solidFill>
                  <a:prstClr val="black">
                    <a:tint val="75000"/>
                  </a:prstClr>
                </a:solidFill>
              </a:rPr>
              <a:pPr/>
              <a:t>95</a:t>
            </a:fld>
            <a:endParaRPr lang="en-US">
              <a:solidFill>
                <a:prstClr val="black">
                  <a:tint val="75000"/>
                </a:prstClr>
              </a:solidFill>
            </a:endParaRPr>
          </a:p>
        </p:txBody>
      </p:sp>
      <p:sp>
        <p:nvSpPr>
          <p:cNvPr id="4" name="Rectangle 2"/>
          <p:cNvSpPr>
            <a:spLocks noChangeArrowheads="1"/>
          </p:cNvSpPr>
          <p:nvPr/>
        </p:nvSpPr>
        <p:spPr bwMode="auto">
          <a:xfrm>
            <a:off x="403225" y="1673225"/>
            <a:ext cx="8305800" cy="4498975"/>
          </a:xfrm>
          <a:prstGeom prst="rect">
            <a:avLst/>
          </a:prstGeom>
          <a:solidFill>
            <a:srgbClr val="CCECFF"/>
          </a:solidFill>
          <a:ln w="12700">
            <a:solidFill>
              <a:schemeClr val="tx1"/>
            </a:solidFill>
            <a:miter lim="800000"/>
            <a:headEnd type="none" w="sm" len="sm"/>
            <a:tailEnd/>
          </a:ln>
        </p:spPr>
        <p:txBody>
          <a:bodyPr wrap="none" anchor="ctr"/>
          <a:lstStyle/>
          <a:p>
            <a:pPr algn="l"/>
            <a:endParaRPr lang="en-US"/>
          </a:p>
        </p:txBody>
      </p:sp>
      <p:sp>
        <p:nvSpPr>
          <p:cNvPr id="5" name="Rectangle 4"/>
          <p:cNvSpPr>
            <a:spLocks noChangeArrowheads="1"/>
          </p:cNvSpPr>
          <p:nvPr/>
        </p:nvSpPr>
        <p:spPr bwMode="auto">
          <a:xfrm>
            <a:off x="609600" y="1752601"/>
            <a:ext cx="7961313" cy="4278736"/>
          </a:xfrm>
          <a:prstGeom prst="rect">
            <a:avLst/>
          </a:prstGeom>
          <a:noFill/>
          <a:ln w="9525">
            <a:noFill/>
            <a:miter lim="800000"/>
            <a:headEnd/>
            <a:tailEnd/>
          </a:ln>
        </p:spPr>
        <p:txBody>
          <a:bodyPr wrap="square" lIns="92075" tIns="46038" rIns="92075" bIns="46038">
            <a:spAutoFit/>
          </a:bodyPr>
          <a:lstStyle/>
          <a:p>
            <a:pPr algn="l" eaLnBrk="0" hangingPunct="0"/>
            <a:r>
              <a:rPr lang="en-US" sz="2400" dirty="0">
                <a:latin typeface="Verdana" charset="0"/>
              </a:rPr>
              <a:t>Processing Complexity (PC</a:t>
            </a:r>
            <a:r>
              <a:rPr lang="en-US" sz="2400" dirty="0" smtClean="0">
                <a:latin typeface="Verdana" charset="0"/>
              </a:rPr>
              <a:t>) =  </a:t>
            </a:r>
            <a:r>
              <a:rPr lang="en-US" sz="3200" dirty="0" smtClean="0">
                <a:solidFill>
                  <a:srgbClr val="C00000"/>
                </a:solidFill>
                <a:latin typeface="Verdana" charset="0"/>
              </a:rPr>
              <a:t>7</a:t>
            </a:r>
            <a:endParaRPr lang="en-US" sz="3200" dirty="0">
              <a:solidFill>
                <a:srgbClr val="C00000"/>
              </a:solidFill>
              <a:latin typeface="Verdana" charset="0"/>
            </a:endParaRPr>
          </a:p>
          <a:p>
            <a:pPr algn="l" eaLnBrk="0" hangingPunct="0"/>
            <a:r>
              <a:rPr lang="en-US" sz="2400" i="1" dirty="0">
                <a:latin typeface="Verdana" charset="0"/>
              </a:rPr>
              <a:t>(</a:t>
            </a:r>
            <a:r>
              <a:rPr lang="en-US" sz="2400" i="1" dirty="0">
                <a:solidFill>
                  <a:srgbClr val="0070C0"/>
                </a:solidFill>
                <a:latin typeface="Verdana" charset="0"/>
              </a:rPr>
              <a:t>From </a:t>
            </a:r>
            <a:r>
              <a:rPr lang="en-US" sz="2400" i="1" dirty="0" smtClean="0">
                <a:solidFill>
                  <a:srgbClr val="0070C0"/>
                </a:solidFill>
                <a:latin typeface="Verdana" charset="0"/>
              </a:rPr>
              <a:t>Step Two</a:t>
            </a:r>
            <a:r>
              <a:rPr lang="en-US" sz="2400" i="1" dirty="0" smtClean="0">
                <a:latin typeface="Verdana" charset="0"/>
              </a:rPr>
              <a:t>)</a:t>
            </a:r>
            <a:endParaRPr lang="en-US" sz="2400" dirty="0">
              <a:latin typeface="Verdana" charset="0"/>
            </a:endParaRPr>
          </a:p>
          <a:p>
            <a:pPr algn="l" eaLnBrk="0" hangingPunct="0"/>
            <a:endParaRPr lang="en-US" sz="2400" dirty="0">
              <a:latin typeface="Verdana" charset="0"/>
            </a:endParaRPr>
          </a:p>
          <a:p>
            <a:pPr algn="l" eaLnBrk="0" hangingPunct="0"/>
            <a:r>
              <a:rPr lang="en-US" sz="2400" dirty="0">
                <a:latin typeface="Verdana" charset="0"/>
              </a:rPr>
              <a:t>Adjusted Processing </a:t>
            </a:r>
          </a:p>
          <a:p>
            <a:pPr algn="l" eaLnBrk="0" hangingPunct="0"/>
            <a:r>
              <a:rPr lang="en-US" sz="2400" dirty="0">
                <a:latin typeface="Verdana" charset="0"/>
              </a:rPr>
              <a:t>Complexity (PCA) </a:t>
            </a:r>
            <a:r>
              <a:rPr lang="en-US" sz="2400" dirty="0" smtClean="0">
                <a:latin typeface="Verdana" charset="0"/>
              </a:rPr>
              <a:t>= </a:t>
            </a:r>
            <a:r>
              <a:rPr lang="en-US" sz="2400" dirty="0" smtClean="0">
                <a:solidFill>
                  <a:srgbClr val="00B050"/>
                </a:solidFill>
                <a:latin typeface="Verdana" charset="0"/>
              </a:rPr>
              <a:t>0.65</a:t>
            </a:r>
            <a:r>
              <a:rPr lang="en-US" sz="2400" dirty="0" smtClean="0">
                <a:latin typeface="Verdana" charset="0"/>
              </a:rPr>
              <a:t> </a:t>
            </a:r>
            <a:r>
              <a:rPr lang="en-US" sz="2400" dirty="0">
                <a:latin typeface="Verdana" charset="0"/>
              </a:rPr>
              <a:t>+ (0.01 * </a:t>
            </a:r>
            <a:r>
              <a:rPr lang="en-US" sz="3600" dirty="0" smtClean="0">
                <a:solidFill>
                  <a:srgbClr val="C00000"/>
                </a:solidFill>
                <a:latin typeface="Verdana" charset="0"/>
              </a:rPr>
              <a:t>7</a:t>
            </a:r>
            <a:r>
              <a:rPr lang="en-US" sz="2400" dirty="0" smtClean="0">
                <a:latin typeface="Verdana" charset="0"/>
              </a:rPr>
              <a:t> ) = </a:t>
            </a:r>
            <a:r>
              <a:rPr lang="en-US" sz="3600" dirty="0" smtClean="0">
                <a:solidFill>
                  <a:srgbClr val="C00000"/>
                </a:solidFill>
                <a:latin typeface="Verdana" charset="0"/>
              </a:rPr>
              <a:t>0.72</a:t>
            </a:r>
            <a:endParaRPr lang="en-US" sz="3600" dirty="0">
              <a:solidFill>
                <a:srgbClr val="C00000"/>
              </a:solidFill>
              <a:latin typeface="Verdana" charset="0"/>
            </a:endParaRPr>
          </a:p>
          <a:p>
            <a:pPr algn="l" eaLnBrk="0" hangingPunct="0"/>
            <a:endParaRPr lang="en-US" sz="2400" dirty="0">
              <a:latin typeface="Verdana" charset="0"/>
            </a:endParaRPr>
          </a:p>
          <a:p>
            <a:pPr algn="l" eaLnBrk="0" hangingPunct="0"/>
            <a:r>
              <a:rPr lang="en-US" sz="2400" dirty="0">
                <a:latin typeface="Verdana" charset="0"/>
              </a:rPr>
              <a:t>Total Adjusted </a:t>
            </a:r>
          </a:p>
          <a:p>
            <a:pPr algn="l" eaLnBrk="0" hangingPunct="0"/>
            <a:r>
              <a:rPr lang="en-US" sz="2400" dirty="0">
                <a:latin typeface="Verdana" charset="0"/>
              </a:rPr>
              <a:t>Function </a:t>
            </a:r>
            <a:r>
              <a:rPr lang="en-US" sz="2400" dirty="0" smtClean="0">
                <a:latin typeface="Verdana" charset="0"/>
              </a:rPr>
              <a:t>Points</a:t>
            </a:r>
            <a:r>
              <a:rPr lang="id-ID" sz="2400" dirty="0" smtClean="0">
                <a:latin typeface="Verdana" charset="0"/>
              </a:rPr>
              <a:t>  (TAFP)</a:t>
            </a:r>
            <a:r>
              <a:rPr lang="en-US" sz="2400" dirty="0" smtClean="0">
                <a:latin typeface="Verdana" charset="0"/>
              </a:rPr>
              <a:t>:  338 </a:t>
            </a:r>
            <a:r>
              <a:rPr lang="en-US" sz="2400" dirty="0">
                <a:latin typeface="Verdana" charset="0"/>
              </a:rPr>
              <a:t>*  </a:t>
            </a:r>
            <a:r>
              <a:rPr lang="en-US" sz="3600" dirty="0" smtClean="0">
                <a:solidFill>
                  <a:srgbClr val="C00000"/>
                </a:solidFill>
                <a:latin typeface="Verdana" charset="0"/>
              </a:rPr>
              <a:t>0.72</a:t>
            </a:r>
            <a:r>
              <a:rPr lang="en-US" sz="2400" dirty="0" smtClean="0">
                <a:latin typeface="Verdana" charset="0"/>
              </a:rPr>
              <a:t> </a:t>
            </a:r>
            <a:r>
              <a:rPr lang="en-US" sz="2400" dirty="0">
                <a:latin typeface="Verdana" charset="0"/>
              </a:rPr>
              <a:t>= </a:t>
            </a:r>
            <a:r>
              <a:rPr lang="en-US" sz="3600" dirty="0" smtClean="0">
                <a:solidFill>
                  <a:srgbClr val="C00000"/>
                </a:solidFill>
                <a:latin typeface="Verdana" charset="0"/>
              </a:rPr>
              <a:t>243</a:t>
            </a:r>
            <a:endParaRPr lang="en-US" sz="3600" dirty="0">
              <a:solidFill>
                <a:srgbClr val="C00000"/>
              </a:solidFill>
              <a:latin typeface="Verdana" charset="0"/>
            </a:endParaRPr>
          </a:p>
          <a:p>
            <a:pPr algn="l" eaLnBrk="0" hangingPunct="0"/>
            <a:r>
              <a:rPr lang="en-US" sz="2400" dirty="0">
                <a:latin typeface="Verdana" charset="0"/>
              </a:rPr>
              <a:t>    </a:t>
            </a:r>
            <a:r>
              <a:rPr lang="en-US" sz="2400" dirty="0" smtClean="0">
                <a:latin typeface="Verdana" charset="0"/>
              </a:rPr>
              <a:t>(</a:t>
            </a:r>
            <a:r>
              <a:rPr lang="en-US" sz="2400" i="1" dirty="0" smtClean="0">
                <a:solidFill>
                  <a:srgbClr val="0070C0"/>
                </a:solidFill>
                <a:latin typeface="Verdana" charset="0"/>
              </a:rPr>
              <a:t>From </a:t>
            </a:r>
            <a:r>
              <a:rPr lang="en-US" sz="2400" i="1" dirty="0">
                <a:solidFill>
                  <a:srgbClr val="0070C0"/>
                </a:solidFill>
                <a:latin typeface="Verdana" charset="0"/>
              </a:rPr>
              <a:t>Step </a:t>
            </a:r>
            <a:r>
              <a:rPr lang="en-US" sz="2400" i="1" dirty="0" smtClean="0">
                <a:solidFill>
                  <a:srgbClr val="0070C0"/>
                </a:solidFill>
                <a:latin typeface="Verdana" charset="0"/>
              </a:rPr>
              <a:t>One</a:t>
            </a:r>
            <a:r>
              <a:rPr lang="en-US" sz="2400" i="1" dirty="0" smtClean="0">
                <a:latin typeface="Verdana" charset="0"/>
              </a:rPr>
              <a:t>)</a:t>
            </a:r>
            <a:endParaRPr lang="en-US" sz="2400" i="1" dirty="0">
              <a:latin typeface="Verdana" charset="0"/>
            </a:endParaRPr>
          </a:p>
          <a:p>
            <a:pPr algn="l" eaLnBrk="0" hangingPunct="0"/>
            <a:endParaRPr lang="en-US" sz="2400" i="1" dirty="0">
              <a:latin typeface="Verdana" charset="0"/>
            </a:endParaRPr>
          </a:p>
        </p:txBody>
      </p:sp>
      <p:sp>
        <p:nvSpPr>
          <p:cNvPr id="6" name="Line 5"/>
          <p:cNvSpPr>
            <a:spLocks noChangeShapeType="1"/>
          </p:cNvSpPr>
          <p:nvPr/>
        </p:nvSpPr>
        <p:spPr bwMode="auto">
          <a:xfrm>
            <a:off x="5638800" y="1905000"/>
            <a:ext cx="685800" cy="1143000"/>
          </a:xfrm>
          <a:prstGeom prst="line">
            <a:avLst/>
          </a:prstGeom>
          <a:noFill/>
          <a:ln w="12700">
            <a:solidFill>
              <a:schemeClr val="tx1"/>
            </a:solidFill>
            <a:round/>
            <a:headEnd type="none" w="sm" len="sm"/>
            <a:tailEnd type="stealth" w="med" len="lg"/>
          </a:ln>
        </p:spPr>
        <p:txBody>
          <a:bodyPr wrap="none" anchor="ctr"/>
          <a:lstStyle/>
          <a:p>
            <a:pPr algn="l"/>
            <a:endParaRPr lang="en-US"/>
          </a:p>
        </p:txBody>
      </p:sp>
      <p:sp>
        <p:nvSpPr>
          <p:cNvPr id="8" name="Line 7"/>
          <p:cNvSpPr>
            <a:spLocks noChangeShapeType="1"/>
          </p:cNvSpPr>
          <p:nvPr/>
        </p:nvSpPr>
        <p:spPr bwMode="auto">
          <a:xfrm flipH="1">
            <a:off x="6324600" y="3657600"/>
            <a:ext cx="1371600" cy="609600"/>
          </a:xfrm>
          <a:prstGeom prst="line">
            <a:avLst/>
          </a:prstGeom>
          <a:noFill/>
          <a:ln w="12700">
            <a:solidFill>
              <a:schemeClr val="tx1"/>
            </a:solidFill>
            <a:round/>
            <a:headEnd type="none" w="sm" len="sm"/>
            <a:tailEnd type="stealth" w="med" len="lg"/>
          </a:ln>
        </p:spPr>
        <p:txBody>
          <a:bodyPr wrap="none" anchor="ctr"/>
          <a:lstStyle/>
          <a:p>
            <a:pPr algn="l"/>
            <a:endParaRPr lang="en-US"/>
          </a:p>
        </p:txBody>
      </p:sp>
    </p:spTree>
    <p:extLst>
      <p:ext uri="{BB962C8B-B14F-4D97-AF65-F5344CB8AC3E}">
        <p14:creationId xmlns:p14="http://schemas.microsoft.com/office/powerpoint/2010/main" val="13899132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4" name="Rectangle 2"/>
          <p:cNvSpPr>
            <a:spLocks noGrp="1" noChangeArrowheads="1"/>
          </p:cNvSpPr>
          <p:nvPr>
            <p:ph type="title"/>
          </p:nvPr>
        </p:nvSpPr>
        <p:spPr/>
        <p:txBody>
          <a:bodyPr/>
          <a:lstStyle/>
          <a:p>
            <a:r>
              <a:rPr lang="en-US" dirty="0" smtClean="0"/>
              <a:t>Adjusted Processing Complexity</a:t>
            </a:r>
          </a:p>
        </p:txBody>
      </p:sp>
      <p:sp>
        <p:nvSpPr>
          <p:cNvPr id="46085" name="Rectangle 3" descr="Rectangle: Click to edit Master text styles&#10;Second level&#10;Third level&#10;Fourth level&#10;Fifth level"/>
          <p:cNvSpPr>
            <a:spLocks noGrp="1" noChangeArrowheads="1"/>
          </p:cNvSpPr>
          <p:nvPr>
            <p:ph idx="1"/>
          </p:nvPr>
        </p:nvSpPr>
        <p:spPr/>
        <p:txBody>
          <a:bodyPr/>
          <a:lstStyle/>
          <a:p>
            <a:pPr eaLnBrk="1" hangingPunct="1">
              <a:buNone/>
            </a:pPr>
            <a:r>
              <a:rPr lang="en-US" sz="3600" dirty="0" smtClean="0"/>
              <a:t>	Choose standard </a:t>
            </a:r>
            <a:r>
              <a:rPr lang="en-US" sz="3600" dirty="0" smtClean="0">
                <a:solidFill>
                  <a:srgbClr val="C00000"/>
                </a:solidFill>
              </a:rPr>
              <a:t>Adjusted Project Complexity</a:t>
            </a:r>
            <a:r>
              <a:rPr lang="en-US" sz="3600" dirty="0" smtClean="0"/>
              <a:t> (PCA) from the range:</a:t>
            </a:r>
            <a:endParaRPr lang="id-ID" sz="3600" dirty="0" smtClean="0"/>
          </a:p>
          <a:p>
            <a:pPr eaLnBrk="1" hangingPunct="1">
              <a:buNone/>
            </a:pPr>
            <a:endParaRPr lang="en-US" sz="1800" dirty="0" smtClean="0"/>
          </a:p>
          <a:p>
            <a:pPr marL="858837" lvl="1" indent="-514350" eaLnBrk="1" hangingPunct="1">
              <a:buFont typeface="+mj-lt"/>
              <a:buAutoNum type="arabicPeriod"/>
            </a:pPr>
            <a:r>
              <a:rPr lang="en-US" sz="3200" b="1" dirty="0" smtClean="0">
                <a:solidFill>
                  <a:srgbClr val="00B050"/>
                </a:solidFill>
              </a:rPr>
              <a:t>0.65</a:t>
            </a:r>
            <a:r>
              <a:rPr lang="en-US" sz="3200" dirty="0" smtClean="0"/>
              <a:t>			Simple systems</a:t>
            </a:r>
          </a:p>
          <a:p>
            <a:pPr marL="858837" lvl="1" indent="-514350" eaLnBrk="1" hangingPunct="1">
              <a:buFont typeface="+mj-lt"/>
              <a:buAutoNum type="arabicPeriod"/>
            </a:pPr>
            <a:r>
              <a:rPr lang="en-US" sz="3200" dirty="0" smtClean="0"/>
              <a:t>1.0			"Normal" systems</a:t>
            </a:r>
          </a:p>
          <a:p>
            <a:pPr marL="858837" lvl="1" indent="-514350" eaLnBrk="1" hangingPunct="1">
              <a:buFont typeface="+mj-lt"/>
              <a:buAutoNum type="arabicPeriod"/>
            </a:pPr>
            <a:r>
              <a:rPr lang="en-US" sz="3200" dirty="0" smtClean="0"/>
              <a:t>1.35			Complex systems</a:t>
            </a:r>
          </a:p>
          <a:p>
            <a:pPr lvl="1" eaLnBrk="1" hangingPunct="1"/>
            <a:endParaRPr lang="en-US" dirty="0" smtClean="0"/>
          </a:p>
        </p:txBody>
      </p:sp>
      <p:sp>
        <p:nvSpPr>
          <p:cNvPr id="2" name="Slide Number Placeholder 1"/>
          <p:cNvSpPr>
            <a:spLocks noGrp="1"/>
          </p:cNvSpPr>
          <p:nvPr>
            <p:ph type="sldNum" sz="quarter" idx="4294967295"/>
          </p:nvPr>
        </p:nvSpPr>
        <p:spPr>
          <a:xfrm>
            <a:off x="7086600" y="6356350"/>
            <a:ext cx="2057400" cy="365125"/>
          </a:xfrm>
        </p:spPr>
        <p:txBody>
          <a:bodyPr/>
          <a:lstStyle/>
          <a:p>
            <a:fld id="{C546E0E4-908A-4724-B308-E4F6AE4FA0DD}" type="slidenum">
              <a:rPr lang="en-US" smtClean="0">
                <a:solidFill>
                  <a:prstClr val="black">
                    <a:tint val="75000"/>
                  </a:prstClr>
                </a:solidFill>
              </a:rPr>
              <a:pPr/>
              <a:t>96</a:t>
            </a:fld>
            <a:endParaRPr lang="en-US">
              <a:solidFill>
                <a:prstClr val="black">
                  <a:tint val="75000"/>
                </a:prstClr>
              </a:solidFill>
            </a:endParaRPr>
          </a:p>
        </p:txBody>
      </p:sp>
    </p:spTree>
    <p:extLst>
      <p:ext uri="{BB962C8B-B14F-4D97-AF65-F5344CB8AC3E}">
        <p14:creationId xmlns:p14="http://schemas.microsoft.com/office/powerpoint/2010/main" val="22777668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Converting Function Points to Lines of Code</a:t>
            </a:r>
            <a:endParaRPr lang="id-ID" sz="3600" dirty="0"/>
          </a:p>
        </p:txBody>
      </p:sp>
      <p:sp>
        <p:nvSpPr>
          <p:cNvPr id="4" name="Content Placeholder 3"/>
          <p:cNvSpPr>
            <a:spLocks noGrp="1"/>
          </p:cNvSpPr>
          <p:nvPr>
            <p:ph idx="1"/>
          </p:nvPr>
        </p:nvSpPr>
        <p:spPr/>
        <p:txBody>
          <a:bodyPr/>
          <a:lstStyle/>
          <a:p>
            <a:endParaRPr lang="id-ID"/>
          </a:p>
        </p:txBody>
      </p:sp>
      <p:sp>
        <p:nvSpPr>
          <p:cNvPr id="3" name="Slide Number Placeholder 2"/>
          <p:cNvSpPr>
            <a:spLocks noGrp="1"/>
          </p:cNvSpPr>
          <p:nvPr>
            <p:ph type="sldNum" sz="quarter" idx="4294967295"/>
          </p:nvPr>
        </p:nvSpPr>
        <p:spPr>
          <a:xfrm>
            <a:off x="7086600" y="6356350"/>
            <a:ext cx="2057400" cy="365125"/>
          </a:xfrm>
        </p:spPr>
        <p:txBody>
          <a:bodyPr/>
          <a:lstStyle/>
          <a:p>
            <a:fld id="{C546E0E4-908A-4724-B308-E4F6AE4FA0DD}" type="slidenum">
              <a:rPr lang="en-US" smtClean="0">
                <a:solidFill>
                  <a:prstClr val="black">
                    <a:tint val="75000"/>
                  </a:prstClr>
                </a:solidFill>
              </a:rPr>
              <a:pPr/>
              <a:t>97</a:t>
            </a:fld>
            <a:endParaRPr lang="en-US">
              <a:solidFill>
                <a:prstClr val="black">
                  <a:tint val="75000"/>
                </a:prstClr>
              </a:solidFill>
            </a:endParaRPr>
          </a:p>
        </p:txBody>
      </p:sp>
      <p:sp>
        <p:nvSpPr>
          <p:cNvPr id="5" name="Rectangle 3"/>
          <p:cNvSpPr>
            <a:spLocks noChangeArrowheads="1"/>
          </p:cNvSpPr>
          <p:nvPr/>
        </p:nvSpPr>
        <p:spPr bwMode="auto">
          <a:xfrm>
            <a:off x="1783632" y="5943600"/>
            <a:ext cx="5144935" cy="369974"/>
          </a:xfrm>
          <a:prstGeom prst="rect">
            <a:avLst/>
          </a:prstGeom>
          <a:noFill/>
          <a:ln w="9525">
            <a:noFill/>
            <a:miter lim="800000"/>
            <a:headEnd/>
            <a:tailEnd/>
          </a:ln>
        </p:spPr>
        <p:txBody>
          <a:bodyPr wrap="none" lIns="92075" tIns="46038" rIns="92075" bIns="46038">
            <a:spAutoFit/>
          </a:bodyPr>
          <a:lstStyle/>
          <a:p>
            <a:pPr eaLnBrk="0" hangingPunct="0"/>
            <a:r>
              <a:rPr lang="en-US" sz="1800" i="1" dirty="0">
                <a:latin typeface="+mn-lt"/>
              </a:rPr>
              <a:t>Source: </a:t>
            </a:r>
            <a:r>
              <a:rPr lang="en-US" sz="1800" i="1" dirty="0" smtClean="0">
                <a:latin typeface="+mn-lt"/>
              </a:rPr>
              <a:t>Capers Jones, Software Productivity Research</a:t>
            </a:r>
            <a:endParaRPr lang="en-US" sz="2400" i="1" dirty="0">
              <a:latin typeface="+mn-lt"/>
            </a:endParaRPr>
          </a:p>
        </p:txBody>
      </p:sp>
      <p:sp>
        <p:nvSpPr>
          <p:cNvPr id="6" name="Rectangle 4"/>
          <p:cNvSpPr>
            <a:spLocks noChangeArrowheads="1"/>
          </p:cNvSpPr>
          <p:nvPr/>
        </p:nvSpPr>
        <p:spPr bwMode="auto">
          <a:xfrm>
            <a:off x="1066800" y="2209800"/>
            <a:ext cx="3429000" cy="3352800"/>
          </a:xfrm>
          <a:prstGeom prst="rect">
            <a:avLst/>
          </a:prstGeom>
          <a:solidFill>
            <a:srgbClr val="CCECFF"/>
          </a:solidFill>
          <a:ln w="12700">
            <a:solidFill>
              <a:schemeClr val="tx1"/>
            </a:solidFill>
            <a:miter lim="800000"/>
            <a:headEnd type="none" w="sm" len="sm"/>
            <a:tailEnd type="none" w="sm" len="sm"/>
          </a:ln>
        </p:spPr>
        <p:txBody>
          <a:bodyPr wrap="none" anchor="ctr"/>
          <a:lstStyle/>
          <a:p>
            <a:pPr algn="l"/>
            <a:endParaRPr lang="en-US"/>
          </a:p>
        </p:txBody>
      </p:sp>
      <p:sp>
        <p:nvSpPr>
          <p:cNvPr id="7" name="Rectangle 5"/>
          <p:cNvSpPr>
            <a:spLocks noChangeArrowheads="1"/>
          </p:cNvSpPr>
          <p:nvPr/>
        </p:nvSpPr>
        <p:spPr bwMode="auto">
          <a:xfrm>
            <a:off x="4191000" y="2286000"/>
            <a:ext cx="4181475" cy="3276600"/>
          </a:xfrm>
          <a:prstGeom prst="rect">
            <a:avLst/>
          </a:prstGeom>
          <a:solidFill>
            <a:srgbClr val="FFFFCC"/>
          </a:solidFill>
          <a:ln w="12700">
            <a:solidFill>
              <a:schemeClr val="tx1"/>
            </a:solidFill>
            <a:miter lim="800000"/>
            <a:headEnd type="none" w="sm" len="sm"/>
            <a:tailEnd type="none" w="sm" len="sm"/>
          </a:ln>
        </p:spPr>
        <p:txBody>
          <a:bodyPr wrap="none" anchor="ctr"/>
          <a:lstStyle/>
          <a:p>
            <a:pPr algn="l" eaLnBrk="0" hangingPunct="0"/>
            <a:endParaRPr lang="en-US" sz="2400">
              <a:latin typeface="Verdana" charset="0"/>
            </a:endParaRPr>
          </a:p>
        </p:txBody>
      </p:sp>
      <p:sp>
        <p:nvSpPr>
          <p:cNvPr id="8" name="Rectangle 6"/>
          <p:cNvSpPr>
            <a:spLocks noChangeArrowheads="1"/>
          </p:cNvSpPr>
          <p:nvPr/>
        </p:nvSpPr>
        <p:spPr bwMode="auto">
          <a:xfrm>
            <a:off x="1066800" y="1676400"/>
            <a:ext cx="7331075" cy="685800"/>
          </a:xfrm>
          <a:prstGeom prst="rect">
            <a:avLst/>
          </a:prstGeom>
          <a:solidFill>
            <a:schemeClr val="accent2"/>
          </a:solidFill>
          <a:ln w="12700">
            <a:solidFill>
              <a:schemeClr val="tx1"/>
            </a:solidFill>
            <a:miter lim="800000"/>
            <a:headEnd type="none" w="sm" len="sm"/>
            <a:tailEnd type="none" w="sm" len="sm"/>
          </a:ln>
        </p:spPr>
        <p:txBody>
          <a:bodyPr wrap="none" anchor="ctr"/>
          <a:lstStyle/>
          <a:p>
            <a:pPr algn="l" eaLnBrk="0" hangingPunct="0"/>
            <a:endParaRPr lang="en-US" sz="2400">
              <a:latin typeface="Verdana" charset="0"/>
            </a:endParaRPr>
          </a:p>
        </p:txBody>
      </p:sp>
      <p:sp>
        <p:nvSpPr>
          <p:cNvPr id="9" name="Text Box 7"/>
          <p:cNvSpPr txBox="1">
            <a:spLocks noChangeArrowheads="1"/>
          </p:cNvSpPr>
          <p:nvPr/>
        </p:nvSpPr>
        <p:spPr bwMode="auto">
          <a:xfrm>
            <a:off x="1600200" y="1752600"/>
            <a:ext cx="1668463" cy="457200"/>
          </a:xfrm>
          <a:prstGeom prst="rect">
            <a:avLst/>
          </a:prstGeom>
          <a:noFill/>
          <a:ln w="12700">
            <a:noFill/>
            <a:miter lim="800000"/>
            <a:headEnd type="none" w="sm" len="sm"/>
            <a:tailEnd type="none" w="sm" len="sm"/>
          </a:ln>
        </p:spPr>
        <p:txBody>
          <a:bodyPr wrap="none">
            <a:spAutoFit/>
          </a:bodyPr>
          <a:lstStyle/>
          <a:p>
            <a:pPr algn="l" eaLnBrk="0" hangingPunct="0"/>
            <a:r>
              <a:rPr lang="en-US" sz="2400">
                <a:latin typeface="Verdana" charset="0"/>
              </a:rPr>
              <a:t>Language</a:t>
            </a:r>
          </a:p>
        </p:txBody>
      </p:sp>
      <p:sp>
        <p:nvSpPr>
          <p:cNvPr id="10" name="Text Box 8"/>
          <p:cNvSpPr txBox="1">
            <a:spLocks noChangeArrowheads="1"/>
          </p:cNvSpPr>
          <p:nvPr/>
        </p:nvSpPr>
        <p:spPr bwMode="auto">
          <a:xfrm>
            <a:off x="4267200" y="1752600"/>
            <a:ext cx="4003675" cy="457200"/>
          </a:xfrm>
          <a:prstGeom prst="rect">
            <a:avLst/>
          </a:prstGeom>
          <a:noFill/>
          <a:ln w="12700">
            <a:noFill/>
            <a:miter lim="800000"/>
            <a:headEnd type="none" w="sm" len="sm"/>
            <a:tailEnd type="none" w="sm" len="sm"/>
          </a:ln>
        </p:spPr>
        <p:txBody>
          <a:bodyPr>
            <a:spAutoFit/>
          </a:bodyPr>
          <a:lstStyle/>
          <a:p>
            <a:pPr algn="l" eaLnBrk="0" hangingPunct="0"/>
            <a:r>
              <a:rPr lang="en-US" sz="2400" dirty="0">
                <a:latin typeface="Verdana" charset="0"/>
              </a:rPr>
              <a:t>LOC/Function Code Point</a:t>
            </a:r>
          </a:p>
        </p:txBody>
      </p:sp>
      <p:sp>
        <p:nvSpPr>
          <p:cNvPr id="11" name="Text Box 9"/>
          <p:cNvSpPr txBox="1">
            <a:spLocks noChangeArrowheads="1"/>
          </p:cNvSpPr>
          <p:nvPr/>
        </p:nvSpPr>
        <p:spPr bwMode="auto">
          <a:xfrm>
            <a:off x="1120775" y="2362200"/>
            <a:ext cx="3538538" cy="2838450"/>
          </a:xfrm>
          <a:prstGeom prst="rect">
            <a:avLst/>
          </a:prstGeom>
          <a:noFill/>
          <a:ln w="12700">
            <a:noFill/>
            <a:miter lim="800000"/>
            <a:headEnd type="none" w="sm" len="sm"/>
            <a:tailEnd type="none" w="sm" len="sm"/>
          </a:ln>
        </p:spPr>
        <p:txBody>
          <a:bodyPr>
            <a:spAutoFit/>
          </a:bodyPr>
          <a:lstStyle/>
          <a:p>
            <a:pPr algn="l" eaLnBrk="0" hangingPunct="0"/>
            <a:r>
              <a:rPr lang="en-US" sz="1800" dirty="0">
                <a:latin typeface="Verdana" charset="0"/>
              </a:rPr>
              <a:t>C</a:t>
            </a:r>
          </a:p>
          <a:p>
            <a:pPr algn="l" eaLnBrk="0" hangingPunct="0"/>
            <a:r>
              <a:rPr lang="en-US" sz="1800" dirty="0">
                <a:latin typeface="Verdana" charset="0"/>
              </a:rPr>
              <a:t>COBOL</a:t>
            </a:r>
          </a:p>
          <a:p>
            <a:pPr algn="l" eaLnBrk="0" hangingPunct="0"/>
            <a:r>
              <a:rPr lang="en-US" sz="1800" dirty="0">
                <a:latin typeface="Verdana" charset="0"/>
              </a:rPr>
              <a:t>JAVA</a:t>
            </a:r>
          </a:p>
          <a:p>
            <a:pPr algn="l" eaLnBrk="0" hangingPunct="0"/>
            <a:r>
              <a:rPr lang="en-US" sz="1800" dirty="0">
                <a:latin typeface="Verdana" charset="0"/>
              </a:rPr>
              <a:t>C++</a:t>
            </a:r>
          </a:p>
          <a:p>
            <a:pPr algn="l" eaLnBrk="0" hangingPunct="0"/>
            <a:r>
              <a:rPr lang="en-US" sz="1800" dirty="0">
                <a:latin typeface="Verdana" charset="0"/>
              </a:rPr>
              <a:t>Turbo Pascal</a:t>
            </a:r>
          </a:p>
          <a:p>
            <a:pPr algn="l" eaLnBrk="0" hangingPunct="0"/>
            <a:r>
              <a:rPr lang="en-US" sz="1800" dirty="0">
                <a:latin typeface="Verdana" charset="0"/>
              </a:rPr>
              <a:t>Visual Basic</a:t>
            </a:r>
          </a:p>
          <a:p>
            <a:pPr algn="l" eaLnBrk="0" hangingPunct="0"/>
            <a:r>
              <a:rPr lang="en-US" sz="1800" dirty="0">
                <a:latin typeface="Verdana" charset="0"/>
              </a:rPr>
              <a:t>PowerBuilder</a:t>
            </a:r>
          </a:p>
          <a:p>
            <a:pPr algn="l" eaLnBrk="0" hangingPunct="0"/>
            <a:r>
              <a:rPr lang="en-US" sz="1800" dirty="0">
                <a:latin typeface="Verdana" charset="0"/>
              </a:rPr>
              <a:t>HTML</a:t>
            </a:r>
          </a:p>
          <a:p>
            <a:pPr algn="l" eaLnBrk="0" hangingPunct="0"/>
            <a:r>
              <a:rPr lang="en-US" sz="1800" dirty="0">
                <a:latin typeface="Verdana" charset="0"/>
              </a:rPr>
              <a:t>Packages </a:t>
            </a:r>
          </a:p>
          <a:p>
            <a:pPr algn="l" eaLnBrk="0" hangingPunct="0"/>
            <a:r>
              <a:rPr lang="en-US" sz="1800" dirty="0">
                <a:latin typeface="Verdana" charset="0"/>
              </a:rPr>
              <a:t>(e.g., Access, Excel)</a:t>
            </a:r>
          </a:p>
        </p:txBody>
      </p:sp>
      <p:sp>
        <p:nvSpPr>
          <p:cNvPr id="12" name="Text Box 10"/>
          <p:cNvSpPr txBox="1">
            <a:spLocks noChangeArrowheads="1"/>
          </p:cNvSpPr>
          <p:nvPr/>
        </p:nvSpPr>
        <p:spPr bwMode="auto">
          <a:xfrm>
            <a:off x="5783263" y="2362200"/>
            <a:ext cx="885825" cy="2563813"/>
          </a:xfrm>
          <a:prstGeom prst="rect">
            <a:avLst/>
          </a:prstGeom>
          <a:noFill/>
          <a:ln w="12700">
            <a:noFill/>
            <a:miter lim="800000"/>
            <a:headEnd type="none" w="sm" len="sm"/>
            <a:tailEnd type="none" w="sm" len="sm"/>
          </a:ln>
        </p:spPr>
        <p:txBody>
          <a:bodyPr>
            <a:spAutoFit/>
          </a:bodyPr>
          <a:lstStyle/>
          <a:p>
            <a:pPr algn="l" eaLnBrk="0" hangingPunct="0"/>
            <a:r>
              <a:rPr lang="en-US" sz="1800">
                <a:latin typeface="Verdana" charset="0"/>
              </a:rPr>
              <a:t>130</a:t>
            </a:r>
          </a:p>
          <a:p>
            <a:pPr algn="l" eaLnBrk="0" hangingPunct="0"/>
            <a:r>
              <a:rPr lang="en-US" sz="1800">
                <a:latin typeface="Verdana" charset="0"/>
              </a:rPr>
              <a:t>110</a:t>
            </a:r>
          </a:p>
          <a:p>
            <a:pPr algn="l" eaLnBrk="0" hangingPunct="0"/>
            <a:r>
              <a:rPr lang="en-US" sz="1800">
                <a:latin typeface="Verdana" charset="0"/>
              </a:rPr>
              <a:t> 55</a:t>
            </a:r>
          </a:p>
          <a:p>
            <a:pPr algn="l" eaLnBrk="0" hangingPunct="0"/>
            <a:r>
              <a:rPr lang="en-US" sz="1800">
                <a:latin typeface="Verdana" charset="0"/>
              </a:rPr>
              <a:t> 50</a:t>
            </a:r>
          </a:p>
          <a:p>
            <a:pPr algn="l" eaLnBrk="0" hangingPunct="0"/>
            <a:r>
              <a:rPr lang="en-US" sz="1800">
                <a:latin typeface="Verdana" charset="0"/>
              </a:rPr>
              <a:t> 50</a:t>
            </a:r>
          </a:p>
          <a:p>
            <a:pPr algn="l" eaLnBrk="0" hangingPunct="0"/>
            <a:r>
              <a:rPr lang="en-US" sz="1800">
                <a:latin typeface="Verdana" charset="0"/>
              </a:rPr>
              <a:t> 30</a:t>
            </a:r>
          </a:p>
          <a:p>
            <a:pPr algn="l" eaLnBrk="0" hangingPunct="0"/>
            <a:r>
              <a:rPr lang="en-US" sz="1800">
                <a:latin typeface="Verdana" charset="0"/>
              </a:rPr>
              <a:t> 15</a:t>
            </a:r>
          </a:p>
          <a:p>
            <a:pPr algn="l" eaLnBrk="0" hangingPunct="0"/>
            <a:r>
              <a:rPr lang="en-US" sz="1800">
                <a:latin typeface="Verdana" charset="0"/>
              </a:rPr>
              <a:t> 15</a:t>
            </a:r>
          </a:p>
          <a:p>
            <a:pPr algn="l" eaLnBrk="0" hangingPunct="0"/>
            <a:r>
              <a:rPr lang="en-US" sz="1800">
                <a:latin typeface="Verdana" charset="0"/>
              </a:rPr>
              <a:t>10-40</a:t>
            </a:r>
            <a:endParaRPr lang="en-US" sz="2400">
              <a:latin typeface="Verdana" charset="0"/>
            </a:endParaRPr>
          </a:p>
        </p:txBody>
      </p:sp>
    </p:spTree>
    <p:extLst>
      <p:ext uri="{BB962C8B-B14F-4D97-AF65-F5344CB8AC3E}">
        <p14:creationId xmlns:p14="http://schemas.microsoft.com/office/powerpoint/2010/main" val="27960910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Lines of Codes (LOC)</a:t>
            </a:r>
            <a:endParaRPr lang="en-US" dirty="0"/>
          </a:p>
        </p:txBody>
      </p:sp>
      <p:sp>
        <p:nvSpPr>
          <p:cNvPr id="4" name="Content Placeholder 3"/>
          <p:cNvSpPr>
            <a:spLocks noGrp="1"/>
          </p:cNvSpPr>
          <p:nvPr>
            <p:ph idx="1"/>
          </p:nvPr>
        </p:nvSpPr>
        <p:spPr/>
        <p:txBody>
          <a:bodyPr/>
          <a:lstStyle/>
          <a:p>
            <a:endParaRPr lang="id-ID"/>
          </a:p>
        </p:txBody>
      </p:sp>
      <p:sp>
        <p:nvSpPr>
          <p:cNvPr id="3" name="Slide Number Placeholder 2"/>
          <p:cNvSpPr>
            <a:spLocks noGrp="1"/>
          </p:cNvSpPr>
          <p:nvPr>
            <p:ph type="sldNum" sz="quarter" idx="4294967295"/>
          </p:nvPr>
        </p:nvSpPr>
        <p:spPr>
          <a:xfrm>
            <a:off x="7086600" y="6356350"/>
            <a:ext cx="2057400" cy="365125"/>
          </a:xfrm>
        </p:spPr>
        <p:txBody>
          <a:bodyPr/>
          <a:lstStyle/>
          <a:p>
            <a:fld id="{C546E0E4-908A-4724-B308-E4F6AE4FA0DD}" type="slidenum">
              <a:rPr lang="en-US" smtClean="0">
                <a:solidFill>
                  <a:prstClr val="black">
                    <a:tint val="75000"/>
                  </a:prstClr>
                </a:solidFill>
              </a:rPr>
              <a:pPr/>
              <a:t>98</a:t>
            </a:fld>
            <a:endParaRPr lang="en-US">
              <a:solidFill>
                <a:prstClr val="black">
                  <a:tint val="75000"/>
                </a:prstClr>
              </a:solidFill>
            </a:endParaRPr>
          </a:p>
        </p:txBody>
      </p:sp>
      <p:sp>
        <p:nvSpPr>
          <p:cNvPr id="7" name="Rectangle 3"/>
          <p:cNvSpPr>
            <a:spLocks noChangeArrowheads="1"/>
          </p:cNvSpPr>
          <p:nvPr/>
        </p:nvSpPr>
        <p:spPr bwMode="auto">
          <a:xfrm>
            <a:off x="457200" y="3429000"/>
            <a:ext cx="8305800" cy="1768475"/>
          </a:xfrm>
          <a:prstGeom prst="rect">
            <a:avLst/>
          </a:prstGeom>
          <a:solidFill>
            <a:srgbClr val="FFFFCC"/>
          </a:solidFill>
          <a:ln w="12700">
            <a:noFill/>
            <a:miter lim="800000"/>
            <a:headEnd/>
            <a:tailEnd/>
          </a:ln>
        </p:spPr>
        <p:txBody>
          <a:bodyPr wrap="none" anchor="ctr"/>
          <a:lstStyle/>
          <a:p>
            <a:pPr algn="l"/>
            <a:endParaRPr lang="en-US"/>
          </a:p>
        </p:txBody>
      </p:sp>
      <p:sp>
        <p:nvSpPr>
          <p:cNvPr id="9" name="Rectangle 4"/>
          <p:cNvSpPr>
            <a:spLocks noChangeArrowheads="1"/>
          </p:cNvSpPr>
          <p:nvPr/>
        </p:nvSpPr>
        <p:spPr bwMode="auto">
          <a:xfrm>
            <a:off x="457200" y="1676400"/>
            <a:ext cx="8305800" cy="1752600"/>
          </a:xfrm>
          <a:prstGeom prst="rect">
            <a:avLst/>
          </a:prstGeom>
          <a:solidFill>
            <a:srgbClr val="99FFCC"/>
          </a:solidFill>
          <a:ln w="12700">
            <a:noFill/>
            <a:miter lim="800000"/>
            <a:headEnd type="none" w="sm" len="sm"/>
            <a:tailEnd/>
          </a:ln>
        </p:spPr>
        <p:txBody>
          <a:bodyPr wrap="none" anchor="ctr"/>
          <a:lstStyle/>
          <a:p>
            <a:pPr algn="l"/>
            <a:endParaRPr lang="en-US"/>
          </a:p>
        </p:txBody>
      </p:sp>
      <p:sp>
        <p:nvSpPr>
          <p:cNvPr id="10" name="Rectangle 5"/>
          <p:cNvSpPr>
            <a:spLocks noChangeArrowheads="1"/>
          </p:cNvSpPr>
          <p:nvPr/>
        </p:nvSpPr>
        <p:spPr bwMode="auto">
          <a:xfrm>
            <a:off x="635000" y="1981200"/>
            <a:ext cx="7899400" cy="3170741"/>
          </a:xfrm>
          <a:prstGeom prst="rect">
            <a:avLst/>
          </a:prstGeom>
          <a:noFill/>
          <a:ln w="9525">
            <a:noFill/>
            <a:miter lim="800000"/>
            <a:headEnd/>
            <a:tailEnd/>
          </a:ln>
        </p:spPr>
        <p:txBody>
          <a:bodyPr wrap="square" lIns="92075" tIns="46038" rIns="92075" bIns="46038">
            <a:spAutoFit/>
          </a:bodyPr>
          <a:lstStyle/>
          <a:p>
            <a:pPr algn="l" eaLnBrk="0" hangingPunct="0"/>
            <a:r>
              <a:rPr lang="en-US" sz="2800" dirty="0" smtClean="0">
                <a:latin typeface="Arial" charset="0"/>
              </a:rPr>
              <a:t>Line of Codes (LOC) =</a:t>
            </a:r>
            <a:r>
              <a:rPr lang="en-US" sz="2800" dirty="0" smtClean="0">
                <a:latin typeface="Verdana" charset="0"/>
              </a:rPr>
              <a:t> TAFP </a:t>
            </a:r>
            <a:r>
              <a:rPr lang="en-US" sz="2800" dirty="0" smtClean="0">
                <a:latin typeface="Arial" charset="0"/>
              </a:rPr>
              <a:t>* LOC/TAFP</a:t>
            </a:r>
            <a:r>
              <a:rPr lang="en-US" sz="2000" dirty="0">
                <a:latin typeface="Arial" charset="0"/>
              </a:rPr>
              <a:t>		</a:t>
            </a:r>
            <a:endParaRPr lang="en-US" sz="2000" dirty="0">
              <a:solidFill>
                <a:srgbClr val="FF0000"/>
              </a:solidFill>
              <a:latin typeface="Arial" charset="0"/>
            </a:endParaRPr>
          </a:p>
          <a:p>
            <a:pPr algn="l" eaLnBrk="0" hangingPunct="0"/>
            <a:r>
              <a:rPr lang="en-US" sz="2800" dirty="0">
                <a:latin typeface="Arial" charset="0"/>
              </a:rPr>
              <a:t>			</a:t>
            </a:r>
            <a:endParaRPr lang="en-US" sz="2800" i="1" dirty="0">
              <a:latin typeface="Arial" charset="0"/>
            </a:endParaRPr>
          </a:p>
          <a:p>
            <a:pPr algn="l" eaLnBrk="0" hangingPunct="0"/>
            <a:endParaRPr lang="en-US" sz="2800" i="1" dirty="0">
              <a:latin typeface="Arial" charset="0"/>
            </a:endParaRPr>
          </a:p>
          <a:p>
            <a:pPr algn="l" eaLnBrk="0" hangingPunct="0"/>
            <a:r>
              <a:rPr lang="en-US" sz="2400" i="1" dirty="0">
                <a:effectLst/>
                <a:latin typeface="Arial" charset="0"/>
              </a:rPr>
              <a:t>Example:</a:t>
            </a:r>
          </a:p>
          <a:p>
            <a:pPr algn="l" eaLnBrk="0" hangingPunct="0"/>
            <a:endParaRPr lang="en-US" sz="2400" i="1" dirty="0">
              <a:effectLst/>
              <a:latin typeface="Arial" charset="0"/>
            </a:endParaRPr>
          </a:p>
          <a:p>
            <a:pPr algn="l" eaLnBrk="0" hangingPunct="0"/>
            <a:r>
              <a:rPr lang="en-US" sz="2400" i="1" dirty="0">
                <a:effectLst/>
                <a:latin typeface="Arial" charset="0"/>
              </a:rPr>
              <a:t>If </a:t>
            </a:r>
            <a:r>
              <a:rPr lang="en-US" sz="2400" i="1" dirty="0" smtClean="0">
                <a:effectLst/>
                <a:latin typeface="Arial" charset="0"/>
              </a:rPr>
              <a:t>TAFP = </a:t>
            </a:r>
            <a:r>
              <a:rPr lang="en-US" sz="2400" i="1" dirty="0" smtClean="0">
                <a:solidFill>
                  <a:srgbClr val="C00000"/>
                </a:solidFill>
                <a:effectLst/>
                <a:latin typeface="Arial" charset="0"/>
              </a:rPr>
              <a:t>243</a:t>
            </a:r>
            <a:r>
              <a:rPr lang="en-US" sz="2400" i="1" dirty="0" smtClean="0">
                <a:effectLst/>
                <a:latin typeface="Arial" charset="0"/>
              </a:rPr>
              <a:t>  Then we build the software using </a:t>
            </a:r>
            <a:r>
              <a:rPr lang="en-US" sz="2400" i="1" dirty="0" smtClean="0">
                <a:solidFill>
                  <a:srgbClr val="C00000"/>
                </a:solidFill>
                <a:effectLst/>
                <a:latin typeface="Arial" charset="0"/>
              </a:rPr>
              <a:t>Java</a:t>
            </a:r>
            <a:endParaRPr lang="en-US" sz="2400" i="1" dirty="0">
              <a:solidFill>
                <a:srgbClr val="C00000"/>
              </a:solidFill>
              <a:effectLst/>
              <a:latin typeface="Arial" charset="0"/>
            </a:endParaRPr>
          </a:p>
          <a:p>
            <a:pPr algn="l" eaLnBrk="0" hangingPunct="0"/>
            <a:r>
              <a:rPr lang="en-US" sz="2400" i="1" dirty="0" smtClean="0">
                <a:effectLst/>
                <a:latin typeface="Arial" charset="0"/>
              </a:rPr>
              <a:t>	LOC	=</a:t>
            </a:r>
            <a:r>
              <a:rPr lang="en-US" sz="2400" i="1" dirty="0">
                <a:effectLst/>
                <a:latin typeface="Arial" charset="0"/>
              </a:rPr>
              <a:t> </a:t>
            </a:r>
            <a:r>
              <a:rPr lang="en-US" sz="2400" i="1" dirty="0" smtClean="0">
                <a:effectLst/>
                <a:latin typeface="Arial" charset="0"/>
              </a:rPr>
              <a:t> (243 </a:t>
            </a:r>
            <a:r>
              <a:rPr lang="en-US" sz="2400" i="1" dirty="0">
                <a:effectLst/>
                <a:latin typeface="Arial" charset="0"/>
              </a:rPr>
              <a:t>* </a:t>
            </a:r>
            <a:r>
              <a:rPr lang="en-US" sz="2400" i="1" dirty="0" smtClean="0">
                <a:effectLst/>
                <a:latin typeface="Arial" charset="0"/>
              </a:rPr>
              <a:t>55) =   </a:t>
            </a:r>
            <a:r>
              <a:rPr lang="en-US" sz="2400" i="1" dirty="0" smtClean="0">
                <a:solidFill>
                  <a:srgbClr val="C00000"/>
                </a:solidFill>
                <a:effectLst/>
                <a:latin typeface="Arial" charset="0"/>
              </a:rPr>
              <a:t>13365 line of codes</a:t>
            </a:r>
            <a:endParaRPr lang="en-US" sz="2400" i="1" dirty="0">
              <a:solidFill>
                <a:srgbClr val="C00000"/>
              </a:solidFill>
              <a:effectLst/>
              <a:latin typeface="Arial" charset="0"/>
            </a:endParaRPr>
          </a:p>
        </p:txBody>
      </p:sp>
    </p:spTree>
    <p:extLst>
      <p:ext uri="{BB962C8B-B14F-4D97-AF65-F5344CB8AC3E}">
        <p14:creationId xmlns:p14="http://schemas.microsoft.com/office/powerpoint/2010/main" val="14721415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Contoh</a:t>
            </a:r>
            <a:r>
              <a:rPr lang="en-US" dirty="0" smtClean="0"/>
              <a:t> </a:t>
            </a:r>
            <a:r>
              <a:rPr lang="en-US" dirty="0" err="1" smtClean="0"/>
              <a:t>Jenis</a:t>
            </a:r>
            <a:r>
              <a:rPr lang="en-US" dirty="0" smtClean="0"/>
              <a:t> </a:t>
            </a:r>
            <a:r>
              <a:rPr lang="en-US" dirty="0" err="1" smtClean="0"/>
              <a:t>Aplikasi</a:t>
            </a:r>
            <a:r>
              <a:rPr lang="en-US" dirty="0" smtClean="0"/>
              <a:t> </a:t>
            </a:r>
            <a:r>
              <a:rPr lang="en-US" dirty="0" err="1" smtClean="0"/>
              <a:t>dan</a:t>
            </a:r>
            <a:r>
              <a:rPr lang="en-US" dirty="0" smtClean="0"/>
              <a:t> FP</a:t>
            </a:r>
            <a:endParaRPr lang="en-US" dirty="0"/>
          </a:p>
        </p:txBody>
      </p:sp>
      <p:sp>
        <p:nvSpPr>
          <p:cNvPr id="6" name="Content Placeholder 5"/>
          <p:cNvSpPr>
            <a:spLocks noGrp="1"/>
          </p:cNvSpPr>
          <p:nvPr>
            <p:ph idx="1"/>
          </p:nvPr>
        </p:nvSpPr>
        <p:spPr/>
        <p:txBody>
          <a:bodyPr/>
          <a:lstStyle/>
          <a:p>
            <a:endParaRPr lang="id-ID"/>
          </a:p>
        </p:txBody>
      </p:sp>
      <p:sp>
        <p:nvSpPr>
          <p:cNvPr id="5" name="Slide Number Placeholder 4"/>
          <p:cNvSpPr>
            <a:spLocks noGrp="1"/>
          </p:cNvSpPr>
          <p:nvPr>
            <p:ph type="sldNum" sz="quarter" idx="4294967295"/>
          </p:nvPr>
        </p:nvSpPr>
        <p:spPr>
          <a:xfrm>
            <a:off x="7086600" y="6356350"/>
            <a:ext cx="2057400" cy="365125"/>
          </a:xfrm>
        </p:spPr>
        <p:txBody>
          <a:bodyPr/>
          <a:lstStyle/>
          <a:p>
            <a:fld id="{C546E0E4-908A-4724-B308-E4F6AE4FA0DD}" type="slidenum">
              <a:rPr lang="en-US" smtClean="0">
                <a:solidFill>
                  <a:prstClr val="black">
                    <a:tint val="75000"/>
                  </a:prstClr>
                </a:solidFill>
              </a:rPr>
              <a:pPr/>
              <a:t>99</a:t>
            </a:fld>
            <a:endParaRPr lang="en-US">
              <a:solidFill>
                <a:prstClr val="black">
                  <a:tint val="75000"/>
                </a:prstClr>
              </a:solidFill>
            </a:endParaRPr>
          </a:p>
        </p:txBody>
      </p:sp>
      <p:pic>
        <p:nvPicPr>
          <p:cNvPr id="3" name="Picture 2"/>
          <p:cNvPicPr>
            <a:picLocks noChangeAspect="1"/>
          </p:cNvPicPr>
          <p:nvPr/>
        </p:nvPicPr>
        <p:blipFill rotWithShape="1">
          <a:blip r:embed="rId2"/>
          <a:srcRect l="28838" t="20575" r="41162" b="17939"/>
          <a:stretch/>
        </p:blipFill>
        <p:spPr>
          <a:xfrm>
            <a:off x="76200" y="1066800"/>
            <a:ext cx="4967270" cy="5726648"/>
          </a:xfrm>
          <a:prstGeom prst="rect">
            <a:avLst/>
          </a:prstGeom>
        </p:spPr>
      </p:pic>
      <p:sp>
        <p:nvSpPr>
          <p:cNvPr id="4" name="TextBox 3"/>
          <p:cNvSpPr txBox="1"/>
          <p:nvPr/>
        </p:nvSpPr>
        <p:spPr>
          <a:xfrm>
            <a:off x="5493426" y="3276600"/>
            <a:ext cx="3345774" cy="707886"/>
          </a:xfrm>
          <a:prstGeom prst="rect">
            <a:avLst/>
          </a:prstGeom>
          <a:noFill/>
        </p:spPr>
        <p:txBody>
          <a:bodyPr wrap="square" rtlCol="0">
            <a:spAutoFit/>
          </a:bodyPr>
          <a:lstStyle/>
          <a:p>
            <a:pPr algn="l"/>
            <a:r>
              <a:rPr lang="en-US" sz="2000" i="1" dirty="0" smtClean="0">
                <a:effectLst/>
                <a:latin typeface="+mn-lt"/>
              </a:rPr>
              <a:t>Caper Jones, The Economic of Software Quality (2012)</a:t>
            </a:r>
            <a:endParaRPr lang="en-US" sz="2000" i="1" dirty="0">
              <a:effectLst/>
              <a:latin typeface="+mn-lt"/>
            </a:endParaRPr>
          </a:p>
        </p:txBody>
      </p:sp>
    </p:spTree>
    <p:extLst>
      <p:ext uri="{BB962C8B-B14F-4D97-AF65-F5344CB8AC3E}">
        <p14:creationId xmlns:p14="http://schemas.microsoft.com/office/powerpoint/2010/main" val="37934787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GENSWF_ADVANCE_TIME" val="8.001"/>
  <p:tag name="ISPRING_CUSTOM_TIMING_USED" val="1"/>
  <p:tag name="ISPRING_SLIDE_ID" val="{17C8DC01-E322-4B9C-A5DC-3FEB5C18BC6B}"/>
  <p:tag name="TIMING" val="|0.001|1|1|1|1|1|1|1"/>
</p:tagLst>
</file>

<file path=ppt/tags/tag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5324</TotalTime>
  <Words>6571</Words>
  <Application>Microsoft Office PowerPoint</Application>
  <PresentationFormat>On-screen Show (4:3)</PresentationFormat>
  <Paragraphs>1268</Paragraphs>
  <Slides>136</Slides>
  <Notes>1</Notes>
  <HiddenSlides>0</HiddenSlides>
  <MMClips>0</MMClips>
  <ScaleCrop>false</ScaleCrop>
  <HeadingPairs>
    <vt:vector size="8" baseType="variant">
      <vt:variant>
        <vt:lpstr>Fonts Used</vt:lpstr>
      </vt:variant>
      <vt:variant>
        <vt:i4>13</vt:i4>
      </vt:variant>
      <vt:variant>
        <vt:lpstr>Theme</vt:lpstr>
      </vt:variant>
      <vt:variant>
        <vt:i4>1</vt:i4>
      </vt:variant>
      <vt:variant>
        <vt:lpstr>Embedded OLE Servers</vt:lpstr>
      </vt:variant>
      <vt:variant>
        <vt:i4>1</vt:i4>
      </vt:variant>
      <vt:variant>
        <vt:lpstr>Slide Titles</vt:lpstr>
      </vt:variant>
      <vt:variant>
        <vt:i4>136</vt:i4>
      </vt:variant>
    </vt:vector>
  </HeadingPairs>
  <TitlesOfParts>
    <vt:vector size="151" baseType="lpstr">
      <vt:lpstr>游ゴシック</vt:lpstr>
      <vt:lpstr>Adobe Heiti Std R</vt:lpstr>
      <vt:lpstr>Agency FB</vt:lpstr>
      <vt:lpstr>Arial</vt:lpstr>
      <vt:lpstr>Arial Narrow</vt:lpstr>
      <vt:lpstr>Calibri</vt:lpstr>
      <vt:lpstr>Calibri Light</vt:lpstr>
      <vt:lpstr>Century Gothic</vt:lpstr>
      <vt:lpstr>Constantia</vt:lpstr>
      <vt:lpstr>Rockwell</vt:lpstr>
      <vt:lpstr>Segoe UI Semilight</vt:lpstr>
      <vt:lpstr>Verdana</vt:lpstr>
      <vt:lpstr>Wingdings</vt:lpstr>
      <vt:lpstr>Office Theme</vt:lpstr>
      <vt:lpstr>Equation</vt:lpstr>
      <vt:lpstr>ANALISA &amp; DESAIN SISTEM INFORMASI 02. Perencanaan Sistem  &amp; 03. Analisa Sistem</vt:lpstr>
      <vt:lpstr>Pokok Bahasan</vt:lpstr>
      <vt:lpstr>01. Analisa Desain Sistem Informasi </vt:lpstr>
      <vt:lpstr>APSI</vt:lpstr>
      <vt:lpstr>APSI</vt:lpstr>
      <vt:lpstr>Analogi APSI</vt:lpstr>
      <vt:lpstr>Perencanaan Sistem </vt:lpstr>
      <vt:lpstr>Prinsip Pengembangan Sistem</vt:lpstr>
      <vt:lpstr>Perlunya Pengembangan Sistem Informasi</vt:lpstr>
      <vt:lpstr>Indikator perbaikan,peningkatan atau pergantian sistem lama</vt:lpstr>
      <vt:lpstr> Hal Utama Pengembangan Sistem</vt:lpstr>
      <vt:lpstr>Tim Pengembang Sistem Informasi</vt:lpstr>
      <vt:lpstr>Metodologi  Pengembangan  Sistem</vt:lpstr>
      <vt:lpstr>Perencanaan Sistem?</vt:lpstr>
      <vt:lpstr>Perlunya Perencanaan Sistem?</vt:lpstr>
      <vt:lpstr>Karakteristik  orang  yang  terlibat  pengambilan  keputusan </vt:lpstr>
      <vt:lpstr>Dokumen  Proposal  Proyek</vt:lpstr>
      <vt:lpstr>Proses Perencanaan Sistem</vt:lpstr>
      <vt:lpstr>Proses Perencanaan Sistem</vt:lpstr>
      <vt:lpstr>Pemodelan Proyek</vt:lpstr>
      <vt:lpstr>Work Breakdown Structure</vt:lpstr>
      <vt:lpstr>Work Breakdown Structure</vt:lpstr>
      <vt:lpstr>Contoh WBS (bentuk hirarki)</vt:lpstr>
      <vt:lpstr>Contoh WBS (bentuk hirarki)</vt:lpstr>
      <vt:lpstr>Contoh WBS (bentuk struktur ) </vt:lpstr>
      <vt:lpstr>Tahapan Proses Estimasi</vt:lpstr>
      <vt:lpstr>Project Planning</vt:lpstr>
      <vt:lpstr>Recap</vt:lpstr>
      <vt:lpstr>System Development Life Cycle (SDLC)</vt:lpstr>
      <vt:lpstr>Tahapan System Development Life Cycle (SDLC)</vt:lpstr>
      <vt:lpstr>Tahapan Pengembangan Software</vt:lpstr>
      <vt:lpstr>Distribusi Cost Pengembangan Software</vt:lpstr>
      <vt:lpstr>2. Project Planning</vt:lpstr>
      <vt:lpstr>When Do Projects Begin?</vt:lpstr>
      <vt:lpstr>Software Development Life Cycle (SDLC)</vt:lpstr>
      <vt:lpstr>Planning</vt:lpstr>
      <vt:lpstr>Elements of a System Request</vt:lpstr>
      <vt:lpstr>Elements of a System Request</vt:lpstr>
      <vt:lpstr>Business Need</vt:lpstr>
      <vt:lpstr>Business Requirements</vt:lpstr>
      <vt:lpstr>Business Value</vt:lpstr>
      <vt:lpstr>Sofware Quality</vt:lpstr>
      <vt:lpstr>Software untuk Pesan Taxi</vt:lpstr>
      <vt:lpstr>Software untuk Pesan Ojek (Go-Jek)</vt:lpstr>
      <vt:lpstr>PowerPoint Presentation</vt:lpstr>
      <vt:lpstr>1. Planning – System Request</vt:lpstr>
      <vt:lpstr>PowerPoint Presentation</vt:lpstr>
      <vt:lpstr>System Request – Case Study </vt:lpstr>
      <vt:lpstr>PowerPoint Presentation</vt:lpstr>
      <vt:lpstr>PowerPoint Presentation</vt:lpstr>
      <vt:lpstr>PowerPoint Presentation</vt:lpstr>
      <vt:lpstr>Exercise: Membuat System Request</vt:lpstr>
      <vt:lpstr>2. Planning - Feasibility Analysis</vt:lpstr>
      <vt:lpstr>2. Planning - Feasibility Analysis</vt:lpstr>
      <vt:lpstr>Feasibility Analysis - Technical Feasibility</vt:lpstr>
      <vt:lpstr>Economic Feasibility: Should We Build It?</vt:lpstr>
      <vt:lpstr>Cost-Benefit Analysis - Cash Flow</vt:lpstr>
      <vt:lpstr>Cost-Benefit Analysis - Cash Flow</vt:lpstr>
      <vt:lpstr>Cost-Benefit Analysis - Cash Flow</vt:lpstr>
      <vt:lpstr>Cash Flow Plan</vt:lpstr>
      <vt:lpstr>PowerPoint Presentation</vt:lpstr>
      <vt:lpstr>Present Value (PV)</vt:lpstr>
      <vt:lpstr>Net Present Value</vt:lpstr>
      <vt:lpstr>Net Present Value (NPV)</vt:lpstr>
      <vt:lpstr>NPV Calculation</vt:lpstr>
      <vt:lpstr>Return on Investment (ROI)</vt:lpstr>
      <vt:lpstr>ROI Calculation</vt:lpstr>
      <vt:lpstr>Break Even Point (BEP)</vt:lpstr>
      <vt:lpstr>Break Even Point (BEP)</vt:lpstr>
      <vt:lpstr>Cash Flow Plan</vt:lpstr>
      <vt:lpstr>Feasibility Analysis - Organizational Feasibility</vt:lpstr>
      <vt:lpstr>Stakeholder Analysis Considers</vt:lpstr>
      <vt:lpstr>Feasibility Analysis – Case Study</vt:lpstr>
      <vt:lpstr>Stakeholder Analysis Considers</vt:lpstr>
      <vt:lpstr>Feasibility Analysis Template</vt:lpstr>
      <vt:lpstr>PowerPoint Presentation</vt:lpstr>
      <vt:lpstr>PowerPoint Presentation</vt:lpstr>
      <vt:lpstr>PowerPoint Presentation</vt:lpstr>
      <vt:lpstr>PowerPoint Presentation</vt:lpstr>
      <vt:lpstr>PowerPoint Presentation</vt:lpstr>
      <vt:lpstr>Exercise: Membuat Feasibility Analysis</vt:lpstr>
      <vt:lpstr>2.3 Project Size Estimation</vt:lpstr>
      <vt:lpstr>“Size” of Software Systems</vt:lpstr>
      <vt:lpstr>“Size” of Software Systems</vt:lpstr>
      <vt:lpstr>Software Effort Estimation Methods</vt:lpstr>
      <vt:lpstr>1. Simply Method</vt:lpstr>
      <vt:lpstr>Time Spent for Each Phase</vt:lpstr>
      <vt:lpstr>Estimate the Overall Time</vt:lpstr>
      <vt:lpstr>2. Function Point</vt:lpstr>
      <vt:lpstr>Function Point Approach</vt:lpstr>
      <vt:lpstr>A. Function Points Estimation     -- Step One (TUFP)</vt:lpstr>
      <vt:lpstr>Example: CD Selection System</vt:lpstr>
      <vt:lpstr>Function Points Estimation -- Step Two (Processing Complexity)</vt:lpstr>
      <vt:lpstr>Example: CD Selection System</vt:lpstr>
      <vt:lpstr>Function Point Estimation -- Step Three (TAFP)</vt:lpstr>
      <vt:lpstr>Adjusted Processing Complexity</vt:lpstr>
      <vt:lpstr>Converting Function Points to Lines of Code</vt:lpstr>
      <vt:lpstr>Lines of Codes (LOC)</vt:lpstr>
      <vt:lpstr>Contoh Jenis Aplikasi dan FP</vt:lpstr>
      <vt:lpstr>B. Estimating Effort</vt:lpstr>
      <vt:lpstr>C. Estimating Time</vt:lpstr>
      <vt:lpstr>Calculate System Size</vt:lpstr>
      <vt:lpstr>Hitung Size dari Sistem dengan Function Point</vt:lpstr>
      <vt:lpstr>PowerPoint Presentation</vt:lpstr>
      <vt:lpstr>TUFP</vt:lpstr>
      <vt:lpstr>Processing Complexity</vt:lpstr>
      <vt:lpstr>TAFP</vt:lpstr>
      <vt:lpstr>LOC  Effort (ManMonth) Time (Month)</vt:lpstr>
      <vt:lpstr>Exercise: Membuat Project Size Estimation</vt:lpstr>
      <vt:lpstr>Next Analisi........</vt:lpstr>
      <vt:lpstr>1) Analisis</vt:lpstr>
      <vt:lpstr>Analisis (dalam dunia konstruksi bangunan)</vt:lpstr>
      <vt:lpstr>Analisis (dalam dunia pembuatan software) </vt:lpstr>
      <vt:lpstr>PowerPoint Presentation</vt:lpstr>
      <vt:lpstr>Pihak yang Berkontribusi dalam Analisis</vt:lpstr>
      <vt:lpstr>2) Cara Mendapatkan Analisis Kebutuhan Sistem</vt:lpstr>
      <vt:lpstr>Cara Mendapatkan Analisis Kebutuhan  a) Wawancara</vt:lpstr>
      <vt:lpstr>Cara Mendapatkan Analisis Kebutuhan  b) Observasi / Pengamatan</vt:lpstr>
      <vt:lpstr>Cara Mendapatkan Analisis Kebutuhan  c) Kuesioner / Angket</vt:lpstr>
      <vt:lpstr>3) Kebutuhan Fungsional dan Non-Fungsional</vt:lpstr>
      <vt:lpstr>Kebutuhan Fungsional</vt:lpstr>
      <vt:lpstr>Kebutuhan Non-Fungsional</vt:lpstr>
      <vt:lpstr>4) Contoh Analisis Kebutuhan</vt:lpstr>
      <vt:lpstr>Contoh 1 : Sistem Informasi Rawat Jalan Poliklinik ABC a) Identifikasi Masalah</vt:lpstr>
      <vt:lpstr>Contoh 1 : Sistem Informasi Rawat Jalan Poliklinik ABC b) Kebutuhan Fungsional</vt:lpstr>
      <vt:lpstr>Contoh 1 : Sistem Informasi Rawat Jalan Poliklinik ABC c) Kebutuhan Non-Fungsional</vt:lpstr>
      <vt:lpstr>Contoh 2 : Sistem Informasi Pemilihan Presentator a) Identifikasi Masalah</vt:lpstr>
      <vt:lpstr>2) Kontrak Perkuliahan</vt:lpstr>
      <vt:lpstr>Metode Penilaian ADSI SI2C</vt:lpstr>
      <vt:lpstr>Tata Tertib Perkuliahan</vt:lpstr>
      <vt:lpstr>2) Kebutuhan Software</vt:lpstr>
      <vt:lpstr>Kebutuhan Software</vt:lpstr>
      <vt:lpstr>3) Contact</vt:lpstr>
      <vt:lpstr>Contact</vt:lpstr>
      <vt:lpstr>4) Referensi</vt:lpstr>
      <vt:lpstr>Referensi (1)</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user</dc:creator>
  <cp:lastModifiedBy>user</cp:lastModifiedBy>
  <cp:revision>2601</cp:revision>
  <dcterms:created xsi:type="dcterms:W3CDTF">2016-09-02T03:38:50Z</dcterms:created>
  <dcterms:modified xsi:type="dcterms:W3CDTF">2019-02-27T23:09:13Z</dcterms:modified>
</cp:coreProperties>
</file>